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31"/>
  </p:notesMasterIdLst>
  <p:sldIdLst>
    <p:sldId id="268" r:id="rId3"/>
    <p:sldId id="276" r:id="rId4"/>
    <p:sldId id="277" r:id="rId5"/>
    <p:sldId id="278" r:id="rId6"/>
    <p:sldId id="286" r:id="rId7"/>
    <p:sldId id="287" r:id="rId8"/>
    <p:sldId id="290" r:id="rId9"/>
    <p:sldId id="294" r:id="rId10"/>
    <p:sldId id="279" r:id="rId11"/>
    <p:sldId id="280" r:id="rId12"/>
    <p:sldId id="281" r:id="rId13"/>
    <p:sldId id="282" r:id="rId14"/>
    <p:sldId id="291" r:id="rId15"/>
    <p:sldId id="293" r:id="rId16"/>
    <p:sldId id="292" r:id="rId17"/>
    <p:sldId id="285" r:id="rId18"/>
    <p:sldId id="264" r:id="rId19"/>
    <p:sldId id="295" r:id="rId20"/>
    <p:sldId id="265" r:id="rId21"/>
    <p:sldId id="266" r:id="rId22"/>
    <p:sldId id="270" r:id="rId23"/>
    <p:sldId id="271" r:id="rId24"/>
    <p:sldId id="272" r:id="rId25"/>
    <p:sldId id="273" r:id="rId26"/>
    <p:sldId id="274" r:id="rId27"/>
    <p:sldId id="284" r:id="rId28"/>
    <p:sldId id="296" r:id="rId29"/>
    <p:sldId id="267" r:id="rId30"/>
  </p:sldIdLst>
  <p:sldSz cx="18288000" cy="10287000"/>
  <p:notesSz cx="18288000" cy="10287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tScqP+B3RMiMTTI9wcVtBg==" hashData="AGeJVQi5p4xkeybdHI4UYTctH1I="/>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5" d="100"/>
          <a:sy n="35" d="100"/>
        </p:scale>
        <p:origin x="-614"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43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10358438" y="0"/>
            <a:ext cx="7924800" cy="514350"/>
          </a:xfrm>
          <a:prstGeom prst="rect">
            <a:avLst/>
          </a:prstGeom>
        </p:spPr>
        <p:txBody>
          <a:bodyPr vert="horz" lIns="91440" tIns="45720" rIns="91440" bIns="45720" rtlCol="0"/>
          <a:lstStyle>
            <a:lvl1pPr algn="r">
              <a:defRPr sz="1200"/>
            </a:lvl1pPr>
          </a:lstStyle>
          <a:p>
            <a:fld id="{21A6F8E6-27D8-4940-B6B1-7D1AE11087D4}" type="datetimeFigureOut">
              <a:rPr lang="id-ID" smtClean="0"/>
              <a:t>09/12/2025</a:t>
            </a:fld>
            <a:endParaRPr lang="id-ID"/>
          </a:p>
        </p:txBody>
      </p:sp>
      <p:sp>
        <p:nvSpPr>
          <p:cNvPr id="4" name="Slide Image Placeholder 3"/>
          <p:cNvSpPr>
            <a:spLocks noGrp="1" noRot="1" noChangeAspect="1"/>
          </p:cNvSpPr>
          <p:nvPr>
            <p:ph type="sldImg" idx="2"/>
          </p:nvPr>
        </p:nvSpPr>
        <p:spPr>
          <a:xfrm>
            <a:off x="5715000" y="771525"/>
            <a:ext cx="6858000" cy="3857625"/>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1828800" y="4886325"/>
            <a:ext cx="14630400" cy="46291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771063"/>
            <a:ext cx="7924800" cy="51435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10358438" y="9771063"/>
            <a:ext cx="7924800" cy="514350"/>
          </a:xfrm>
          <a:prstGeom prst="rect">
            <a:avLst/>
          </a:prstGeom>
        </p:spPr>
        <p:txBody>
          <a:bodyPr vert="horz" lIns="91440" tIns="45720" rIns="91440" bIns="45720" rtlCol="0" anchor="b"/>
          <a:lstStyle>
            <a:lvl1pPr algn="r">
              <a:defRPr sz="1200"/>
            </a:lvl1pPr>
          </a:lstStyle>
          <a:p>
            <a:fld id="{AA35C261-88D7-441D-9E49-E4E77488C455}" type="slidenum">
              <a:rPr lang="id-ID" smtClean="0"/>
              <a:t>‹#›</a:t>
            </a:fld>
            <a:endParaRPr lang="id-ID"/>
          </a:p>
        </p:txBody>
      </p:sp>
    </p:spTree>
    <p:extLst>
      <p:ext uri="{BB962C8B-B14F-4D97-AF65-F5344CB8AC3E}">
        <p14:creationId xmlns:p14="http://schemas.microsoft.com/office/powerpoint/2010/main" val="104980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285460" cy="10287000"/>
          </a:xfrm>
          <a:prstGeom prst="rect">
            <a:avLst/>
          </a:prstGeom>
        </p:spPr>
      </p:pic>
      <p:sp>
        <p:nvSpPr>
          <p:cNvPr id="17" name="bg object 17"/>
          <p:cNvSpPr/>
          <p:nvPr/>
        </p:nvSpPr>
        <p:spPr>
          <a:xfrm>
            <a:off x="84926" y="0"/>
            <a:ext cx="6480175" cy="10287000"/>
          </a:xfrm>
          <a:custGeom>
            <a:avLst/>
            <a:gdLst/>
            <a:ahLst/>
            <a:cxnLst/>
            <a:rect l="l" t="t" r="r" b="b"/>
            <a:pathLst>
              <a:path w="6480175" h="10287000">
                <a:moveTo>
                  <a:pt x="6479688" y="0"/>
                </a:moveTo>
                <a:lnTo>
                  <a:pt x="5939187" y="0"/>
                </a:lnTo>
                <a:lnTo>
                  <a:pt x="0" y="10286999"/>
                </a:lnTo>
                <a:lnTo>
                  <a:pt x="540452" y="10286999"/>
                </a:lnTo>
                <a:lnTo>
                  <a:pt x="6479688" y="0"/>
                </a:lnTo>
                <a:close/>
              </a:path>
            </a:pathLst>
          </a:custGeom>
          <a:solidFill>
            <a:srgbClr val="0066CC"/>
          </a:solidFill>
        </p:spPr>
        <p:txBody>
          <a:bodyPr wrap="square" lIns="0" tIns="0" rIns="0" bIns="0" rtlCol="0"/>
          <a:lstStyle/>
          <a:p>
            <a:endParaRPr/>
          </a:p>
        </p:txBody>
      </p:sp>
      <p:sp>
        <p:nvSpPr>
          <p:cNvPr id="18" name="bg object 18"/>
          <p:cNvSpPr/>
          <p:nvPr/>
        </p:nvSpPr>
        <p:spPr>
          <a:xfrm>
            <a:off x="0" y="0"/>
            <a:ext cx="5742940" cy="9947275"/>
          </a:xfrm>
          <a:custGeom>
            <a:avLst/>
            <a:gdLst/>
            <a:ahLst/>
            <a:cxnLst/>
            <a:rect l="l" t="t" r="r" b="b"/>
            <a:pathLst>
              <a:path w="5742940" h="9947275">
                <a:moveTo>
                  <a:pt x="5742943" y="0"/>
                </a:moveTo>
                <a:lnTo>
                  <a:pt x="4122041" y="0"/>
                </a:lnTo>
                <a:lnTo>
                  <a:pt x="0" y="7139607"/>
                </a:lnTo>
                <a:lnTo>
                  <a:pt x="0" y="9947099"/>
                </a:lnTo>
                <a:lnTo>
                  <a:pt x="5742943" y="0"/>
                </a:lnTo>
                <a:close/>
              </a:path>
            </a:pathLst>
          </a:custGeom>
          <a:solidFill>
            <a:srgbClr val="0099CC"/>
          </a:solidFill>
        </p:spPr>
        <p:txBody>
          <a:bodyPr wrap="square" lIns="0" tIns="0" rIns="0" bIns="0" rtlCol="0"/>
          <a:lstStyle/>
          <a:p>
            <a:endParaRPr/>
          </a:p>
        </p:txBody>
      </p:sp>
      <p:sp>
        <p:nvSpPr>
          <p:cNvPr id="19" name="bg object 19"/>
          <p:cNvSpPr/>
          <p:nvPr/>
        </p:nvSpPr>
        <p:spPr>
          <a:xfrm>
            <a:off x="0" y="0"/>
            <a:ext cx="3608070" cy="6249035"/>
          </a:xfrm>
          <a:custGeom>
            <a:avLst/>
            <a:gdLst/>
            <a:ahLst/>
            <a:cxnLst/>
            <a:rect l="l" t="t" r="r" b="b"/>
            <a:pathLst>
              <a:path w="3608070" h="6249035">
                <a:moveTo>
                  <a:pt x="3607783" y="0"/>
                </a:moveTo>
                <a:lnTo>
                  <a:pt x="3358331" y="0"/>
                </a:lnTo>
                <a:lnTo>
                  <a:pt x="0" y="5816830"/>
                </a:lnTo>
                <a:lnTo>
                  <a:pt x="0" y="6248845"/>
                </a:lnTo>
                <a:lnTo>
                  <a:pt x="3607783" y="0"/>
                </a:lnTo>
                <a:close/>
              </a:path>
            </a:pathLst>
          </a:custGeom>
          <a:solidFill>
            <a:srgbClr val="009999"/>
          </a:solidFill>
        </p:spPr>
        <p:txBody>
          <a:bodyPr wrap="square" lIns="0" tIns="0" rIns="0" bIns="0" rtlCol="0"/>
          <a:lstStyle/>
          <a:p>
            <a:endParaRPr/>
          </a:p>
        </p:txBody>
      </p:sp>
      <p:sp>
        <p:nvSpPr>
          <p:cNvPr id="20" name="bg object 20"/>
          <p:cNvSpPr/>
          <p:nvPr/>
        </p:nvSpPr>
        <p:spPr>
          <a:xfrm>
            <a:off x="0" y="0"/>
            <a:ext cx="2904490" cy="5029835"/>
          </a:xfrm>
          <a:custGeom>
            <a:avLst/>
            <a:gdLst/>
            <a:ahLst/>
            <a:cxnLst/>
            <a:rect l="l" t="t" r="r" b="b"/>
            <a:pathLst>
              <a:path w="2904490" h="5029835">
                <a:moveTo>
                  <a:pt x="2903863" y="0"/>
                </a:moveTo>
                <a:lnTo>
                  <a:pt x="2191089" y="0"/>
                </a:lnTo>
                <a:lnTo>
                  <a:pt x="0" y="3795123"/>
                </a:lnTo>
                <a:lnTo>
                  <a:pt x="0" y="5029658"/>
                </a:lnTo>
                <a:lnTo>
                  <a:pt x="2903863" y="0"/>
                </a:lnTo>
                <a:close/>
              </a:path>
            </a:pathLst>
          </a:custGeom>
          <a:solidFill>
            <a:srgbClr val="00CC99"/>
          </a:solidFill>
        </p:spPr>
        <p:txBody>
          <a:bodyPr wrap="square" lIns="0" tIns="0" rIns="0" bIns="0" rtlCol="0"/>
          <a:lstStyle/>
          <a:p>
            <a:endParaRPr/>
          </a:p>
        </p:txBody>
      </p:sp>
      <p:sp>
        <p:nvSpPr>
          <p:cNvPr id="21" name="bg object 21"/>
          <p:cNvSpPr/>
          <p:nvPr/>
        </p:nvSpPr>
        <p:spPr>
          <a:xfrm>
            <a:off x="16819809" y="7748411"/>
            <a:ext cx="1466215" cy="2538730"/>
          </a:xfrm>
          <a:custGeom>
            <a:avLst/>
            <a:gdLst/>
            <a:ahLst/>
            <a:cxnLst/>
            <a:rect l="l" t="t" r="r" b="b"/>
            <a:pathLst>
              <a:path w="1466215" h="2538729">
                <a:moveTo>
                  <a:pt x="1465650" y="0"/>
                </a:moveTo>
                <a:lnTo>
                  <a:pt x="0" y="2538589"/>
                </a:lnTo>
                <a:lnTo>
                  <a:pt x="1465650" y="2538589"/>
                </a:lnTo>
                <a:lnTo>
                  <a:pt x="1465650" y="0"/>
                </a:lnTo>
                <a:close/>
              </a:path>
            </a:pathLst>
          </a:custGeom>
          <a:solidFill>
            <a:srgbClr val="0099CC"/>
          </a:solidFill>
        </p:spPr>
        <p:txBody>
          <a:bodyPr wrap="square" lIns="0" tIns="0" rIns="0" bIns="0" rtlCol="0"/>
          <a:lstStyle/>
          <a:p>
            <a:endParaRPr/>
          </a:p>
        </p:txBody>
      </p:sp>
      <p:sp>
        <p:nvSpPr>
          <p:cNvPr id="22" name="bg object 22"/>
          <p:cNvSpPr/>
          <p:nvPr/>
        </p:nvSpPr>
        <p:spPr>
          <a:xfrm>
            <a:off x="16073963" y="6456585"/>
            <a:ext cx="2211705" cy="3830954"/>
          </a:xfrm>
          <a:custGeom>
            <a:avLst/>
            <a:gdLst/>
            <a:ahLst/>
            <a:cxnLst/>
            <a:rect l="l" t="t" r="r" b="b"/>
            <a:pathLst>
              <a:path w="2211705" h="3830954">
                <a:moveTo>
                  <a:pt x="2211497" y="0"/>
                </a:moveTo>
                <a:lnTo>
                  <a:pt x="0" y="3830414"/>
                </a:lnTo>
                <a:lnTo>
                  <a:pt x="249523" y="3830414"/>
                </a:lnTo>
                <a:lnTo>
                  <a:pt x="2211497" y="432185"/>
                </a:lnTo>
                <a:lnTo>
                  <a:pt x="2211497" y="0"/>
                </a:lnTo>
                <a:close/>
              </a:path>
            </a:pathLst>
          </a:custGeom>
          <a:solidFill>
            <a:srgbClr val="009999"/>
          </a:solidFill>
        </p:spPr>
        <p:txBody>
          <a:bodyPr wrap="square" lIns="0" tIns="0" rIns="0" bIns="0" rtlCol="0"/>
          <a:lstStyle/>
          <a:p>
            <a:endParaRPr/>
          </a:p>
        </p:txBody>
      </p:sp>
      <p:sp>
        <p:nvSpPr>
          <p:cNvPr id="23" name="bg object 23"/>
          <p:cNvSpPr/>
          <p:nvPr/>
        </p:nvSpPr>
        <p:spPr>
          <a:xfrm>
            <a:off x="14906782" y="4435016"/>
            <a:ext cx="3378835" cy="5852160"/>
          </a:xfrm>
          <a:custGeom>
            <a:avLst/>
            <a:gdLst/>
            <a:ahLst/>
            <a:cxnLst/>
            <a:rect l="l" t="t" r="r" b="b"/>
            <a:pathLst>
              <a:path w="3378834" h="5852159">
                <a:moveTo>
                  <a:pt x="3378677" y="0"/>
                </a:moveTo>
                <a:lnTo>
                  <a:pt x="0" y="5851982"/>
                </a:lnTo>
                <a:lnTo>
                  <a:pt x="712817" y="5851982"/>
                </a:lnTo>
                <a:lnTo>
                  <a:pt x="3378677" y="1234559"/>
                </a:lnTo>
                <a:lnTo>
                  <a:pt x="3378677" y="0"/>
                </a:lnTo>
                <a:close/>
              </a:path>
            </a:pathLst>
          </a:custGeom>
          <a:solidFill>
            <a:srgbClr val="00CC99"/>
          </a:solidFill>
        </p:spPr>
        <p:txBody>
          <a:bodyPr wrap="square" lIns="0" tIns="0" rIns="0" bIns="0" rtlCol="0"/>
          <a:lstStyle/>
          <a:p>
            <a:endParaRPr/>
          </a:p>
        </p:txBody>
      </p:sp>
      <p:pic>
        <p:nvPicPr>
          <p:cNvPr id="24" name="bg object 24"/>
          <p:cNvPicPr/>
          <p:nvPr/>
        </p:nvPicPr>
        <p:blipFill>
          <a:blip r:embed="rId3" cstate="print"/>
          <a:stretch>
            <a:fillRect/>
          </a:stretch>
        </p:blipFill>
        <p:spPr>
          <a:xfrm>
            <a:off x="5615940" y="6080760"/>
            <a:ext cx="10152379" cy="142239"/>
          </a:xfrm>
          <a:prstGeom prst="rect">
            <a:avLst/>
          </a:prstGeom>
        </p:spPr>
      </p:pic>
      <p:sp>
        <p:nvSpPr>
          <p:cNvPr id="2" name="Holder 2"/>
          <p:cNvSpPr>
            <a:spLocks noGrp="1"/>
          </p:cNvSpPr>
          <p:nvPr>
            <p:ph type="ctrTitle"/>
          </p:nvPr>
        </p:nvSpPr>
        <p:spPr>
          <a:xfrm>
            <a:off x="2920364" y="3313747"/>
            <a:ext cx="12447270" cy="2632710"/>
          </a:xfrm>
          <a:prstGeom prst="rect">
            <a:avLst/>
          </a:prstGeom>
        </p:spPr>
        <p:txBody>
          <a:bodyPr wrap="square" lIns="0" tIns="0" rIns="0" bIns="0">
            <a:spAutoFit/>
          </a:bodyPr>
          <a:lstStyle>
            <a:lvl1pPr>
              <a:defRPr sz="9600" b="0" i="0">
                <a:solidFill>
                  <a:srgbClr val="0066CC"/>
                </a:solidFill>
                <a:latin typeface="Microsoft Sans Serif"/>
                <a:cs typeface="Microsoft Sans Serif"/>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914400" y="2302671"/>
            <a:ext cx="8080376"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4" name="Content Placeholder 3"/>
          <p:cNvSpPr>
            <a:spLocks noGrp="1"/>
          </p:cNvSpPr>
          <p:nvPr>
            <p:ph sz="half" idx="2"/>
          </p:nvPr>
        </p:nvSpPr>
        <p:spPr>
          <a:xfrm>
            <a:off x="914400" y="3262313"/>
            <a:ext cx="8080376"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9290053" y="2302671"/>
            <a:ext cx="8083550" cy="959643"/>
          </a:xfrm>
        </p:spPr>
        <p:txBody>
          <a:bodyPr anchor="b"/>
          <a:lstStyle>
            <a:lvl1pPr marL="0" indent="0">
              <a:buNone/>
              <a:defRPr sz="4300" b="1"/>
            </a:lvl1pPr>
            <a:lvl2pPr marL="816415" indent="0">
              <a:buNone/>
              <a:defRPr sz="3600" b="1"/>
            </a:lvl2pPr>
            <a:lvl3pPr marL="1632832" indent="0">
              <a:buNone/>
              <a:defRPr sz="3200" b="1"/>
            </a:lvl3pPr>
            <a:lvl4pPr marL="2449246" indent="0">
              <a:buNone/>
              <a:defRPr sz="2900" b="1"/>
            </a:lvl4pPr>
            <a:lvl5pPr marL="3265661" indent="0">
              <a:buNone/>
              <a:defRPr sz="2900" b="1"/>
            </a:lvl5pPr>
            <a:lvl6pPr marL="4082078" indent="0">
              <a:buNone/>
              <a:defRPr sz="2900" b="1"/>
            </a:lvl6pPr>
            <a:lvl7pPr marL="4898493" indent="0">
              <a:buNone/>
              <a:defRPr sz="2900" b="1"/>
            </a:lvl7pPr>
            <a:lvl8pPr marL="5714908" indent="0">
              <a:buNone/>
              <a:defRPr sz="2900" b="1"/>
            </a:lvl8pPr>
            <a:lvl9pPr marL="6531325" indent="0">
              <a:buNone/>
              <a:defRPr sz="2900" b="1"/>
            </a:lvl9pPr>
          </a:lstStyle>
          <a:p>
            <a:pPr lvl="0"/>
            <a:r>
              <a:rPr lang="en-US" smtClean="0"/>
              <a:t>Click to edit Master text styles</a:t>
            </a:r>
          </a:p>
        </p:txBody>
      </p:sp>
      <p:sp>
        <p:nvSpPr>
          <p:cNvPr id="6" name="Content Placeholder 5"/>
          <p:cNvSpPr>
            <a:spLocks noGrp="1"/>
          </p:cNvSpPr>
          <p:nvPr>
            <p:ph sz="quarter" idx="4"/>
          </p:nvPr>
        </p:nvSpPr>
        <p:spPr>
          <a:xfrm>
            <a:off x="9290053" y="3262313"/>
            <a:ext cx="8083550" cy="5926932"/>
          </a:xfrm>
        </p:spPr>
        <p:txBody>
          <a:bodyPr/>
          <a:lstStyle>
            <a:lvl1pPr>
              <a:defRPr sz="4300"/>
            </a:lvl1pPr>
            <a:lvl2pPr>
              <a:defRPr sz="36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19"/>
          <p:cNvSpPr>
            <a:spLocks noGrp="1" noChangeArrowheads="1"/>
          </p:cNvSpPr>
          <p:nvPr>
            <p:ph type="dt" sz="half" idx="10"/>
          </p:nvPr>
        </p:nvSpPr>
        <p:spPr>
          <a:ln/>
        </p:spPr>
        <p:txBody>
          <a:bodyPr/>
          <a:lstStyle>
            <a:lvl1pPr>
              <a:defRPr/>
            </a:lvl1pPr>
          </a:lstStyle>
          <a:p>
            <a:pPr>
              <a:defRPr/>
            </a:pPr>
            <a:fld id="{FA1014AB-4505-4235-AD6D-20AA296AD4A8}" type="datetime1">
              <a:rPr lang="id-ID">
                <a:solidFill>
                  <a:srgbClr val="FFFFFF"/>
                </a:solidFill>
              </a:rPr>
              <a:pPr>
                <a:defRPr/>
              </a:pPr>
              <a:t>09/12/2025</a:t>
            </a:fld>
            <a:endParaRPr lang="en-US">
              <a:solidFill>
                <a:srgbClr val="FFFFFF"/>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9" name="Rectangle 21"/>
          <p:cNvSpPr>
            <a:spLocks noGrp="1" noChangeArrowheads="1"/>
          </p:cNvSpPr>
          <p:nvPr>
            <p:ph type="sldNum" sz="quarter" idx="12"/>
          </p:nvPr>
        </p:nvSpPr>
        <p:spPr>
          <a:ln/>
        </p:spPr>
        <p:txBody>
          <a:bodyPr/>
          <a:lstStyle>
            <a:lvl1pPr>
              <a:defRPr/>
            </a:lvl1pPr>
          </a:lstStyle>
          <a:p>
            <a:pPr>
              <a:defRPr/>
            </a:pPr>
            <a:fld id="{671FF482-027A-4364-A23D-C4AAA0DDF6B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41770875"/>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19"/>
          <p:cNvSpPr>
            <a:spLocks noGrp="1" noChangeArrowheads="1"/>
          </p:cNvSpPr>
          <p:nvPr>
            <p:ph type="dt" sz="half" idx="10"/>
          </p:nvPr>
        </p:nvSpPr>
        <p:spPr>
          <a:ln/>
        </p:spPr>
        <p:txBody>
          <a:bodyPr/>
          <a:lstStyle>
            <a:lvl1pPr>
              <a:defRPr/>
            </a:lvl1pPr>
          </a:lstStyle>
          <a:p>
            <a:pPr>
              <a:defRPr/>
            </a:pPr>
            <a:fld id="{10A5EA78-C59C-4D69-B18B-82E8708BB216}" type="datetime1">
              <a:rPr lang="id-ID">
                <a:solidFill>
                  <a:srgbClr val="FFFFFF"/>
                </a:solidFill>
              </a:rPr>
              <a:pPr>
                <a:defRPr/>
              </a:pPr>
              <a:t>09/12/2025</a:t>
            </a:fld>
            <a:endParaRPr lang="en-US">
              <a:solidFill>
                <a:srgbClr val="FFFFFF"/>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5" name="Rectangle 21"/>
          <p:cNvSpPr>
            <a:spLocks noGrp="1" noChangeArrowheads="1"/>
          </p:cNvSpPr>
          <p:nvPr>
            <p:ph type="sldNum" sz="quarter" idx="12"/>
          </p:nvPr>
        </p:nvSpPr>
        <p:spPr>
          <a:ln/>
        </p:spPr>
        <p:txBody>
          <a:bodyPr/>
          <a:lstStyle>
            <a:lvl1pPr>
              <a:defRPr/>
            </a:lvl1pPr>
          </a:lstStyle>
          <a:p>
            <a:pPr>
              <a:defRPr/>
            </a:pPr>
            <a:fld id="{DFEA74A6-1346-4BDE-95E1-45477C86DD6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82760159"/>
      </p:ext>
    </p:extLst>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8B706671-BEC9-4917-A965-91CB33095BFB}" type="datetime1">
              <a:rPr lang="id-ID">
                <a:solidFill>
                  <a:srgbClr val="FFFFFF"/>
                </a:solidFill>
              </a:rPr>
              <a:pPr>
                <a:defRPr/>
              </a:pPr>
              <a:t>09/12/2025</a:t>
            </a:fld>
            <a:endParaRPr lang="en-US">
              <a:solidFill>
                <a:srgbClr val="FFFFFF"/>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4" name="Rectangle 21"/>
          <p:cNvSpPr>
            <a:spLocks noGrp="1" noChangeArrowheads="1"/>
          </p:cNvSpPr>
          <p:nvPr>
            <p:ph type="sldNum" sz="quarter" idx="12"/>
          </p:nvPr>
        </p:nvSpPr>
        <p:spPr>
          <a:ln/>
        </p:spPr>
        <p:txBody>
          <a:bodyPr/>
          <a:lstStyle>
            <a:lvl1pPr>
              <a:defRPr/>
            </a:lvl1pPr>
          </a:lstStyle>
          <a:p>
            <a:pPr>
              <a:defRPr/>
            </a:pPr>
            <a:fld id="{6E14B60A-AC4B-44EA-B174-83801C6DA01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35436653"/>
      </p:ext>
    </p:extLst>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3" y="409575"/>
            <a:ext cx="6016626" cy="1743075"/>
          </a:xfrm>
        </p:spPr>
        <p:txBody>
          <a:bodyPr anchor="b"/>
          <a:lstStyle>
            <a:lvl1pPr algn="l">
              <a:defRPr sz="3600" b="1"/>
            </a:lvl1pPr>
          </a:lstStyle>
          <a:p>
            <a:r>
              <a:rPr lang="en-US" smtClean="0"/>
              <a:t>Click to edit Master title style</a:t>
            </a:r>
            <a:endParaRPr lang="id-ID"/>
          </a:p>
        </p:txBody>
      </p:sp>
      <p:sp>
        <p:nvSpPr>
          <p:cNvPr id="3" name="Content Placeholder 2"/>
          <p:cNvSpPr>
            <a:spLocks noGrp="1"/>
          </p:cNvSpPr>
          <p:nvPr>
            <p:ph idx="1"/>
          </p:nvPr>
        </p:nvSpPr>
        <p:spPr>
          <a:xfrm>
            <a:off x="7150100" y="409577"/>
            <a:ext cx="10223500" cy="8779670"/>
          </a:xfrm>
        </p:spPr>
        <p:txBody>
          <a:bodyPr/>
          <a:lstStyle>
            <a:lvl1pPr>
              <a:defRPr sz="5700"/>
            </a:lvl1pPr>
            <a:lvl2pPr>
              <a:defRPr sz="5000"/>
            </a:lvl2pPr>
            <a:lvl3pPr>
              <a:defRPr sz="4300"/>
            </a:lvl3pPr>
            <a:lvl4pPr>
              <a:defRPr sz="3600"/>
            </a:lvl4pPr>
            <a:lvl5pPr>
              <a:defRPr sz="3600"/>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914403" y="2152652"/>
            <a:ext cx="6016626" cy="7036595"/>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E7FE0D7-E6C2-452B-A09F-281B4754131F}" type="datetime1">
              <a:rPr lang="id-ID">
                <a:solidFill>
                  <a:srgbClr val="FFFFFF"/>
                </a:solidFill>
              </a:rPr>
              <a:pPr>
                <a:defRPr/>
              </a:pPr>
              <a:t>09/12/2025</a:t>
            </a:fld>
            <a:endParaRPr lang="en-US">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7" name="Rectangle 21"/>
          <p:cNvSpPr>
            <a:spLocks noGrp="1" noChangeArrowheads="1"/>
          </p:cNvSpPr>
          <p:nvPr>
            <p:ph type="sldNum" sz="quarter" idx="12"/>
          </p:nvPr>
        </p:nvSpPr>
        <p:spPr>
          <a:ln/>
        </p:spPr>
        <p:txBody>
          <a:bodyPr/>
          <a:lstStyle>
            <a:lvl1pPr>
              <a:defRPr/>
            </a:lvl1pPr>
          </a:lstStyle>
          <a:p>
            <a:pPr>
              <a:defRPr/>
            </a:pPr>
            <a:fld id="{C1F041A6-8687-4C33-859F-5BCC64A701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53829740"/>
      </p:ext>
    </p:extLst>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4576" y="7200900"/>
            <a:ext cx="10972800" cy="850107"/>
          </a:xfrm>
        </p:spPr>
        <p:txBody>
          <a:bodyPr anchor="b"/>
          <a:lstStyle>
            <a:lvl1pPr algn="l">
              <a:defRPr sz="3600" b="1"/>
            </a:lvl1pPr>
          </a:lstStyle>
          <a:p>
            <a:r>
              <a:rPr lang="en-US" smtClean="0"/>
              <a:t>Click to edit Master title style</a:t>
            </a:r>
            <a:endParaRPr lang="id-ID"/>
          </a:p>
        </p:txBody>
      </p:sp>
      <p:sp>
        <p:nvSpPr>
          <p:cNvPr id="3" name="Picture Placeholder 2"/>
          <p:cNvSpPr>
            <a:spLocks noGrp="1"/>
          </p:cNvSpPr>
          <p:nvPr>
            <p:ph type="pic" idx="1"/>
          </p:nvPr>
        </p:nvSpPr>
        <p:spPr>
          <a:xfrm>
            <a:off x="3584576" y="919163"/>
            <a:ext cx="10972800" cy="6172200"/>
          </a:xfrm>
        </p:spPr>
        <p:txBody>
          <a:bodyPr/>
          <a:lstStyle>
            <a:lvl1pPr marL="0" indent="0">
              <a:buNone/>
              <a:defRPr sz="5700"/>
            </a:lvl1pPr>
            <a:lvl2pPr marL="816415" indent="0">
              <a:buNone/>
              <a:defRPr sz="5000"/>
            </a:lvl2pPr>
            <a:lvl3pPr marL="1632832" indent="0">
              <a:buNone/>
              <a:defRPr sz="4300"/>
            </a:lvl3pPr>
            <a:lvl4pPr marL="2449246" indent="0">
              <a:buNone/>
              <a:defRPr sz="3600"/>
            </a:lvl4pPr>
            <a:lvl5pPr marL="3265661" indent="0">
              <a:buNone/>
              <a:defRPr sz="3600"/>
            </a:lvl5pPr>
            <a:lvl6pPr marL="4082078" indent="0">
              <a:buNone/>
              <a:defRPr sz="3600"/>
            </a:lvl6pPr>
            <a:lvl7pPr marL="4898493" indent="0">
              <a:buNone/>
              <a:defRPr sz="3600"/>
            </a:lvl7pPr>
            <a:lvl8pPr marL="5714908" indent="0">
              <a:buNone/>
              <a:defRPr sz="3600"/>
            </a:lvl8pPr>
            <a:lvl9pPr marL="6531325" indent="0">
              <a:buNone/>
              <a:defRPr sz="3600"/>
            </a:lvl9pPr>
          </a:lstStyle>
          <a:p>
            <a:pPr lvl="0"/>
            <a:endParaRPr lang="id-ID" noProof="0" smtClean="0"/>
          </a:p>
        </p:txBody>
      </p:sp>
      <p:sp>
        <p:nvSpPr>
          <p:cNvPr id="4" name="Text Placeholder 3"/>
          <p:cNvSpPr>
            <a:spLocks noGrp="1"/>
          </p:cNvSpPr>
          <p:nvPr>
            <p:ph type="body" sz="half" idx="2"/>
          </p:nvPr>
        </p:nvSpPr>
        <p:spPr>
          <a:xfrm>
            <a:off x="3584576" y="8051007"/>
            <a:ext cx="10972800" cy="1207293"/>
          </a:xfrm>
        </p:spPr>
        <p:txBody>
          <a:bodyPr/>
          <a:lstStyle>
            <a:lvl1pPr marL="0" indent="0">
              <a:buNone/>
              <a:defRPr sz="2500"/>
            </a:lvl1pPr>
            <a:lvl2pPr marL="816415" indent="0">
              <a:buNone/>
              <a:defRPr sz="2100"/>
            </a:lvl2pPr>
            <a:lvl3pPr marL="1632832" indent="0">
              <a:buNone/>
              <a:defRPr sz="1800"/>
            </a:lvl3pPr>
            <a:lvl4pPr marL="2449246" indent="0">
              <a:buNone/>
              <a:defRPr sz="1600"/>
            </a:lvl4pPr>
            <a:lvl5pPr marL="3265661" indent="0">
              <a:buNone/>
              <a:defRPr sz="1600"/>
            </a:lvl5pPr>
            <a:lvl6pPr marL="4082078" indent="0">
              <a:buNone/>
              <a:defRPr sz="1600"/>
            </a:lvl6pPr>
            <a:lvl7pPr marL="4898493" indent="0">
              <a:buNone/>
              <a:defRPr sz="1600"/>
            </a:lvl7pPr>
            <a:lvl8pPr marL="5714908" indent="0">
              <a:buNone/>
              <a:defRPr sz="1600"/>
            </a:lvl8pPr>
            <a:lvl9pPr marL="6531325" indent="0">
              <a:buNone/>
              <a:defRPr sz="16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6FB6BC37-894A-4E5C-B01A-CB98296EF5D6}" type="datetime1">
              <a:rPr lang="id-ID">
                <a:solidFill>
                  <a:srgbClr val="FFFFFF"/>
                </a:solidFill>
              </a:rPr>
              <a:pPr>
                <a:defRPr/>
              </a:pPr>
              <a:t>09/12/2025</a:t>
            </a:fld>
            <a:endParaRPr lang="en-US">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7" name="Rectangle 21"/>
          <p:cNvSpPr>
            <a:spLocks noGrp="1" noChangeArrowheads="1"/>
          </p:cNvSpPr>
          <p:nvPr>
            <p:ph type="sldNum" sz="quarter" idx="12"/>
          </p:nvPr>
        </p:nvSpPr>
        <p:spPr>
          <a:ln/>
        </p:spPr>
        <p:txBody>
          <a:bodyPr/>
          <a:lstStyle>
            <a:lvl1pPr>
              <a:defRPr/>
            </a:lvl1pPr>
          </a:lstStyle>
          <a:p>
            <a:pPr>
              <a:defRPr/>
            </a:pPr>
            <a:fld id="{BF39ADA5-76CF-4094-A3EC-171811DC358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83947193"/>
      </p:ext>
    </p:extLst>
  </p:cSld>
  <p:clrMapOvr>
    <a:masterClrMapping/>
  </p:clrMapOvr>
  <p:transition>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9"/>
          <p:cNvSpPr>
            <a:spLocks noGrp="1" noChangeArrowheads="1"/>
          </p:cNvSpPr>
          <p:nvPr>
            <p:ph type="dt" sz="half" idx="10"/>
          </p:nvPr>
        </p:nvSpPr>
        <p:spPr>
          <a:ln/>
        </p:spPr>
        <p:txBody>
          <a:bodyPr/>
          <a:lstStyle>
            <a:lvl1pPr>
              <a:defRPr/>
            </a:lvl1pPr>
          </a:lstStyle>
          <a:p>
            <a:pPr>
              <a:defRPr/>
            </a:pPr>
            <a:fld id="{7D2BE8C3-36E0-45BB-8762-5700B0F92E42}" type="datetime1">
              <a:rPr lang="id-ID">
                <a:solidFill>
                  <a:srgbClr val="FFFFFF"/>
                </a:solidFill>
              </a:rPr>
              <a:pPr>
                <a:defRPr/>
              </a:pPr>
              <a:t>09/12/2025</a:t>
            </a:fld>
            <a:endParaRPr lang="en-US">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6" name="Rectangle 21"/>
          <p:cNvSpPr>
            <a:spLocks noGrp="1" noChangeArrowheads="1"/>
          </p:cNvSpPr>
          <p:nvPr>
            <p:ph type="sldNum" sz="quarter" idx="12"/>
          </p:nvPr>
        </p:nvSpPr>
        <p:spPr>
          <a:ln/>
        </p:spPr>
        <p:txBody>
          <a:bodyPr/>
          <a:lstStyle>
            <a:lvl1pPr>
              <a:defRPr/>
            </a:lvl1pPr>
          </a:lstStyle>
          <a:p>
            <a:pPr>
              <a:defRPr/>
            </a:pPr>
            <a:fld id="{5BC9BE71-D76E-4D11-A620-5BD33AC063A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06273204"/>
      </p:ext>
    </p:extLst>
  </p:cSld>
  <p:clrMapOvr>
    <a:masterClrMapping/>
  </p:clrMapOvr>
  <p:transition>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411957"/>
            <a:ext cx="4114800" cy="8732043"/>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914400" y="411957"/>
            <a:ext cx="12039600" cy="873204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9"/>
          <p:cNvSpPr>
            <a:spLocks noGrp="1" noChangeArrowheads="1"/>
          </p:cNvSpPr>
          <p:nvPr>
            <p:ph type="dt" sz="half" idx="10"/>
          </p:nvPr>
        </p:nvSpPr>
        <p:spPr>
          <a:ln/>
        </p:spPr>
        <p:txBody>
          <a:bodyPr/>
          <a:lstStyle>
            <a:lvl1pPr>
              <a:defRPr/>
            </a:lvl1pPr>
          </a:lstStyle>
          <a:p>
            <a:pPr>
              <a:defRPr/>
            </a:pPr>
            <a:fld id="{1473211F-82CB-4EA6-AD9D-33D05D54D1EE}" type="datetime1">
              <a:rPr lang="id-ID">
                <a:solidFill>
                  <a:srgbClr val="FFFFFF"/>
                </a:solidFill>
              </a:rPr>
              <a:pPr>
                <a:defRPr/>
              </a:pPr>
              <a:t>09/12/2025</a:t>
            </a:fld>
            <a:endParaRPr lang="en-US">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6" name="Rectangle 21"/>
          <p:cNvSpPr>
            <a:spLocks noGrp="1" noChangeArrowheads="1"/>
          </p:cNvSpPr>
          <p:nvPr>
            <p:ph type="sldNum" sz="quarter" idx="12"/>
          </p:nvPr>
        </p:nvSpPr>
        <p:spPr>
          <a:ln/>
        </p:spPr>
        <p:txBody>
          <a:bodyPr/>
          <a:lstStyle>
            <a:lvl1pPr>
              <a:defRPr/>
            </a:lvl1pPr>
          </a:lstStyle>
          <a:p>
            <a:pPr>
              <a:defRPr/>
            </a:pPr>
            <a:fld id="{A9360324-F33B-488A-AFFB-77A4FC9B984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449315505"/>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285460" cy="10287000"/>
          </a:xfrm>
          <a:prstGeom prst="rect">
            <a:avLst/>
          </a:prstGeom>
        </p:spPr>
      </p:pic>
      <p:sp>
        <p:nvSpPr>
          <p:cNvPr id="17" name="bg object 17"/>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18" name="bg object 18"/>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19" name="bg object 19"/>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20" name="bg object 20"/>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000" b="0" i="0">
                <a:solidFill>
                  <a:srgbClr val="3E3E3E"/>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0" i="0">
                <a:solidFill>
                  <a:srgbClr val="3E3E3E"/>
                </a:solidFill>
                <a:latin typeface="Verdana"/>
                <a:cs typeface="Verdan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773791" y="3918584"/>
            <a:ext cx="7007859" cy="5678170"/>
          </a:xfrm>
          <a:prstGeom prst="rect">
            <a:avLst/>
          </a:prstGeom>
        </p:spPr>
        <p:txBody>
          <a:bodyPr wrap="square" lIns="0" tIns="0" rIns="0" bIns="0">
            <a:spAutoFit/>
          </a:bodyPr>
          <a:lstStyle>
            <a:lvl1pPr>
              <a:defRPr sz="2000" b="0" i="0">
                <a:solidFill>
                  <a:srgbClr val="3E3E3E"/>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0" i="0">
                <a:solidFill>
                  <a:srgbClr val="3E3E3E"/>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657600"/>
            <a:ext cx="18288000" cy="6069807"/>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a:noFill/>
            </a:ln>
            <a:effectLst/>
            <a:extLst/>
          </p:spPr>
          <p:txBody>
            <a:bodyPr wrap="none" anchor="ct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6"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ffectLst/>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7"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8" name="Freeform 6"/>
            <p:cNvSpPr>
              <a:spLocks/>
            </p:cNvSpPr>
            <p:nvPr userDrawn="1"/>
          </p:nvSpPr>
          <p:spPr bwMode="hidden">
            <a:xfrm>
              <a:off x="3792" y="1536"/>
              <a:ext cx="1968" cy="762"/>
            </a:xfrm>
            <a:custGeom>
              <a:avLst/>
              <a:gdLst>
                <a:gd name="T0" fmla="*/ 965 w 1968"/>
                <a:gd name="T1" fmla="*/ 165 h 762"/>
                <a:gd name="T2" fmla="*/ 696 w 1968"/>
                <a:gd name="T3" fmla="*/ 200 h 762"/>
                <a:gd name="T4" fmla="*/ 693 w 1968"/>
                <a:gd name="T5" fmla="*/ 237 h 762"/>
                <a:gd name="T6" fmla="*/ 924 w 1968"/>
                <a:gd name="T7" fmla="*/ 258 h 762"/>
                <a:gd name="T8" fmla="*/ 993 w 1968"/>
                <a:gd name="T9" fmla="*/ 267 h 762"/>
                <a:gd name="T10" fmla="*/ 681 w 1968"/>
                <a:gd name="T11" fmla="*/ 291 h 762"/>
                <a:gd name="T12" fmla="*/ 633 w 1968"/>
                <a:gd name="T13" fmla="*/ 309 h 762"/>
                <a:gd name="T14" fmla="*/ 645 w 1968"/>
                <a:gd name="T15" fmla="*/ 336 h 762"/>
                <a:gd name="T16" fmla="*/ 672 w 1968"/>
                <a:gd name="T17" fmla="*/ 351 h 762"/>
                <a:gd name="T18" fmla="*/ 984 w 1968"/>
                <a:gd name="T19" fmla="*/ 333 h 762"/>
                <a:gd name="T20" fmla="*/ 1080 w 1968"/>
                <a:gd name="T21" fmla="*/ 357 h 762"/>
                <a:gd name="T22" fmla="*/ 624 w 1968"/>
                <a:gd name="T23" fmla="*/ 492 h 762"/>
                <a:gd name="T24" fmla="*/ 616 w 1968"/>
                <a:gd name="T25" fmla="*/ 536 h 762"/>
                <a:gd name="T26" fmla="*/ 8 w 1968"/>
                <a:gd name="T27" fmla="*/ 724 h 762"/>
                <a:gd name="T28" fmla="*/ 0 w 1968"/>
                <a:gd name="T29" fmla="*/ 756 h 762"/>
                <a:gd name="T30" fmla="*/ 27 w 1968"/>
                <a:gd name="T31" fmla="*/ 762 h 762"/>
                <a:gd name="T32" fmla="*/ 664 w 1968"/>
                <a:gd name="T33" fmla="*/ 564 h 762"/>
                <a:gd name="T34" fmla="*/ 856 w 1968"/>
                <a:gd name="T35" fmla="*/ 600 h 762"/>
                <a:gd name="T36" fmla="*/ 1158 w 1968"/>
                <a:gd name="T37" fmla="*/ 507 h 762"/>
                <a:gd name="T38" fmla="*/ 1434 w 1968"/>
                <a:gd name="T39" fmla="*/ 465 h 762"/>
                <a:gd name="T40" fmla="*/ 1572 w 1968"/>
                <a:gd name="T41" fmla="*/ 368 h 762"/>
                <a:gd name="T42" fmla="*/ 1712 w 1968"/>
                <a:gd name="T43" fmla="*/ 340 h 762"/>
                <a:gd name="T44" fmla="*/ 1856 w 1968"/>
                <a:gd name="T45" fmla="*/ 328 h 762"/>
                <a:gd name="T46" fmla="*/ 1968 w 1968"/>
                <a:gd name="T47" fmla="*/ 330 h 762"/>
                <a:gd name="T48" fmla="*/ 1968 w 1968"/>
                <a:gd name="T49" fmla="*/ 0 h 762"/>
                <a:gd name="T50" fmla="*/ 1934 w 1968"/>
                <a:gd name="T51" fmla="*/ 3 h 762"/>
                <a:gd name="T52" fmla="*/ 1832 w 1968"/>
                <a:gd name="T53" fmla="*/ 5 h 762"/>
                <a:gd name="T54" fmla="*/ 1682 w 1968"/>
                <a:gd name="T55" fmla="*/ 35 h 762"/>
                <a:gd name="T56" fmla="*/ 1643 w 1968"/>
                <a:gd name="T57" fmla="*/ 72 h 762"/>
                <a:gd name="T58" fmla="*/ 1392 w 1968"/>
                <a:gd name="T59" fmla="*/ 119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9" name="Freeform 7"/>
            <p:cNvSpPr>
              <a:spLocks/>
            </p:cNvSpPr>
            <p:nvPr userDrawn="1"/>
          </p:nvSpPr>
          <p:spPr bwMode="hidden">
            <a:xfrm>
              <a:off x="3599" y="2477"/>
              <a:ext cx="186" cy="120"/>
            </a:xfrm>
            <a:custGeom>
              <a:avLst/>
              <a:gdLst>
                <a:gd name="T0" fmla="*/ 185 w 185"/>
                <a:gd name="T1" fmla="*/ 0 h 120"/>
                <a:gd name="T2" fmla="*/ 185 w 185"/>
                <a:gd name="T3" fmla="*/ 6 h 120"/>
                <a:gd name="T4" fmla="*/ 185 w 185"/>
                <a:gd name="T5" fmla="*/ 18 h 120"/>
                <a:gd name="T6" fmla="*/ 185 w 185"/>
                <a:gd name="T7" fmla="*/ 36 h 120"/>
                <a:gd name="T8" fmla="*/ 179 w 185"/>
                <a:gd name="T9" fmla="*/ 54 h 120"/>
                <a:gd name="T10" fmla="*/ 161 w 185"/>
                <a:gd name="T11" fmla="*/ 72 h 120"/>
                <a:gd name="T12" fmla="*/ 137 w 185"/>
                <a:gd name="T13" fmla="*/ 96 h 120"/>
                <a:gd name="T14" fmla="*/ 101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5 w 185"/>
                <a:gd name="T29" fmla="*/ 0 h 120"/>
                <a:gd name="T30" fmla="*/ 185 w 185"/>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0"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1"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7 w 526"/>
                <a:gd name="T17" fmla="*/ 179 h 275"/>
                <a:gd name="T18" fmla="*/ 209 w 526"/>
                <a:gd name="T19" fmla="*/ 143 h 275"/>
                <a:gd name="T20" fmla="*/ 251 w 526"/>
                <a:gd name="T21" fmla="*/ 120 h 275"/>
                <a:gd name="T22" fmla="*/ 299 w 526"/>
                <a:gd name="T23" fmla="*/ 96 h 275"/>
                <a:gd name="T24" fmla="*/ 394 w 526"/>
                <a:gd name="T25" fmla="*/ 48 h 275"/>
                <a:gd name="T26" fmla="*/ 442 w 526"/>
                <a:gd name="T27" fmla="*/ 30 h 275"/>
                <a:gd name="T28" fmla="*/ 478 w 526"/>
                <a:gd name="T29" fmla="*/ 12 h 275"/>
                <a:gd name="T30" fmla="*/ 502 w 526"/>
                <a:gd name="T31" fmla="*/ 6 h 275"/>
                <a:gd name="T32" fmla="*/ 520 w 526"/>
                <a:gd name="T33" fmla="*/ 0 h 275"/>
                <a:gd name="T34" fmla="*/ 526 w 526"/>
                <a:gd name="T35" fmla="*/ 0 h 275"/>
                <a:gd name="T36" fmla="*/ 520 w 526"/>
                <a:gd name="T37" fmla="*/ 6 h 275"/>
                <a:gd name="T38" fmla="*/ 508 w 526"/>
                <a:gd name="T39" fmla="*/ 12 h 275"/>
                <a:gd name="T40" fmla="*/ 484 w 526"/>
                <a:gd name="T41" fmla="*/ 24 h 275"/>
                <a:gd name="T42" fmla="*/ 460 w 526"/>
                <a:gd name="T43" fmla="*/ 42 h 275"/>
                <a:gd name="T44" fmla="*/ 436 w 526"/>
                <a:gd name="T45" fmla="*/ 54 h 275"/>
                <a:gd name="T46" fmla="*/ 394 w 526"/>
                <a:gd name="T47" fmla="*/ 78 h 275"/>
                <a:gd name="T48" fmla="*/ 340 w 526"/>
                <a:gd name="T49" fmla="*/ 108 h 275"/>
                <a:gd name="T50" fmla="*/ 275 w 526"/>
                <a:gd name="T51" fmla="*/ 143 h 275"/>
                <a:gd name="T52" fmla="*/ 131 w 526"/>
                <a:gd name="T53" fmla="*/ 221 h 275"/>
                <a:gd name="T54" fmla="*/ 65 w 526"/>
                <a:gd name="T55" fmla="*/ 251 h 275"/>
                <a:gd name="T56" fmla="*/ 0 w 526"/>
                <a:gd name="T57" fmla="*/ 275 h 275"/>
                <a:gd name="T58" fmla="*/ 0 w 526"/>
                <a:gd name="T59" fmla="*/ 275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2"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0 w 718"/>
                <a:gd name="T17" fmla="*/ 228 h 306"/>
                <a:gd name="T18" fmla="*/ 126 w 718"/>
                <a:gd name="T19" fmla="*/ 228 h 306"/>
                <a:gd name="T20" fmla="*/ 144 w 718"/>
                <a:gd name="T21" fmla="*/ 222 h 306"/>
                <a:gd name="T22" fmla="*/ 168 w 718"/>
                <a:gd name="T23" fmla="*/ 216 h 306"/>
                <a:gd name="T24" fmla="*/ 198 w 718"/>
                <a:gd name="T25" fmla="*/ 204 h 306"/>
                <a:gd name="T26" fmla="*/ 275 w 718"/>
                <a:gd name="T27" fmla="*/ 180 h 306"/>
                <a:gd name="T28" fmla="*/ 371 w 718"/>
                <a:gd name="T29" fmla="*/ 156 h 306"/>
                <a:gd name="T30" fmla="*/ 461 w 718"/>
                <a:gd name="T31" fmla="*/ 126 h 306"/>
                <a:gd name="T32" fmla="*/ 544 w 718"/>
                <a:gd name="T33" fmla="*/ 102 h 306"/>
                <a:gd name="T34" fmla="*/ 574 w 718"/>
                <a:gd name="T35" fmla="*/ 90 h 306"/>
                <a:gd name="T36" fmla="*/ 604 w 718"/>
                <a:gd name="T37" fmla="*/ 84 h 306"/>
                <a:gd name="T38" fmla="*/ 622 w 718"/>
                <a:gd name="T39" fmla="*/ 78 h 306"/>
                <a:gd name="T40" fmla="*/ 628 w 718"/>
                <a:gd name="T41" fmla="*/ 72 h 306"/>
                <a:gd name="T42" fmla="*/ 634 w 718"/>
                <a:gd name="T43" fmla="*/ 66 h 306"/>
                <a:gd name="T44" fmla="*/ 652 w 718"/>
                <a:gd name="T45" fmla="*/ 60 h 306"/>
                <a:gd name="T46" fmla="*/ 694 w 718"/>
                <a:gd name="T47" fmla="*/ 30 h 306"/>
                <a:gd name="T48" fmla="*/ 712 w 718"/>
                <a:gd name="T49" fmla="*/ 18 h 306"/>
                <a:gd name="T50" fmla="*/ 718 w 718"/>
                <a:gd name="T51" fmla="*/ 6 h 306"/>
                <a:gd name="T52" fmla="*/ 712 w 718"/>
                <a:gd name="T53" fmla="*/ 0 h 306"/>
                <a:gd name="T54" fmla="*/ 688 w 718"/>
                <a:gd name="T55" fmla="*/ 0 h 306"/>
                <a:gd name="T56" fmla="*/ 628 w 718"/>
                <a:gd name="T57" fmla="*/ 0 h 306"/>
                <a:gd name="T58" fmla="*/ 580 w 718"/>
                <a:gd name="T59" fmla="*/ 0 h 306"/>
                <a:gd name="T60" fmla="*/ 544 w 718"/>
                <a:gd name="T61" fmla="*/ 0 h 306"/>
                <a:gd name="T62" fmla="*/ 514 w 718"/>
                <a:gd name="T63" fmla="*/ 18 h 306"/>
                <a:gd name="T64" fmla="*/ 485 w 718"/>
                <a:gd name="T65" fmla="*/ 42 h 306"/>
                <a:gd name="T66" fmla="*/ 467 w 718"/>
                <a:gd name="T67" fmla="*/ 54 h 306"/>
                <a:gd name="T68" fmla="*/ 449 w 718"/>
                <a:gd name="T69" fmla="*/ 60 h 306"/>
                <a:gd name="T70" fmla="*/ 425 w 718"/>
                <a:gd name="T71" fmla="*/ 60 h 306"/>
                <a:gd name="T72" fmla="*/ 389 w 718"/>
                <a:gd name="T73" fmla="*/ 66 h 306"/>
                <a:gd name="T74" fmla="*/ 347 w 718"/>
                <a:gd name="T75" fmla="*/ 84 h 306"/>
                <a:gd name="T76" fmla="*/ 311 w 718"/>
                <a:gd name="T77" fmla="*/ 108 h 306"/>
                <a:gd name="T78" fmla="*/ 287 w 718"/>
                <a:gd name="T79" fmla="*/ 126 h 306"/>
                <a:gd name="T80" fmla="*/ 275 w 718"/>
                <a:gd name="T81" fmla="*/ 132 h 306"/>
                <a:gd name="T82" fmla="*/ 257 w 718"/>
                <a:gd name="T83" fmla="*/ 138 h 306"/>
                <a:gd name="T84" fmla="*/ 221 w 718"/>
                <a:gd name="T85" fmla="*/ 138 h 306"/>
                <a:gd name="T86" fmla="*/ 186 w 718"/>
                <a:gd name="T87" fmla="*/ 138 h 306"/>
                <a:gd name="T88" fmla="*/ 180 w 718"/>
                <a:gd name="T89" fmla="*/ 138 h 306"/>
                <a:gd name="T90" fmla="*/ 174 w 718"/>
                <a:gd name="T91" fmla="*/ 138 h 306"/>
                <a:gd name="T92" fmla="*/ 114 w 718"/>
                <a:gd name="T93" fmla="*/ 162 h 306"/>
                <a:gd name="T94" fmla="*/ 48 w 718"/>
                <a:gd name="T95" fmla="*/ 216 h 306"/>
                <a:gd name="T96" fmla="*/ 48 w 718"/>
                <a:gd name="T97" fmla="*/ 21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 name="Freeform 11"/>
            <p:cNvSpPr>
              <a:spLocks/>
            </p:cNvSpPr>
            <p:nvPr userDrawn="1"/>
          </p:nvSpPr>
          <p:spPr bwMode="hidden">
            <a:xfrm>
              <a:off x="3358" y="1890"/>
              <a:ext cx="2400" cy="881"/>
            </a:xfrm>
            <a:custGeom>
              <a:avLst/>
              <a:gdLst>
                <a:gd name="T0" fmla="*/ 2231 w 2392"/>
                <a:gd name="T1" fmla="*/ 54 h 881"/>
                <a:gd name="T2" fmla="*/ 2189 w 2392"/>
                <a:gd name="T3" fmla="*/ 54 h 881"/>
                <a:gd name="T4" fmla="*/ 2147 w 2392"/>
                <a:gd name="T5" fmla="*/ 66 h 881"/>
                <a:gd name="T6" fmla="*/ 2021 w 2392"/>
                <a:gd name="T7" fmla="*/ 101 h 881"/>
                <a:gd name="T8" fmla="*/ 1956 w 2392"/>
                <a:gd name="T9" fmla="*/ 119 h 881"/>
                <a:gd name="T10" fmla="*/ 1860 w 2392"/>
                <a:gd name="T11" fmla="*/ 167 h 881"/>
                <a:gd name="T12" fmla="*/ 1836 w 2392"/>
                <a:gd name="T13" fmla="*/ 245 h 881"/>
                <a:gd name="T14" fmla="*/ 1842 w 2392"/>
                <a:gd name="T15" fmla="*/ 305 h 881"/>
                <a:gd name="T16" fmla="*/ 1758 w 2392"/>
                <a:gd name="T17" fmla="*/ 317 h 881"/>
                <a:gd name="T18" fmla="*/ 1597 w 2392"/>
                <a:gd name="T19" fmla="*/ 263 h 881"/>
                <a:gd name="T20" fmla="*/ 1507 w 2392"/>
                <a:gd name="T21" fmla="*/ 257 h 881"/>
                <a:gd name="T22" fmla="*/ 1399 w 2392"/>
                <a:gd name="T23" fmla="*/ 311 h 881"/>
                <a:gd name="T24" fmla="*/ 1334 w 2392"/>
                <a:gd name="T25" fmla="*/ 353 h 881"/>
                <a:gd name="T26" fmla="*/ 1310 w 2392"/>
                <a:gd name="T27" fmla="*/ 359 h 881"/>
                <a:gd name="T28" fmla="*/ 1214 w 2392"/>
                <a:gd name="T29" fmla="*/ 371 h 881"/>
                <a:gd name="T30" fmla="*/ 1160 w 2392"/>
                <a:gd name="T31" fmla="*/ 365 h 881"/>
                <a:gd name="T32" fmla="*/ 1053 w 2392"/>
                <a:gd name="T33" fmla="*/ 371 h 881"/>
                <a:gd name="T34" fmla="*/ 957 w 2392"/>
                <a:gd name="T35" fmla="*/ 383 h 881"/>
                <a:gd name="T36" fmla="*/ 921 w 2392"/>
                <a:gd name="T37" fmla="*/ 401 h 881"/>
                <a:gd name="T38" fmla="*/ 819 w 2392"/>
                <a:gd name="T39" fmla="*/ 419 h 881"/>
                <a:gd name="T40" fmla="*/ 778 w 2392"/>
                <a:gd name="T41" fmla="*/ 419 h 881"/>
                <a:gd name="T42" fmla="*/ 664 w 2392"/>
                <a:gd name="T43" fmla="*/ 437 h 881"/>
                <a:gd name="T44" fmla="*/ 598 w 2392"/>
                <a:gd name="T45" fmla="*/ 473 h 881"/>
                <a:gd name="T46" fmla="*/ 503 w 2392"/>
                <a:gd name="T47" fmla="*/ 467 h 881"/>
                <a:gd name="T48" fmla="*/ 431 w 2392"/>
                <a:gd name="T49" fmla="*/ 491 h 881"/>
                <a:gd name="T50" fmla="*/ 413 w 2392"/>
                <a:gd name="T51" fmla="*/ 539 h 881"/>
                <a:gd name="T52" fmla="*/ 347 w 2392"/>
                <a:gd name="T53" fmla="*/ 569 h 881"/>
                <a:gd name="T54" fmla="*/ 222 w 2392"/>
                <a:gd name="T55" fmla="*/ 599 h 881"/>
                <a:gd name="T56" fmla="*/ 138 w 2392"/>
                <a:gd name="T57" fmla="*/ 647 h 881"/>
                <a:gd name="T58" fmla="*/ 108 w 2392"/>
                <a:gd name="T59" fmla="*/ 659 h 881"/>
                <a:gd name="T60" fmla="*/ 0 w 2392"/>
                <a:gd name="T61" fmla="*/ 671 h 881"/>
                <a:gd name="T62" fmla="*/ 84 w 2392"/>
                <a:gd name="T63" fmla="*/ 695 h 881"/>
                <a:gd name="T64" fmla="*/ 263 w 2392"/>
                <a:gd name="T65" fmla="*/ 653 h 881"/>
                <a:gd name="T66" fmla="*/ 473 w 2392"/>
                <a:gd name="T67" fmla="*/ 569 h 881"/>
                <a:gd name="T68" fmla="*/ 568 w 2392"/>
                <a:gd name="T69" fmla="*/ 521 h 881"/>
                <a:gd name="T70" fmla="*/ 646 w 2392"/>
                <a:gd name="T71" fmla="*/ 515 h 881"/>
                <a:gd name="T72" fmla="*/ 873 w 2392"/>
                <a:gd name="T73" fmla="*/ 461 h 881"/>
                <a:gd name="T74" fmla="*/ 1148 w 2392"/>
                <a:gd name="T75" fmla="*/ 425 h 881"/>
                <a:gd name="T76" fmla="*/ 1292 w 2392"/>
                <a:gd name="T77" fmla="*/ 461 h 881"/>
                <a:gd name="T78" fmla="*/ 1417 w 2392"/>
                <a:gd name="T79" fmla="*/ 533 h 881"/>
                <a:gd name="T80" fmla="*/ 1435 w 2392"/>
                <a:gd name="T81" fmla="*/ 617 h 881"/>
                <a:gd name="T82" fmla="*/ 1376 w 2392"/>
                <a:gd name="T83" fmla="*/ 653 h 881"/>
                <a:gd name="T84" fmla="*/ 1226 w 2392"/>
                <a:gd name="T85" fmla="*/ 701 h 881"/>
                <a:gd name="T86" fmla="*/ 1112 w 2392"/>
                <a:gd name="T87" fmla="*/ 755 h 881"/>
                <a:gd name="T88" fmla="*/ 1065 w 2392"/>
                <a:gd name="T89" fmla="*/ 809 h 881"/>
                <a:gd name="T90" fmla="*/ 1077 w 2392"/>
                <a:gd name="T91" fmla="*/ 869 h 881"/>
                <a:gd name="T92" fmla="*/ 1106 w 2392"/>
                <a:gd name="T93" fmla="*/ 881 h 881"/>
                <a:gd name="T94" fmla="*/ 1208 w 2392"/>
                <a:gd name="T95" fmla="*/ 869 h 881"/>
                <a:gd name="T96" fmla="*/ 1388 w 2392"/>
                <a:gd name="T97" fmla="*/ 857 h 881"/>
                <a:gd name="T98" fmla="*/ 1441 w 2392"/>
                <a:gd name="T99" fmla="*/ 851 h 881"/>
                <a:gd name="T100" fmla="*/ 1483 w 2392"/>
                <a:gd name="T101" fmla="*/ 833 h 881"/>
                <a:gd name="T102" fmla="*/ 1675 w 2392"/>
                <a:gd name="T103" fmla="*/ 743 h 881"/>
                <a:gd name="T104" fmla="*/ 1806 w 2392"/>
                <a:gd name="T105" fmla="*/ 689 h 881"/>
                <a:gd name="T106" fmla="*/ 1884 w 2392"/>
                <a:gd name="T107" fmla="*/ 581 h 881"/>
                <a:gd name="T108" fmla="*/ 2039 w 2392"/>
                <a:gd name="T109" fmla="*/ 389 h 881"/>
                <a:gd name="T110" fmla="*/ 2207 w 2392"/>
                <a:gd name="T111" fmla="*/ 269 h 881"/>
                <a:gd name="T112" fmla="*/ 2249 w 2392"/>
                <a:gd name="T113" fmla="*/ 239 h 881"/>
                <a:gd name="T114" fmla="*/ 2392 w 2392"/>
                <a:gd name="T115" fmla="*/ 0 h 881"/>
                <a:gd name="T116" fmla="*/ 2302 w 2392"/>
                <a:gd name="T117" fmla="*/ 36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4" name="Freeform 12"/>
            <p:cNvSpPr>
              <a:spLocks/>
            </p:cNvSpPr>
            <p:nvPr userDrawn="1"/>
          </p:nvSpPr>
          <p:spPr bwMode="hidden">
            <a:xfrm>
              <a:off x="3839" y="1854"/>
              <a:ext cx="577" cy="258"/>
            </a:xfrm>
            <a:custGeom>
              <a:avLst/>
              <a:gdLst>
                <a:gd name="T0" fmla="*/ 30 w 550"/>
                <a:gd name="T1" fmla="*/ 245 h 257"/>
                <a:gd name="T2" fmla="*/ 18 w 550"/>
                <a:gd name="T3" fmla="*/ 251 h 257"/>
                <a:gd name="T4" fmla="*/ 6 w 550"/>
                <a:gd name="T5" fmla="*/ 257 h 257"/>
                <a:gd name="T6" fmla="*/ 0 w 550"/>
                <a:gd name="T7" fmla="*/ 257 h 257"/>
                <a:gd name="T8" fmla="*/ 305 w 550"/>
                <a:gd name="T9" fmla="*/ 113 h 257"/>
                <a:gd name="T10" fmla="*/ 520 w 550"/>
                <a:gd name="T11" fmla="*/ 0 h 257"/>
                <a:gd name="T12" fmla="*/ 526 w 550"/>
                <a:gd name="T13" fmla="*/ 6 h 257"/>
                <a:gd name="T14" fmla="*/ 544 w 550"/>
                <a:gd name="T15" fmla="*/ 18 h 257"/>
                <a:gd name="T16" fmla="*/ 550 w 550"/>
                <a:gd name="T17" fmla="*/ 24 h 257"/>
                <a:gd name="T18" fmla="*/ 550 w 550"/>
                <a:gd name="T19" fmla="*/ 36 h 257"/>
                <a:gd name="T20" fmla="*/ 544 w 550"/>
                <a:gd name="T21" fmla="*/ 42 h 257"/>
                <a:gd name="T22" fmla="*/ 526 w 550"/>
                <a:gd name="T23" fmla="*/ 54 h 257"/>
                <a:gd name="T24" fmla="*/ 514 w 550"/>
                <a:gd name="T25" fmla="*/ 60 h 257"/>
                <a:gd name="T26" fmla="*/ 502 w 550"/>
                <a:gd name="T27" fmla="*/ 66 h 257"/>
                <a:gd name="T28" fmla="*/ 448 w 550"/>
                <a:gd name="T29" fmla="*/ 84 h 257"/>
                <a:gd name="T30" fmla="*/ 382 w 550"/>
                <a:gd name="T31" fmla="*/ 113 h 257"/>
                <a:gd name="T32" fmla="*/ 305 w 550"/>
                <a:gd name="T33" fmla="*/ 143 h 257"/>
                <a:gd name="T34" fmla="*/ 227 w 550"/>
                <a:gd name="T35" fmla="*/ 173 h 257"/>
                <a:gd name="T36" fmla="*/ 149 w 550"/>
                <a:gd name="T37" fmla="*/ 203 h 257"/>
                <a:gd name="T38" fmla="*/ 83 w 550"/>
                <a:gd name="T39" fmla="*/ 227 h 257"/>
                <a:gd name="T40" fmla="*/ 30 w 550"/>
                <a:gd name="T41" fmla="*/ 245 h 257"/>
                <a:gd name="T42" fmla="*/ 30 w 550"/>
                <a:gd name="T43" fmla="*/ 245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5" name="Freeform 13"/>
            <p:cNvSpPr>
              <a:spLocks/>
            </p:cNvSpPr>
            <p:nvPr userDrawn="1"/>
          </p:nvSpPr>
          <p:spPr bwMode="hidden">
            <a:xfrm>
              <a:off x="5327" y="1642"/>
              <a:ext cx="5" cy="1"/>
            </a:xfrm>
            <a:custGeom>
              <a:avLst/>
              <a:gdLst>
                <a:gd name="T0" fmla="*/ 0 w 5"/>
                <a:gd name="T1" fmla="*/ 5 w 5"/>
                <a:gd name="T2" fmla="*/ 0 w 5"/>
                <a:gd name="T3" fmla="*/ 0 w 5"/>
              </a:gdLst>
              <a:ahLst/>
              <a:cxnLst>
                <a:cxn ang="0">
                  <a:pos x="T0" y="0"/>
                </a:cxn>
                <a:cxn ang="0">
                  <a:pos x="T1" y="0"/>
                </a:cxn>
                <a:cxn ang="0">
                  <a:pos x="T2" y="0"/>
                </a:cxn>
                <a:cxn ang="0">
                  <a:pos x="T3" y="0"/>
                </a:cxn>
              </a:cxnLst>
              <a:rect l="0" t="0" r="r" b="b"/>
              <a:pathLst>
                <a:path w="5">
                  <a:moveTo>
                    <a:pt x="0" y="0"/>
                  </a:moveTo>
                  <a:lnTo>
                    <a:pt x="5" y="0"/>
                  </a:lnTo>
                  <a:lnTo>
                    <a:pt x="0" y="0"/>
                  </a:lnTo>
                  <a:lnTo>
                    <a:pt x="0" y="0"/>
                  </a:lnTo>
                  <a:close/>
                </a:path>
              </a:pathLst>
            </a:custGeom>
            <a:solidFill>
              <a:srgbClr val="FED1AD"/>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6" name="Freeform 14"/>
            <p:cNvSpPr>
              <a:spLocks/>
            </p:cNvSpPr>
            <p:nvPr userDrawn="1"/>
          </p:nvSpPr>
          <p:spPr bwMode="hidden">
            <a:xfrm>
              <a:off x="3839" y="1728"/>
              <a:ext cx="716" cy="383"/>
            </a:xfrm>
            <a:custGeom>
              <a:avLst/>
              <a:gdLst>
                <a:gd name="T0" fmla="*/ 659 w 716"/>
                <a:gd name="T1" fmla="*/ 6 h 383"/>
                <a:gd name="T2" fmla="*/ 588 w 716"/>
                <a:gd name="T3" fmla="*/ 42 h 383"/>
                <a:gd name="T4" fmla="*/ 515 w 716"/>
                <a:gd name="T5" fmla="*/ 84 h 383"/>
                <a:gd name="T6" fmla="*/ 509 w 716"/>
                <a:gd name="T7" fmla="*/ 90 h 383"/>
                <a:gd name="T8" fmla="*/ 485 w 716"/>
                <a:gd name="T9" fmla="*/ 102 h 383"/>
                <a:gd name="T10" fmla="*/ 455 w 716"/>
                <a:gd name="T11" fmla="*/ 120 h 383"/>
                <a:gd name="T12" fmla="*/ 425 w 716"/>
                <a:gd name="T13" fmla="*/ 138 h 383"/>
                <a:gd name="T14" fmla="*/ 371 w 716"/>
                <a:gd name="T15" fmla="*/ 168 h 383"/>
                <a:gd name="T16" fmla="*/ 306 w 716"/>
                <a:gd name="T17" fmla="*/ 198 h 383"/>
                <a:gd name="T18" fmla="*/ 186 w 716"/>
                <a:gd name="T19" fmla="*/ 251 h 383"/>
                <a:gd name="T20" fmla="*/ 131 w 716"/>
                <a:gd name="T21" fmla="*/ 269 h 383"/>
                <a:gd name="T22" fmla="*/ 89 w 716"/>
                <a:gd name="T23" fmla="*/ 287 h 383"/>
                <a:gd name="T24" fmla="*/ 53 w 716"/>
                <a:gd name="T25" fmla="*/ 305 h 383"/>
                <a:gd name="T26" fmla="*/ 36 w 716"/>
                <a:gd name="T27" fmla="*/ 311 h 383"/>
                <a:gd name="T28" fmla="*/ 12 w 716"/>
                <a:gd name="T29" fmla="*/ 329 h 383"/>
                <a:gd name="T30" fmla="*/ 0 w 716"/>
                <a:gd name="T31" fmla="*/ 353 h 383"/>
                <a:gd name="T32" fmla="*/ 0 w 716"/>
                <a:gd name="T33" fmla="*/ 371 h 383"/>
                <a:gd name="T34" fmla="*/ 0 w 716"/>
                <a:gd name="T35" fmla="*/ 383 h 383"/>
                <a:gd name="T36" fmla="*/ 0 w 716"/>
                <a:gd name="T37" fmla="*/ 383 h 383"/>
                <a:gd name="T38" fmla="*/ 12 w 716"/>
                <a:gd name="T39" fmla="*/ 371 h 383"/>
                <a:gd name="T40" fmla="*/ 30 w 716"/>
                <a:gd name="T41" fmla="*/ 353 h 383"/>
                <a:gd name="T42" fmla="*/ 53 w 716"/>
                <a:gd name="T43" fmla="*/ 335 h 383"/>
                <a:gd name="T44" fmla="*/ 77 w 716"/>
                <a:gd name="T45" fmla="*/ 317 h 383"/>
                <a:gd name="T46" fmla="*/ 101 w 716"/>
                <a:gd name="T47" fmla="*/ 311 h 383"/>
                <a:gd name="T48" fmla="*/ 131 w 716"/>
                <a:gd name="T49" fmla="*/ 299 h 383"/>
                <a:gd name="T50" fmla="*/ 204 w 716"/>
                <a:gd name="T51" fmla="*/ 269 h 383"/>
                <a:gd name="T52" fmla="*/ 240 w 716"/>
                <a:gd name="T53" fmla="*/ 251 h 383"/>
                <a:gd name="T54" fmla="*/ 270 w 716"/>
                <a:gd name="T55" fmla="*/ 239 h 383"/>
                <a:gd name="T56" fmla="*/ 294 w 716"/>
                <a:gd name="T57" fmla="*/ 228 h 383"/>
                <a:gd name="T58" fmla="*/ 312 w 716"/>
                <a:gd name="T59" fmla="*/ 222 h 383"/>
                <a:gd name="T60" fmla="*/ 330 w 716"/>
                <a:gd name="T61" fmla="*/ 210 h 383"/>
                <a:gd name="T62" fmla="*/ 365 w 716"/>
                <a:gd name="T63" fmla="*/ 186 h 383"/>
                <a:gd name="T64" fmla="*/ 419 w 716"/>
                <a:gd name="T65" fmla="*/ 156 h 383"/>
                <a:gd name="T66" fmla="*/ 473 w 716"/>
                <a:gd name="T67" fmla="*/ 120 h 383"/>
                <a:gd name="T68" fmla="*/ 527 w 716"/>
                <a:gd name="T69" fmla="*/ 90 h 383"/>
                <a:gd name="T70" fmla="*/ 576 w 716"/>
                <a:gd name="T71" fmla="*/ 60 h 383"/>
                <a:gd name="T72" fmla="*/ 612 w 716"/>
                <a:gd name="T73" fmla="*/ 42 h 383"/>
                <a:gd name="T74" fmla="*/ 629 w 716"/>
                <a:gd name="T75" fmla="*/ 36 h 383"/>
                <a:gd name="T76" fmla="*/ 647 w 716"/>
                <a:gd name="T77" fmla="*/ 30 h 383"/>
                <a:gd name="T78" fmla="*/ 677 w 716"/>
                <a:gd name="T79" fmla="*/ 18 h 383"/>
                <a:gd name="T80" fmla="*/ 701 w 716"/>
                <a:gd name="T81" fmla="*/ 6 h 383"/>
                <a:gd name="T82" fmla="*/ 713 w 716"/>
                <a:gd name="T83" fmla="*/ 0 h 383"/>
                <a:gd name="T84" fmla="*/ 713 w 716"/>
                <a:gd name="T85" fmla="*/ 0 h 383"/>
                <a:gd name="T86" fmla="*/ 659 w 716"/>
                <a:gd name="T87" fmla="*/ 6 h 383"/>
                <a:gd name="T88" fmla="*/ 716 w 716"/>
                <a:gd name="T89" fmla="*/ 63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7" name="Freeform 15"/>
            <p:cNvSpPr>
              <a:spLocks/>
            </p:cNvSpPr>
            <p:nvPr userDrawn="1"/>
          </p:nvSpPr>
          <p:spPr bwMode="hidden">
            <a:xfrm>
              <a:off x="3453" y="2271"/>
              <a:ext cx="318" cy="225"/>
            </a:xfrm>
            <a:custGeom>
              <a:avLst/>
              <a:gdLst>
                <a:gd name="T0" fmla="*/ 6 w 318"/>
                <a:gd name="T1" fmla="*/ 225 h 225"/>
                <a:gd name="T2" fmla="*/ 0 w 318"/>
                <a:gd name="T3" fmla="*/ 195 h 225"/>
                <a:gd name="T4" fmla="*/ 315 w 318"/>
                <a:gd name="T5" fmla="*/ 0 h 225"/>
                <a:gd name="T6" fmla="*/ 303 w 318"/>
                <a:gd name="T7" fmla="*/ 27 h 225"/>
                <a:gd name="T8" fmla="*/ 318 w 318"/>
                <a:gd name="T9" fmla="*/ 42 h 225"/>
              </a:gdLst>
              <a:ahLst/>
              <a:cxnLst>
                <a:cxn ang="0">
                  <a:pos x="T0" y="T1"/>
                </a:cxn>
                <a:cxn ang="0">
                  <a:pos x="T2" y="T3"/>
                </a:cxn>
                <a:cxn ang="0">
                  <a:pos x="T4" y="T5"/>
                </a:cxn>
                <a:cxn ang="0">
                  <a:pos x="T6" y="T7"/>
                </a:cxn>
                <a:cxn ang="0">
                  <a:pos x="T8" y="T9"/>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8" name="Freeform 16"/>
            <p:cNvSpPr>
              <a:spLocks/>
            </p:cNvSpPr>
            <p:nvPr userDrawn="1"/>
          </p:nvSpPr>
          <p:spPr bwMode="hidden">
            <a:xfrm>
              <a:off x="0" y="2658"/>
              <a:ext cx="2595" cy="933"/>
            </a:xfrm>
            <a:custGeom>
              <a:avLst/>
              <a:gdLst>
                <a:gd name="T0" fmla="*/ 1050 w 2595"/>
                <a:gd name="T1" fmla="*/ 657 h 933"/>
                <a:gd name="T2" fmla="*/ 1581 w 2595"/>
                <a:gd name="T3" fmla="*/ 690 h 933"/>
                <a:gd name="T4" fmla="*/ 1671 w 2595"/>
                <a:gd name="T5" fmla="*/ 723 h 933"/>
                <a:gd name="T6" fmla="*/ 1176 w 2595"/>
                <a:gd name="T7" fmla="*/ 621 h 933"/>
                <a:gd name="T8" fmla="*/ 1854 w 2595"/>
                <a:gd name="T9" fmla="*/ 567 h 933"/>
                <a:gd name="T10" fmla="*/ 1869 w 2595"/>
                <a:gd name="T11" fmla="*/ 612 h 933"/>
                <a:gd name="T12" fmla="*/ 2103 w 2595"/>
                <a:gd name="T13" fmla="*/ 861 h 933"/>
                <a:gd name="T14" fmla="*/ 1883 w 2595"/>
                <a:gd name="T15" fmla="*/ 520 h 933"/>
                <a:gd name="T16" fmla="*/ 1842 w 2595"/>
                <a:gd name="T17" fmla="*/ 490 h 933"/>
                <a:gd name="T18" fmla="*/ 1770 w 2595"/>
                <a:gd name="T19" fmla="*/ 466 h 933"/>
                <a:gd name="T20" fmla="*/ 1740 w 2595"/>
                <a:gd name="T21" fmla="*/ 448 h 933"/>
                <a:gd name="T22" fmla="*/ 1758 w 2595"/>
                <a:gd name="T23" fmla="*/ 436 h 933"/>
                <a:gd name="T24" fmla="*/ 1830 w 2595"/>
                <a:gd name="T25" fmla="*/ 430 h 933"/>
                <a:gd name="T26" fmla="*/ 1877 w 2595"/>
                <a:gd name="T27" fmla="*/ 424 h 933"/>
                <a:gd name="T28" fmla="*/ 1955 w 2595"/>
                <a:gd name="T29" fmla="*/ 394 h 933"/>
                <a:gd name="T30" fmla="*/ 2052 w 2595"/>
                <a:gd name="T31" fmla="*/ 396 h 933"/>
                <a:gd name="T32" fmla="*/ 2253 w 2595"/>
                <a:gd name="T33" fmla="*/ 732 h 933"/>
                <a:gd name="T34" fmla="*/ 2415 w 2595"/>
                <a:gd name="T35" fmla="*/ 933 h 933"/>
                <a:gd name="T36" fmla="*/ 2397 w 2595"/>
                <a:gd name="T37" fmla="*/ 828 h 933"/>
                <a:gd name="T38" fmla="*/ 2088 w 2595"/>
                <a:gd name="T39" fmla="*/ 400 h 933"/>
                <a:gd name="T40" fmla="*/ 2046 w 2595"/>
                <a:gd name="T41" fmla="*/ 346 h 933"/>
                <a:gd name="T42" fmla="*/ 1997 w 2595"/>
                <a:gd name="T43" fmla="*/ 304 h 933"/>
                <a:gd name="T44" fmla="*/ 1967 w 2595"/>
                <a:gd name="T45" fmla="*/ 286 h 933"/>
                <a:gd name="T46" fmla="*/ 1973 w 2595"/>
                <a:gd name="T47" fmla="*/ 286 h 933"/>
                <a:gd name="T48" fmla="*/ 2009 w 2595"/>
                <a:gd name="T49" fmla="*/ 286 h 933"/>
                <a:gd name="T50" fmla="*/ 2082 w 2595"/>
                <a:gd name="T51" fmla="*/ 322 h 933"/>
                <a:gd name="T52" fmla="*/ 2199 w 2595"/>
                <a:gd name="T53" fmla="*/ 384 h 933"/>
                <a:gd name="T54" fmla="*/ 2394 w 2595"/>
                <a:gd name="T55" fmla="*/ 448 h 933"/>
                <a:gd name="T56" fmla="*/ 2595 w 2595"/>
                <a:gd name="T57" fmla="*/ 516 h 933"/>
                <a:gd name="T58" fmla="*/ 2388 w 2595"/>
                <a:gd name="T59" fmla="*/ 424 h 933"/>
                <a:gd name="T60" fmla="*/ 2219 w 2595"/>
                <a:gd name="T61" fmla="*/ 340 h 933"/>
                <a:gd name="T62" fmla="*/ 2052 w 2595"/>
                <a:gd name="T63" fmla="*/ 280 h 933"/>
                <a:gd name="T64" fmla="*/ 1955 w 2595"/>
                <a:gd name="T65" fmla="*/ 262 h 933"/>
                <a:gd name="T66" fmla="*/ 1877 w 2595"/>
                <a:gd name="T67" fmla="*/ 274 h 933"/>
                <a:gd name="T68" fmla="*/ 1752 w 2595"/>
                <a:gd name="T69" fmla="*/ 274 h 933"/>
                <a:gd name="T70" fmla="*/ 1661 w 2595"/>
                <a:gd name="T71" fmla="*/ 292 h 933"/>
                <a:gd name="T72" fmla="*/ 1607 w 2595"/>
                <a:gd name="T73" fmla="*/ 316 h 933"/>
                <a:gd name="T74" fmla="*/ 1589 w 2595"/>
                <a:gd name="T75" fmla="*/ 322 h 933"/>
                <a:gd name="T76" fmla="*/ 1409 w 2595"/>
                <a:gd name="T77" fmla="*/ 358 h 933"/>
                <a:gd name="T78" fmla="*/ 1152 w 2595"/>
                <a:gd name="T79" fmla="*/ 442 h 933"/>
                <a:gd name="T80" fmla="*/ 966 w 2595"/>
                <a:gd name="T81" fmla="*/ 460 h 933"/>
                <a:gd name="T82" fmla="*/ 870 w 2595"/>
                <a:gd name="T83" fmla="*/ 442 h 933"/>
                <a:gd name="T84" fmla="*/ 828 w 2595"/>
                <a:gd name="T85" fmla="*/ 430 h 933"/>
                <a:gd name="T86" fmla="*/ 743 w 2595"/>
                <a:gd name="T87" fmla="*/ 388 h 933"/>
                <a:gd name="T88" fmla="*/ 636 w 2595"/>
                <a:gd name="T89" fmla="*/ 334 h 933"/>
                <a:gd name="T90" fmla="*/ 467 w 2595"/>
                <a:gd name="T91" fmla="*/ 256 h 933"/>
                <a:gd name="T92" fmla="*/ 0 w 2595"/>
                <a:gd name="T93" fmla="*/ 0 h 933"/>
                <a:gd name="T94" fmla="*/ 585 w 2595"/>
                <a:gd name="T95" fmla="*/ 390 h 933"/>
                <a:gd name="T96" fmla="*/ 849 w 2595"/>
                <a:gd name="T97" fmla="*/ 543 h 933"/>
                <a:gd name="T98" fmla="*/ 897 w 2595"/>
                <a:gd name="T99" fmla="*/ 621 h 9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9"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grpSp>
      <p:sp>
        <p:nvSpPr>
          <p:cNvPr id="135186" name="Rectangle 18"/>
          <p:cNvSpPr>
            <a:spLocks noGrp="1" noChangeArrowheads="1"/>
          </p:cNvSpPr>
          <p:nvPr>
            <p:ph type="ctrTitle" sz="quarter"/>
          </p:nvPr>
        </p:nvSpPr>
        <p:spPr>
          <a:xfrm>
            <a:off x="1371600" y="2652715"/>
            <a:ext cx="15544800" cy="2605088"/>
          </a:xfrm>
        </p:spPr>
        <p:txBody>
          <a:bodyPr anchor="b"/>
          <a:lstStyle>
            <a:lvl1pPr>
              <a:defRPr sz="9600"/>
            </a:lvl1pPr>
          </a:lstStyle>
          <a:p>
            <a:pPr lvl="0"/>
            <a:r>
              <a:rPr lang="en-US" noProof="0" smtClean="0"/>
              <a:t>Click to edit Master title style</a:t>
            </a:r>
          </a:p>
        </p:txBody>
      </p:sp>
      <p:sp>
        <p:nvSpPr>
          <p:cNvPr id="135187" name="Rectangle 19"/>
          <p:cNvSpPr>
            <a:spLocks noGrp="1" noChangeArrowheads="1"/>
          </p:cNvSpPr>
          <p:nvPr>
            <p:ph type="subTitle" sz="quarter" idx="1"/>
          </p:nvPr>
        </p:nvSpPr>
        <p:spPr>
          <a:xfrm>
            <a:off x="2743200" y="5829300"/>
            <a:ext cx="12801600" cy="2628900"/>
          </a:xfrm>
        </p:spPr>
        <p:txBody>
          <a:bodyPr/>
          <a:lstStyle>
            <a:lvl1pPr marL="0" indent="0" algn="ctr">
              <a:buFontTx/>
              <a:buNone/>
              <a:defRPr/>
            </a:lvl1pPr>
          </a:lstStyle>
          <a:p>
            <a:pPr lvl="0"/>
            <a:r>
              <a:rPr lang="en-US" noProof="0" smtClean="0"/>
              <a:t>Click to edit Master subtitle style</a:t>
            </a:r>
          </a:p>
        </p:txBody>
      </p:sp>
      <p:sp>
        <p:nvSpPr>
          <p:cNvPr id="20" name="Rectangle 20"/>
          <p:cNvSpPr>
            <a:spLocks noGrp="1" noChangeArrowheads="1"/>
          </p:cNvSpPr>
          <p:nvPr>
            <p:ph type="dt" sz="quarter" idx="10"/>
          </p:nvPr>
        </p:nvSpPr>
        <p:spPr/>
        <p:txBody>
          <a:bodyPr/>
          <a:lstStyle>
            <a:lvl1pPr>
              <a:defRPr/>
            </a:lvl1pPr>
          </a:lstStyle>
          <a:p>
            <a:pPr>
              <a:defRPr/>
            </a:pPr>
            <a:fld id="{2479590C-60D6-4EC9-9C3D-6C33EEEAA09B}" type="datetime1">
              <a:rPr lang="id-ID">
                <a:solidFill>
                  <a:srgbClr val="FFFFFF"/>
                </a:solidFill>
              </a:rPr>
              <a:pPr>
                <a:defRPr/>
              </a:pPr>
              <a:t>09/12/2025</a:t>
            </a:fld>
            <a:endParaRPr lang="en-US">
              <a:solidFill>
                <a:srgbClr val="FFFFFF"/>
              </a:solidFill>
            </a:endParaRPr>
          </a:p>
        </p:txBody>
      </p:sp>
      <p:sp>
        <p:nvSpPr>
          <p:cNvPr id="21" name="Rectangle 21"/>
          <p:cNvSpPr>
            <a:spLocks noGrp="1" noChangeArrowheads="1"/>
          </p:cNvSpPr>
          <p:nvPr>
            <p:ph type="ftr" sz="quarter" idx="11"/>
          </p:nvPr>
        </p:nvSpPr>
        <p:spPr/>
        <p:txBody>
          <a:bodyPr/>
          <a:lstStyle>
            <a:lvl1pPr>
              <a:defRPr/>
            </a:lvl1pPr>
          </a:lstStyle>
          <a:p>
            <a:pPr>
              <a:defRPr/>
            </a:pPr>
            <a:r>
              <a:rPr lang="en-US">
                <a:solidFill>
                  <a:srgbClr val="FFFFFF"/>
                </a:solidFill>
              </a:rPr>
              <a:t>makro 2013/edalmen</a:t>
            </a:r>
          </a:p>
        </p:txBody>
      </p:sp>
      <p:sp>
        <p:nvSpPr>
          <p:cNvPr id="22" name="Rectangle 22"/>
          <p:cNvSpPr>
            <a:spLocks noGrp="1" noChangeArrowheads="1"/>
          </p:cNvSpPr>
          <p:nvPr>
            <p:ph type="sldNum" sz="quarter" idx="12"/>
          </p:nvPr>
        </p:nvSpPr>
        <p:spPr/>
        <p:txBody>
          <a:bodyPr/>
          <a:lstStyle>
            <a:lvl1pPr>
              <a:defRPr/>
            </a:lvl1pPr>
          </a:lstStyle>
          <a:p>
            <a:pPr>
              <a:defRPr/>
            </a:pPr>
            <a:fld id="{D907B6CF-0051-45EA-AAE7-2BF5AFFB5A5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562345"/>
      </p:ext>
    </p:extLst>
  </p:cSld>
  <p:clrMapOvr>
    <a:masterClrMapping/>
  </p:clrMapOvr>
  <p:transition>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9"/>
          <p:cNvSpPr>
            <a:spLocks noGrp="1" noChangeArrowheads="1"/>
          </p:cNvSpPr>
          <p:nvPr>
            <p:ph type="dt" sz="half" idx="10"/>
          </p:nvPr>
        </p:nvSpPr>
        <p:spPr>
          <a:ln/>
        </p:spPr>
        <p:txBody>
          <a:bodyPr/>
          <a:lstStyle>
            <a:lvl1pPr>
              <a:defRPr/>
            </a:lvl1pPr>
          </a:lstStyle>
          <a:p>
            <a:pPr>
              <a:defRPr/>
            </a:pPr>
            <a:fld id="{89395DA1-9F1A-4B69-8399-56F55FF0D6DB}" type="datetime1">
              <a:rPr lang="id-ID">
                <a:solidFill>
                  <a:srgbClr val="FFFFFF"/>
                </a:solidFill>
              </a:rPr>
              <a:pPr>
                <a:defRPr/>
              </a:pPr>
              <a:t>09/12/2025</a:t>
            </a:fld>
            <a:endParaRPr lang="en-US">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6" name="Rectangle 21"/>
          <p:cNvSpPr>
            <a:spLocks noGrp="1" noChangeArrowheads="1"/>
          </p:cNvSpPr>
          <p:nvPr>
            <p:ph type="sldNum" sz="quarter" idx="12"/>
          </p:nvPr>
        </p:nvSpPr>
        <p:spPr>
          <a:ln/>
        </p:spPr>
        <p:txBody>
          <a:bodyPr/>
          <a:lstStyle>
            <a:lvl1pPr>
              <a:defRPr/>
            </a:lvl1pPr>
          </a:lstStyle>
          <a:p>
            <a:pPr>
              <a:defRPr/>
            </a:pPr>
            <a:fld id="{B8C1A2C1-3A3C-4AD5-B765-0039A748742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91531946"/>
      </p:ext>
    </p:extLst>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6" y="6610352"/>
            <a:ext cx="15544800" cy="2043113"/>
          </a:xfrm>
        </p:spPr>
        <p:txBody>
          <a:bodyPr anchor="t"/>
          <a:lstStyle>
            <a:lvl1pPr algn="l">
              <a:defRPr sz="7100" b="1" cap="all"/>
            </a:lvl1pPr>
          </a:lstStyle>
          <a:p>
            <a:r>
              <a:rPr lang="en-US" smtClean="0"/>
              <a:t>Click to edit Master title style</a:t>
            </a:r>
            <a:endParaRPr lang="id-ID"/>
          </a:p>
        </p:txBody>
      </p:sp>
      <p:sp>
        <p:nvSpPr>
          <p:cNvPr id="3" name="Text Placeholder 2"/>
          <p:cNvSpPr>
            <a:spLocks noGrp="1"/>
          </p:cNvSpPr>
          <p:nvPr>
            <p:ph type="body" idx="1"/>
          </p:nvPr>
        </p:nvSpPr>
        <p:spPr>
          <a:xfrm>
            <a:off x="1444626" y="4360072"/>
            <a:ext cx="15544800" cy="2250281"/>
          </a:xfrm>
        </p:spPr>
        <p:txBody>
          <a:bodyPr anchor="b"/>
          <a:lstStyle>
            <a:lvl1pPr marL="0" indent="0">
              <a:buNone/>
              <a:defRPr sz="3600"/>
            </a:lvl1pPr>
            <a:lvl2pPr marL="816415" indent="0">
              <a:buNone/>
              <a:defRPr sz="3200"/>
            </a:lvl2pPr>
            <a:lvl3pPr marL="1632832" indent="0">
              <a:buNone/>
              <a:defRPr sz="2900"/>
            </a:lvl3pPr>
            <a:lvl4pPr marL="2449246" indent="0">
              <a:buNone/>
              <a:defRPr sz="2500"/>
            </a:lvl4pPr>
            <a:lvl5pPr marL="3265661" indent="0">
              <a:buNone/>
              <a:defRPr sz="2500"/>
            </a:lvl5pPr>
            <a:lvl6pPr marL="4082078" indent="0">
              <a:buNone/>
              <a:defRPr sz="2500"/>
            </a:lvl6pPr>
            <a:lvl7pPr marL="4898493" indent="0">
              <a:buNone/>
              <a:defRPr sz="2500"/>
            </a:lvl7pPr>
            <a:lvl8pPr marL="5714908" indent="0">
              <a:buNone/>
              <a:defRPr sz="2500"/>
            </a:lvl8pPr>
            <a:lvl9pPr marL="6531325" indent="0">
              <a:buNone/>
              <a:defRPr sz="25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920F254B-35F6-4E61-AF9F-D6140F144F86}" type="datetime1">
              <a:rPr lang="id-ID">
                <a:solidFill>
                  <a:srgbClr val="FFFFFF"/>
                </a:solidFill>
              </a:rPr>
              <a:pPr>
                <a:defRPr/>
              </a:pPr>
              <a:t>09/12/2025</a:t>
            </a:fld>
            <a:endParaRPr lang="en-US">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6" name="Rectangle 21"/>
          <p:cNvSpPr>
            <a:spLocks noGrp="1" noChangeArrowheads="1"/>
          </p:cNvSpPr>
          <p:nvPr>
            <p:ph type="sldNum" sz="quarter" idx="12"/>
          </p:nvPr>
        </p:nvSpPr>
        <p:spPr>
          <a:ln/>
        </p:spPr>
        <p:txBody>
          <a:bodyPr/>
          <a:lstStyle>
            <a:lvl1pPr>
              <a:defRPr/>
            </a:lvl1pPr>
          </a:lstStyle>
          <a:p>
            <a:pPr>
              <a:defRPr/>
            </a:pPr>
            <a:fld id="{924E7F5F-E468-460F-8E60-3B1B30CCC90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95367353"/>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914400" y="2400300"/>
            <a:ext cx="8077200" cy="6743700"/>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9296400" y="2400300"/>
            <a:ext cx="8077200" cy="6743700"/>
          </a:xfrm>
        </p:spPr>
        <p:txBody>
          <a:bodyPr/>
          <a:lstStyle>
            <a:lvl1pPr>
              <a:defRPr sz="5000"/>
            </a:lvl1pPr>
            <a:lvl2pPr>
              <a:defRPr sz="4300"/>
            </a:lvl2pPr>
            <a:lvl3pPr>
              <a:defRPr sz="3600"/>
            </a:lvl3pPr>
            <a:lvl4pPr>
              <a:defRPr sz="3200"/>
            </a:lvl4pPr>
            <a:lvl5pPr>
              <a:defRPr sz="3200"/>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19"/>
          <p:cNvSpPr>
            <a:spLocks noGrp="1" noChangeArrowheads="1"/>
          </p:cNvSpPr>
          <p:nvPr>
            <p:ph type="dt" sz="half" idx="10"/>
          </p:nvPr>
        </p:nvSpPr>
        <p:spPr>
          <a:ln/>
        </p:spPr>
        <p:txBody>
          <a:bodyPr/>
          <a:lstStyle>
            <a:lvl1pPr>
              <a:defRPr/>
            </a:lvl1pPr>
          </a:lstStyle>
          <a:p>
            <a:pPr>
              <a:defRPr/>
            </a:pPr>
            <a:fld id="{0E1DD461-81CC-43C7-A181-DFB0A30891B2}" type="datetime1">
              <a:rPr lang="id-ID">
                <a:solidFill>
                  <a:srgbClr val="FFFFFF"/>
                </a:solidFill>
              </a:rPr>
              <a:pPr>
                <a:defRPr/>
              </a:pPr>
              <a:t>09/12/2025</a:t>
            </a:fld>
            <a:endParaRPr lang="en-US">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a:solidFill>
                  <a:srgbClr val="FFFFFF"/>
                </a:solidFill>
              </a:rPr>
              <a:t>makro 2013/edalmen</a:t>
            </a:r>
          </a:p>
        </p:txBody>
      </p:sp>
      <p:sp>
        <p:nvSpPr>
          <p:cNvPr id="7" name="Rectangle 21"/>
          <p:cNvSpPr>
            <a:spLocks noGrp="1" noChangeArrowheads="1"/>
          </p:cNvSpPr>
          <p:nvPr>
            <p:ph type="sldNum" sz="quarter" idx="12"/>
          </p:nvPr>
        </p:nvSpPr>
        <p:spPr>
          <a:ln/>
        </p:spPr>
        <p:txBody>
          <a:bodyPr/>
          <a:lstStyle>
            <a:lvl1pPr>
              <a:defRPr/>
            </a:lvl1pPr>
          </a:lstStyle>
          <a:p>
            <a:pPr>
              <a:defRPr/>
            </a:pPr>
            <a:fld id="{D28DB1F1-5162-4FFD-B721-2594C36D0B9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9074233"/>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18285460" cy="10287000"/>
          </a:xfrm>
          <a:prstGeom prst="rect">
            <a:avLst/>
          </a:prstGeom>
        </p:spPr>
      </p:pic>
      <p:sp>
        <p:nvSpPr>
          <p:cNvPr id="2" name="Holder 2"/>
          <p:cNvSpPr>
            <a:spLocks noGrp="1"/>
          </p:cNvSpPr>
          <p:nvPr>
            <p:ph type="title"/>
          </p:nvPr>
        </p:nvSpPr>
        <p:spPr>
          <a:xfrm>
            <a:off x="4420616" y="7629588"/>
            <a:ext cx="9446767" cy="940434"/>
          </a:xfrm>
          <a:prstGeom prst="rect">
            <a:avLst/>
          </a:prstGeom>
        </p:spPr>
        <p:txBody>
          <a:bodyPr wrap="square" lIns="0" tIns="0" rIns="0" bIns="0">
            <a:spAutoFit/>
          </a:bodyPr>
          <a:lstStyle>
            <a:lvl1pPr>
              <a:defRPr sz="6000" b="0" i="0">
                <a:solidFill>
                  <a:srgbClr val="3E3E3E"/>
                </a:solidFill>
                <a:latin typeface="Verdana"/>
                <a:cs typeface="Verdana"/>
              </a:defRPr>
            </a:lvl1pPr>
          </a:lstStyle>
          <a:p>
            <a:endParaRPr/>
          </a:p>
        </p:txBody>
      </p:sp>
      <p:sp>
        <p:nvSpPr>
          <p:cNvPr id="3" name="Holder 3"/>
          <p:cNvSpPr>
            <a:spLocks noGrp="1"/>
          </p:cNvSpPr>
          <p:nvPr>
            <p:ph type="body" idx="1"/>
          </p:nvPr>
        </p:nvSpPr>
        <p:spPr>
          <a:xfrm>
            <a:off x="1517014" y="4129405"/>
            <a:ext cx="15253970" cy="222059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657600"/>
            <a:ext cx="18288000" cy="6069807"/>
            <a:chOff x="0" y="1536"/>
            <a:chExt cx="5760" cy="2549"/>
          </a:xfrm>
        </p:grpSpPr>
        <p:sp>
          <p:nvSpPr>
            <p:cNvPr id="13414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a:noFill/>
            </a:ln>
            <a:effectLst/>
            <a:extLst/>
          </p:spPr>
          <p:txBody>
            <a:bodyPr wrap="none" anchor="ct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48"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ffectLst/>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49"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0" name="Freeform 6"/>
            <p:cNvSpPr>
              <a:spLocks/>
            </p:cNvSpPr>
            <p:nvPr userDrawn="1"/>
          </p:nvSpPr>
          <p:spPr bwMode="hidden">
            <a:xfrm>
              <a:off x="3792" y="1536"/>
              <a:ext cx="1968" cy="762"/>
            </a:xfrm>
            <a:custGeom>
              <a:avLst/>
              <a:gdLst>
                <a:gd name="T0" fmla="*/ 965 w 1968"/>
                <a:gd name="T1" fmla="*/ 165 h 762"/>
                <a:gd name="T2" fmla="*/ 696 w 1968"/>
                <a:gd name="T3" fmla="*/ 200 h 762"/>
                <a:gd name="T4" fmla="*/ 693 w 1968"/>
                <a:gd name="T5" fmla="*/ 237 h 762"/>
                <a:gd name="T6" fmla="*/ 924 w 1968"/>
                <a:gd name="T7" fmla="*/ 258 h 762"/>
                <a:gd name="T8" fmla="*/ 993 w 1968"/>
                <a:gd name="T9" fmla="*/ 267 h 762"/>
                <a:gd name="T10" fmla="*/ 681 w 1968"/>
                <a:gd name="T11" fmla="*/ 291 h 762"/>
                <a:gd name="T12" fmla="*/ 633 w 1968"/>
                <a:gd name="T13" fmla="*/ 309 h 762"/>
                <a:gd name="T14" fmla="*/ 645 w 1968"/>
                <a:gd name="T15" fmla="*/ 336 h 762"/>
                <a:gd name="T16" fmla="*/ 672 w 1968"/>
                <a:gd name="T17" fmla="*/ 351 h 762"/>
                <a:gd name="T18" fmla="*/ 984 w 1968"/>
                <a:gd name="T19" fmla="*/ 333 h 762"/>
                <a:gd name="T20" fmla="*/ 1080 w 1968"/>
                <a:gd name="T21" fmla="*/ 357 h 762"/>
                <a:gd name="T22" fmla="*/ 624 w 1968"/>
                <a:gd name="T23" fmla="*/ 492 h 762"/>
                <a:gd name="T24" fmla="*/ 616 w 1968"/>
                <a:gd name="T25" fmla="*/ 536 h 762"/>
                <a:gd name="T26" fmla="*/ 8 w 1968"/>
                <a:gd name="T27" fmla="*/ 724 h 762"/>
                <a:gd name="T28" fmla="*/ 0 w 1968"/>
                <a:gd name="T29" fmla="*/ 756 h 762"/>
                <a:gd name="T30" fmla="*/ 27 w 1968"/>
                <a:gd name="T31" fmla="*/ 762 h 762"/>
                <a:gd name="T32" fmla="*/ 664 w 1968"/>
                <a:gd name="T33" fmla="*/ 564 h 762"/>
                <a:gd name="T34" fmla="*/ 856 w 1968"/>
                <a:gd name="T35" fmla="*/ 600 h 762"/>
                <a:gd name="T36" fmla="*/ 1158 w 1968"/>
                <a:gd name="T37" fmla="*/ 507 h 762"/>
                <a:gd name="T38" fmla="*/ 1434 w 1968"/>
                <a:gd name="T39" fmla="*/ 465 h 762"/>
                <a:gd name="T40" fmla="*/ 1572 w 1968"/>
                <a:gd name="T41" fmla="*/ 368 h 762"/>
                <a:gd name="T42" fmla="*/ 1712 w 1968"/>
                <a:gd name="T43" fmla="*/ 340 h 762"/>
                <a:gd name="T44" fmla="*/ 1856 w 1968"/>
                <a:gd name="T45" fmla="*/ 328 h 762"/>
                <a:gd name="T46" fmla="*/ 1968 w 1968"/>
                <a:gd name="T47" fmla="*/ 330 h 762"/>
                <a:gd name="T48" fmla="*/ 1968 w 1968"/>
                <a:gd name="T49" fmla="*/ 0 h 762"/>
                <a:gd name="T50" fmla="*/ 1934 w 1968"/>
                <a:gd name="T51" fmla="*/ 3 h 762"/>
                <a:gd name="T52" fmla="*/ 1832 w 1968"/>
                <a:gd name="T53" fmla="*/ 5 h 762"/>
                <a:gd name="T54" fmla="*/ 1682 w 1968"/>
                <a:gd name="T55" fmla="*/ 35 h 762"/>
                <a:gd name="T56" fmla="*/ 1643 w 1968"/>
                <a:gd name="T57" fmla="*/ 72 h 762"/>
                <a:gd name="T58" fmla="*/ 1392 w 1968"/>
                <a:gd name="T59" fmla="*/ 119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1" name="Freeform 7"/>
            <p:cNvSpPr>
              <a:spLocks/>
            </p:cNvSpPr>
            <p:nvPr userDrawn="1"/>
          </p:nvSpPr>
          <p:spPr bwMode="hidden">
            <a:xfrm>
              <a:off x="3599" y="2477"/>
              <a:ext cx="186" cy="120"/>
            </a:xfrm>
            <a:custGeom>
              <a:avLst/>
              <a:gdLst>
                <a:gd name="T0" fmla="*/ 185 w 185"/>
                <a:gd name="T1" fmla="*/ 0 h 120"/>
                <a:gd name="T2" fmla="*/ 185 w 185"/>
                <a:gd name="T3" fmla="*/ 6 h 120"/>
                <a:gd name="T4" fmla="*/ 185 w 185"/>
                <a:gd name="T5" fmla="*/ 18 h 120"/>
                <a:gd name="T6" fmla="*/ 185 w 185"/>
                <a:gd name="T7" fmla="*/ 36 h 120"/>
                <a:gd name="T8" fmla="*/ 179 w 185"/>
                <a:gd name="T9" fmla="*/ 54 h 120"/>
                <a:gd name="T10" fmla="*/ 161 w 185"/>
                <a:gd name="T11" fmla="*/ 72 h 120"/>
                <a:gd name="T12" fmla="*/ 137 w 185"/>
                <a:gd name="T13" fmla="*/ 96 h 120"/>
                <a:gd name="T14" fmla="*/ 101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5 w 185"/>
                <a:gd name="T29" fmla="*/ 0 h 120"/>
                <a:gd name="T30" fmla="*/ 185 w 185"/>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2"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3"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7 w 526"/>
                <a:gd name="T17" fmla="*/ 179 h 275"/>
                <a:gd name="T18" fmla="*/ 209 w 526"/>
                <a:gd name="T19" fmla="*/ 143 h 275"/>
                <a:gd name="T20" fmla="*/ 251 w 526"/>
                <a:gd name="T21" fmla="*/ 120 h 275"/>
                <a:gd name="T22" fmla="*/ 299 w 526"/>
                <a:gd name="T23" fmla="*/ 96 h 275"/>
                <a:gd name="T24" fmla="*/ 394 w 526"/>
                <a:gd name="T25" fmla="*/ 48 h 275"/>
                <a:gd name="T26" fmla="*/ 442 w 526"/>
                <a:gd name="T27" fmla="*/ 30 h 275"/>
                <a:gd name="T28" fmla="*/ 478 w 526"/>
                <a:gd name="T29" fmla="*/ 12 h 275"/>
                <a:gd name="T30" fmla="*/ 502 w 526"/>
                <a:gd name="T31" fmla="*/ 6 h 275"/>
                <a:gd name="T32" fmla="*/ 520 w 526"/>
                <a:gd name="T33" fmla="*/ 0 h 275"/>
                <a:gd name="T34" fmla="*/ 526 w 526"/>
                <a:gd name="T35" fmla="*/ 0 h 275"/>
                <a:gd name="T36" fmla="*/ 520 w 526"/>
                <a:gd name="T37" fmla="*/ 6 h 275"/>
                <a:gd name="T38" fmla="*/ 508 w 526"/>
                <a:gd name="T39" fmla="*/ 12 h 275"/>
                <a:gd name="T40" fmla="*/ 484 w 526"/>
                <a:gd name="T41" fmla="*/ 24 h 275"/>
                <a:gd name="T42" fmla="*/ 460 w 526"/>
                <a:gd name="T43" fmla="*/ 42 h 275"/>
                <a:gd name="T44" fmla="*/ 436 w 526"/>
                <a:gd name="T45" fmla="*/ 54 h 275"/>
                <a:gd name="T46" fmla="*/ 394 w 526"/>
                <a:gd name="T47" fmla="*/ 78 h 275"/>
                <a:gd name="T48" fmla="*/ 340 w 526"/>
                <a:gd name="T49" fmla="*/ 108 h 275"/>
                <a:gd name="T50" fmla="*/ 275 w 526"/>
                <a:gd name="T51" fmla="*/ 143 h 275"/>
                <a:gd name="T52" fmla="*/ 131 w 526"/>
                <a:gd name="T53" fmla="*/ 221 h 275"/>
                <a:gd name="T54" fmla="*/ 65 w 526"/>
                <a:gd name="T55" fmla="*/ 251 h 275"/>
                <a:gd name="T56" fmla="*/ 0 w 526"/>
                <a:gd name="T57" fmla="*/ 275 h 275"/>
                <a:gd name="T58" fmla="*/ 0 w 526"/>
                <a:gd name="T59" fmla="*/ 275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4"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0 w 718"/>
                <a:gd name="T17" fmla="*/ 228 h 306"/>
                <a:gd name="T18" fmla="*/ 126 w 718"/>
                <a:gd name="T19" fmla="*/ 228 h 306"/>
                <a:gd name="T20" fmla="*/ 144 w 718"/>
                <a:gd name="T21" fmla="*/ 222 h 306"/>
                <a:gd name="T22" fmla="*/ 168 w 718"/>
                <a:gd name="T23" fmla="*/ 216 h 306"/>
                <a:gd name="T24" fmla="*/ 198 w 718"/>
                <a:gd name="T25" fmla="*/ 204 h 306"/>
                <a:gd name="T26" fmla="*/ 275 w 718"/>
                <a:gd name="T27" fmla="*/ 180 h 306"/>
                <a:gd name="T28" fmla="*/ 371 w 718"/>
                <a:gd name="T29" fmla="*/ 156 h 306"/>
                <a:gd name="T30" fmla="*/ 461 w 718"/>
                <a:gd name="T31" fmla="*/ 126 h 306"/>
                <a:gd name="T32" fmla="*/ 544 w 718"/>
                <a:gd name="T33" fmla="*/ 102 h 306"/>
                <a:gd name="T34" fmla="*/ 574 w 718"/>
                <a:gd name="T35" fmla="*/ 90 h 306"/>
                <a:gd name="T36" fmla="*/ 604 w 718"/>
                <a:gd name="T37" fmla="*/ 84 h 306"/>
                <a:gd name="T38" fmla="*/ 622 w 718"/>
                <a:gd name="T39" fmla="*/ 78 h 306"/>
                <a:gd name="T40" fmla="*/ 628 w 718"/>
                <a:gd name="T41" fmla="*/ 72 h 306"/>
                <a:gd name="T42" fmla="*/ 634 w 718"/>
                <a:gd name="T43" fmla="*/ 66 h 306"/>
                <a:gd name="T44" fmla="*/ 652 w 718"/>
                <a:gd name="T45" fmla="*/ 60 h 306"/>
                <a:gd name="T46" fmla="*/ 694 w 718"/>
                <a:gd name="T47" fmla="*/ 30 h 306"/>
                <a:gd name="T48" fmla="*/ 712 w 718"/>
                <a:gd name="T49" fmla="*/ 18 h 306"/>
                <a:gd name="T50" fmla="*/ 718 w 718"/>
                <a:gd name="T51" fmla="*/ 6 h 306"/>
                <a:gd name="T52" fmla="*/ 712 w 718"/>
                <a:gd name="T53" fmla="*/ 0 h 306"/>
                <a:gd name="T54" fmla="*/ 688 w 718"/>
                <a:gd name="T55" fmla="*/ 0 h 306"/>
                <a:gd name="T56" fmla="*/ 628 w 718"/>
                <a:gd name="T57" fmla="*/ 0 h 306"/>
                <a:gd name="T58" fmla="*/ 580 w 718"/>
                <a:gd name="T59" fmla="*/ 0 h 306"/>
                <a:gd name="T60" fmla="*/ 544 w 718"/>
                <a:gd name="T61" fmla="*/ 0 h 306"/>
                <a:gd name="T62" fmla="*/ 514 w 718"/>
                <a:gd name="T63" fmla="*/ 18 h 306"/>
                <a:gd name="T64" fmla="*/ 485 w 718"/>
                <a:gd name="T65" fmla="*/ 42 h 306"/>
                <a:gd name="T66" fmla="*/ 467 w 718"/>
                <a:gd name="T67" fmla="*/ 54 h 306"/>
                <a:gd name="T68" fmla="*/ 449 w 718"/>
                <a:gd name="T69" fmla="*/ 60 h 306"/>
                <a:gd name="T70" fmla="*/ 425 w 718"/>
                <a:gd name="T71" fmla="*/ 60 h 306"/>
                <a:gd name="T72" fmla="*/ 389 w 718"/>
                <a:gd name="T73" fmla="*/ 66 h 306"/>
                <a:gd name="T74" fmla="*/ 347 w 718"/>
                <a:gd name="T75" fmla="*/ 84 h 306"/>
                <a:gd name="T76" fmla="*/ 311 w 718"/>
                <a:gd name="T77" fmla="*/ 108 h 306"/>
                <a:gd name="T78" fmla="*/ 287 w 718"/>
                <a:gd name="T79" fmla="*/ 126 h 306"/>
                <a:gd name="T80" fmla="*/ 275 w 718"/>
                <a:gd name="T81" fmla="*/ 132 h 306"/>
                <a:gd name="T82" fmla="*/ 257 w 718"/>
                <a:gd name="T83" fmla="*/ 138 h 306"/>
                <a:gd name="T84" fmla="*/ 221 w 718"/>
                <a:gd name="T85" fmla="*/ 138 h 306"/>
                <a:gd name="T86" fmla="*/ 186 w 718"/>
                <a:gd name="T87" fmla="*/ 138 h 306"/>
                <a:gd name="T88" fmla="*/ 180 w 718"/>
                <a:gd name="T89" fmla="*/ 138 h 306"/>
                <a:gd name="T90" fmla="*/ 174 w 718"/>
                <a:gd name="T91" fmla="*/ 138 h 306"/>
                <a:gd name="T92" fmla="*/ 114 w 718"/>
                <a:gd name="T93" fmla="*/ 162 h 306"/>
                <a:gd name="T94" fmla="*/ 48 w 718"/>
                <a:gd name="T95" fmla="*/ 216 h 306"/>
                <a:gd name="T96" fmla="*/ 48 w 718"/>
                <a:gd name="T97" fmla="*/ 21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5" name="Freeform 11"/>
            <p:cNvSpPr>
              <a:spLocks/>
            </p:cNvSpPr>
            <p:nvPr userDrawn="1"/>
          </p:nvSpPr>
          <p:spPr bwMode="hidden">
            <a:xfrm>
              <a:off x="3358" y="1890"/>
              <a:ext cx="2400" cy="881"/>
            </a:xfrm>
            <a:custGeom>
              <a:avLst/>
              <a:gdLst>
                <a:gd name="T0" fmla="*/ 2231 w 2392"/>
                <a:gd name="T1" fmla="*/ 54 h 881"/>
                <a:gd name="T2" fmla="*/ 2189 w 2392"/>
                <a:gd name="T3" fmla="*/ 54 h 881"/>
                <a:gd name="T4" fmla="*/ 2147 w 2392"/>
                <a:gd name="T5" fmla="*/ 66 h 881"/>
                <a:gd name="T6" fmla="*/ 2021 w 2392"/>
                <a:gd name="T7" fmla="*/ 101 h 881"/>
                <a:gd name="T8" fmla="*/ 1956 w 2392"/>
                <a:gd name="T9" fmla="*/ 119 h 881"/>
                <a:gd name="T10" fmla="*/ 1860 w 2392"/>
                <a:gd name="T11" fmla="*/ 167 h 881"/>
                <a:gd name="T12" fmla="*/ 1836 w 2392"/>
                <a:gd name="T13" fmla="*/ 245 h 881"/>
                <a:gd name="T14" fmla="*/ 1842 w 2392"/>
                <a:gd name="T15" fmla="*/ 305 h 881"/>
                <a:gd name="T16" fmla="*/ 1758 w 2392"/>
                <a:gd name="T17" fmla="*/ 317 h 881"/>
                <a:gd name="T18" fmla="*/ 1597 w 2392"/>
                <a:gd name="T19" fmla="*/ 263 h 881"/>
                <a:gd name="T20" fmla="*/ 1507 w 2392"/>
                <a:gd name="T21" fmla="*/ 257 h 881"/>
                <a:gd name="T22" fmla="*/ 1399 w 2392"/>
                <a:gd name="T23" fmla="*/ 311 h 881"/>
                <a:gd name="T24" fmla="*/ 1334 w 2392"/>
                <a:gd name="T25" fmla="*/ 353 h 881"/>
                <a:gd name="T26" fmla="*/ 1310 w 2392"/>
                <a:gd name="T27" fmla="*/ 359 h 881"/>
                <a:gd name="T28" fmla="*/ 1214 w 2392"/>
                <a:gd name="T29" fmla="*/ 371 h 881"/>
                <a:gd name="T30" fmla="*/ 1160 w 2392"/>
                <a:gd name="T31" fmla="*/ 365 h 881"/>
                <a:gd name="T32" fmla="*/ 1053 w 2392"/>
                <a:gd name="T33" fmla="*/ 371 h 881"/>
                <a:gd name="T34" fmla="*/ 957 w 2392"/>
                <a:gd name="T35" fmla="*/ 383 h 881"/>
                <a:gd name="T36" fmla="*/ 921 w 2392"/>
                <a:gd name="T37" fmla="*/ 401 h 881"/>
                <a:gd name="T38" fmla="*/ 819 w 2392"/>
                <a:gd name="T39" fmla="*/ 419 h 881"/>
                <a:gd name="T40" fmla="*/ 778 w 2392"/>
                <a:gd name="T41" fmla="*/ 419 h 881"/>
                <a:gd name="T42" fmla="*/ 664 w 2392"/>
                <a:gd name="T43" fmla="*/ 437 h 881"/>
                <a:gd name="T44" fmla="*/ 598 w 2392"/>
                <a:gd name="T45" fmla="*/ 473 h 881"/>
                <a:gd name="T46" fmla="*/ 503 w 2392"/>
                <a:gd name="T47" fmla="*/ 467 h 881"/>
                <a:gd name="T48" fmla="*/ 431 w 2392"/>
                <a:gd name="T49" fmla="*/ 491 h 881"/>
                <a:gd name="T50" fmla="*/ 413 w 2392"/>
                <a:gd name="T51" fmla="*/ 539 h 881"/>
                <a:gd name="T52" fmla="*/ 347 w 2392"/>
                <a:gd name="T53" fmla="*/ 569 h 881"/>
                <a:gd name="T54" fmla="*/ 222 w 2392"/>
                <a:gd name="T55" fmla="*/ 599 h 881"/>
                <a:gd name="T56" fmla="*/ 138 w 2392"/>
                <a:gd name="T57" fmla="*/ 647 h 881"/>
                <a:gd name="T58" fmla="*/ 108 w 2392"/>
                <a:gd name="T59" fmla="*/ 659 h 881"/>
                <a:gd name="T60" fmla="*/ 0 w 2392"/>
                <a:gd name="T61" fmla="*/ 671 h 881"/>
                <a:gd name="T62" fmla="*/ 84 w 2392"/>
                <a:gd name="T63" fmla="*/ 695 h 881"/>
                <a:gd name="T64" fmla="*/ 263 w 2392"/>
                <a:gd name="T65" fmla="*/ 653 h 881"/>
                <a:gd name="T66" fmla="*/ 473 w 2392"/>
                <a:gd name="T67" fmla="*/ 569 h 881"/>
                <a:gd name="T68" fmla="*/ 568 w 2392"/>
                <a:gd name="T69" fmla="*/ 521 h 881"/>
                <a:gd name="T70" fmla="*/ 646 w 2392"/>
                <a:gd name="T71" fmla="*/ 515 h 881"/>
                <a:gd name="T72" fmla="*/ 873 w 2392"/>
                <a:gd name="T73" fmla="*/ 461 h 881"/>
                <a:gd name="T74" fmla="*/ 1148 w 2392"/>
                <a:gd name="T75" fmla="*/ 425 h 881"/>
                <a:gd name="T76" fmla="*/ 1292 w 2392"/>
                <a:gd name="T77" fmla="*/ 461 h 881"/>
                <a:gd name="T78" fmla="*/ 1417 w 2392"/>
                <a:gd name="T79" fmla="*/ 533 h 881"/>
                <a:gd name="T80" fmla="*/ 1435 w 2392"/>
                <a:gd name="T81" fmla="*/ 617 h 881"/>
                <a:gd name="T82" fmla="*/ 1376 w 2392"/>
                <a:gd name="T83" fmla="*/ 653 h 881"/>
                <a:gd name="T84" fmla="*/ 1226 w 2392"/>
                <a:gd name="T85" fmla="*/ 701 h 881"/>
                <a:gd name="T86" fmla="*/ 1112 w 2392"/>
                <a:gd name="T87" fmla="*/ 755 h 881"/>
                <a:gd name="T88" fmla="*/ 1065 w 2392"/>
                <a:gd name="T89" fmla="*/ 809 h 881"/>
                <a:gd name="T90" fmla="*/ 1077 w 2392"/>
                <a:gd name="T91" fmla="*/ 869 h 881"/>
                <a:gd name="T92" fmla="*/ 1106 w 2392"/>
                <a:gd name="T93" fmla="*/ 881 h 881"/>
                <a:gd name="T94" fmla="*/ 1208 w 2392"/>
                <a:gd name="T95" fmla="*/ 869 h 881"/>
                <a:gd name="T96" fmla="*/ 1388 w 2392"/>
                <a:gd name="T97" fmla="*/ 857 h 881"/>
                <a:gd name="T98" fmla="*/ 1441 w 2392"/>
                <a:gd name="T99" fmla="*/ 851 h 881"/>
                <a:gd name="T100" fmla="*/ 1483 w 2392"/>
                <a:gd name="T101" fmla="*/ 833 h 881"/>
                <a:gd name="T102" fmla="*/ 1675 w 2392"/>
                <a:gd name="T103" fmla="*/ 743 h 881"/>
                <a:gd name="T104" fmla="*/ 1806 w 2392"/>
                <a:gd name="T105" fmla="*/ 689 h 881"/>
                <a:gd name="T106" fmla="*/ 1884 w 2392"/>
                <a:gd name="T107" fmla="*/ 581 h 881"/>
                <a:gd name="T108" fmla="*/ 2039 w 2392"/>
                <a:gd name="T109" fmla="*/ 389 h 881"/>
                <a:gd name="T110" fmla="*/ 2207 w 2392"/>
                <a:gd name="T111" fmla="*/ 269 h 881"/>
                <a:gd name="T112" fmla="*/ 2249 w 2392"/>
                <a:gd name="T113" fmla="*/ 239 h 881"/>
                <a:gd name="T114" fmla="*/ 2392 w 2392"/>
                <a:gd name="T115" fmla="*/ 0 h 881"/>
                <a:gd name="T116" fmla="*/ 2302 w 2392"/>
                <a:gd name="T117" fmla="*/ 36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6" name="Freeform 12"/>
            <p:cNvSpPr>
              <a:spLocks/>
            </p:cNvSpPr>
            <p:nvPr userDrawn="1"/>
          </p:nvSpPr>
          <p:spPr bwMode="hidden">
            <a:xfrm>
              <a:off x="3839" y="1854"/>
              <a:ext cx="577" cy="258"/>
            </a:xfrm>
            <a:custGeom>
              <a:avLst/>
              <a:gdLst>
                <a:gd name="T0" fmla="*/ 30 w 550"/>
                <a:gd name="T1" fmla="*/ 245 h 257"/>
                <a:gd name="T2" fmla="*/ 18 w 550"/>
                <a:gd name="T3" fmla="*/ 251 h 257"/>
                <a:gd name="T4" fmla="*/ 6 w 550"/>
                <a:gd name="T5" fmla="*/ 257 h 257"/>
                <a:gd name="T6" fmla="*/ 0 w 550"/>
                <a:gd name="T7" fmla="*/ 257 h 257"/>
                <a:gd name="T8" fmla="*/ 305 w 550"/>
                <a:gd name="T9" fmla="*/ 113 h 257"/>
                <a:gd name="T10" fmla="*/ 520 w 550"/>
                <a:gd name="T11" fmla="*/ 0 h 257"/>
                <a:gd name="T12" fmla="*/ 526 w 550"/>
                <a:gd name="T13" fmla="*/ 6 h 257"/>
                <a:gd name="T14" fmla="*/ 544 w 550"/>
                <a:gd name="T15" fmla="*/ 18 h 257"/>
                <a:gd name="T16" fmla="*/ 550 w 550"/>
                <a:gd name="T17" fmla="*/ 24 h 257"/>
                <a:gd name="T18" fmla="*/ 550 w 550"/>
                <a:gd name="T19" fmla="*/ 36 h 257"/>
                <a:gd name="T20" fmla="*/ 544 w 550"/>
                <a:gd name="T21" fmla="*/ 42 h 257"/>
                <a:gd name="T22" fmla="*/ 526 w 550"/>
                <a:gd name="T23" fmla="*/ 54 h 257"/>
                <a:gd name="T24" fmla="*/ 514 w 550"/>
                <a:gd name="T25" fmla="*/ 60 h 257"/>
                <a:gd name="T26" fmla="*/ 502 w 550"/>
                <a:gd name="T27" fmla="*/ 66 h 257"/>
                <a:gd name="T28" fmla="*/ 448 w 550"/>
                <a:gd name="T29" fmla="*/ 84 h 257"/>
                <a:gd name="T30" fmla="*/ 382 w 550"/>
                <a:gd name="T31" fmla="*/ 113 h 257"/>
                <a:gd name="T32" fmla="*/ 305 w 550"/>
                <a:gd name="T33" fmla="*/ 143 h 257"/>
                <a:gd name="T34" fmla="*/ 227 w 550"/>
                <a:gd name="T35" fmla="*/ 173 h 257"/>
                <a:gd name="T36" fmla="*/ 149 w 550"/>
                <a:gd name="T37" fmla="*/ 203 h 257"/>
                <a:gd name="T38" fmla="*/ 83 w 550"/>
                <a:gd name="T39" fmla="*/ 227 h 257"/>
                <a:gd name="T40" fmla="*/ 30 w 550"/>
                <a:gd name="T41" fmla="*/ 245 h 257"/>
                <a:gd name="T42" fmla="*/ 30 w 550"/>
                <a:gd name="T43" fmla="*/ 245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7" name="Freeform 13"/>
            <p:cNvSpPr>
              <a:spLocks/>
            </p:cNvSpPr>
            <p:nvPr userDrawn="1"/>
          </p:nvSpPr>
          <p:spPr bwMode="hidden">
            <a:xfrm>
              <a:off x="5327" y="1642"/>
              <a:ext cx="5" cy="1"/>
            </a:xfrm>
            <a:custGeom>
              <a:avLst/>
              <a:gdLst>
                <a:gd name="T0" fmla="*/ 0 w 5"/>
                <a:gd name="T1" fmla="*/ 5 w 5"/>
                <a:gd name="T2" fmla="*/ 0 w 5"/>
                <a:gd name="T3" fmla="*/ 0 w 5"/>
              </a:gdLst>
              <a:ahLst/>
              <a:cxnLst>
                <a:cxn ang="0">
                  <a:pos x="T0" y="0"/>
                </a:cxn>
                <a:cxn ang="0">
                  <a:pos x="T1" y="0"/>
                </a:cxn>
                <a:cxn ang="0">
                  <a:pos x="T2" y="0"/>
                </a:cxn>
                <a:cxn ang="0">
                  <a:pos x="T3" y="0"/>
                </a:cxn>
              </a:cxnLst>
              <a:rect l="0" t="0" r="r" b="b"/>
              <a:pathLst>
                <a:path w="5">
                  <a:moveTo>
                    <a:pt x="0" y="0"/>
                  </a:moveTo>
                  <a:lnTo>
                    <a:pt x="5" y="0"/>
                  </a:lnTo>
                  <a:lnTo>
                    <a:pt x="0" y="0"/>
                  </a:lnTo>
                  <a:lnTo>
                    <a:pt x="0" y="0"/>
                  </a:lnTo>
                  <a:close/>
                </a:path>
              </a:pathLst>
            </a:custGeom>
            <a:solidFill>
              <a:srgbClr val="FED1AD"/>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8" name="Freeform 14"/>
            <p:cNvSpPr>
              <a:spLocks/>
            </p:cNvSpPr>
            <p:nvPr userDrawn="1"/>
          </p:nvSpPr>
          <p:spPr bwMode="hidden">
            <a:xfrm>
              <a:off x="3839" y="1728"/>
              <a:ext cx="716" cy="383"/>
            </a:xfrm>
            <a:custGeom>
              <a:avLst/>
              <a:gdLst>
                <a:gd name="T0" fmla="*/ 659 w 716"/>
                <a:gd name="T1" fmla="*/ 6 h 383"/>
                <a:gd name="T2" fmla="*/ 588 w 716"/>
                <a:gd name="T3" fmla="*/ 42 h 383"/>
                <a:gd name="T4" fmla="*/ 515 w 716"/>
                <a:gd name="T5" fmla="*/ 84 h 383"/>
                <a:gd name="T6" fmla="*/ 509 w 716"/>
                <a:gd name="T7" fmla="*/ 90 h 383"/>
                <a:gd name="T8" fmla="*/ 485 w 716"/>
                <a:gd name="T9" fmla="*/ 102 h 383"/>
                <a:gd name="T10" fmla="*/ 455 w 716"/>
                <a:gd name="T11" fmla="*/ 120 h 383"/>
                <a:gd name="T12" fmla="*/ 425 w 716"/>
                <a:gd name="T13" fmla="*/ 138 h 383"/>
                <a:gd name="T14" fmla="*/ 371 w 716"/>
                <a:gd name="T15" fmla="*/ 168 h 383"/>
                <a:gd name="T16" fmla="*/ 306 w 716"/>
                <a:gd name="T17" fmla="*/ 198 h 383"/>
                <a:gd name="T18" fmla="*/ 186 w 716"/>
                <a:gd name="T19" fmla="*/ 251 h 383"/>
                <a:gd name="T20" fmla="*/ 131 w 716"/>
                <a:gd name="T21" fmla="*/ 269 h 383"/>
                <a:gd name="T22" fmla="*/ 89 w 716"/>
                <a:gd name="T23" fmla="*/ 287 h 383"/>
                <a:gd name="T24" fmla="*/ 53 w 716"/>
                <a:gd name="T25" fmla="*/ 305 h 383"/>
                <a:gd name="T26" fmla="*/ 36 w 716"/>
                <a:gd name="T27" fmla="*/ 311 h 383"/>
                <a:gd name="T28" fmla="*/ 12 w 716"/>
                <a:gd name="T29" fmla="*/ 329 h 383"/>
                <a:gd name="T30" fmla="*/ 0 w 716"/>
                <a:gd name="T31" fmla="*/ 353 h 383"/>
                <a:gd name="T32" fmla="*/ 0 w 716"/>
                <a:gd name="T33" fmla="*/ 371 h 383"/>
                <a:gd name="T34" fmla="*/ 0 w 716"/>
                <a:gd name="T35" fmla="*/ 383 h 383"/>
                <a:gd name="T36" fmla="*/ 0 w 716"/>
                <a:gd name="T37" fmla="*/ 383 h 383"/>
                <a:gd name="T38" fmla="*/ 12 w 716"/>
                <a:gd name="T39" fmla="*/ 371 h 383"/>
                <a:gd name="T40" fmla="*/ 30 w 716"/>
                <a:gd name="T41" fmla="*/ 353 h 383"/>
                <a:gd name="T42" fmla="*/ 53 w 716"/>
                <a:gd name="T43" fmla="*/ 335 h 383"/>
                <a:gd name="T44" fmla="*/ 77 w 716"/>
                <a:gd name="T45" fmla="*/ 317 h 383"/>
                <a:gd name="T46" fmla="*/ 101 w 716"/>
                <a:gd name="T47" fmla="*/ 311 h 383"/>
                <a:gd name="T48" fmla="*/ 131 w 716"/>
                <a:gd name="T49" fmla="*/ 299 h 383"/>
                <a:gd name="T50" fmla="*/ 204 w 716"/>
                <a:gd name="T51" fmla="*/ 269 h 383"/>
                <a:gd name="T52" fmla="*/ 240 w 716"/>
                <a:gd name="T53" fmla="*/ 251 h 383"/>
                <a:gd name="T54" fmla="*/ 270 w 716"/>
                <a:gd name="T55" fmla="*/ 239 h 383"/>
                <a:gd name="T56" fmla="*/ 294 w 716"/>
                <a:gd name="T57" fmla="*/ 228 h 383"/>
                <a:gd name="T58" fmla="*/ 312 w 716"/>
                <a:gd name="T59" fmla="*/ 222 h 383"/>
                <a:gd name="T60" fmla="*/ 330 w 716"/>
                <a:gd name="T61" fmla="*/ 210 h 383"/>
                <a:gd name="T62" fmla="*/ 365 w 716"/>
                <a:gd name="T63" fmla="*/ 186 h 383"/>
                <a:gd name="T64" fmla="*/ 419 w 716"/>
                <a:gd name="T65" fmla="*/ 156 h 383"/>
                <a:gd name="T66" fmla="*/ 473 w 716"/>
                <a:gd name="T67" fmla="*/ 120 h 383"/>
                <a:gd name="T68" fmla="*/ 527 w 716"/>
                <a:gd name="T69" fmla="*/ 90 h 383"/>
                <a:gd name="T70" fmla="*/ 576 w 716"/>
                <a:gd name="T71" fmla="*/ 60 h 383"/>
                <a:gd name="T72" fmla="*/ 612 w 716"/>
                <a:gd name="T73" fmla="*/ 42 h 383"/>
                <a:gd name="T74" fmla="*/ 629 w 716"/>
                <a:gd name="T75" fmla="*/ 36 h 383"/>
                <a:gd name="T76" fmla="*/ 647 w 716"/>
                <a:gd name="T77" fmla="*/ 30 h 383"/>
                <a:gd name="T78" fmla="*/ 677 w 716"/>
                <a:gd name="T79" fmla="*/ 18 h 383"/>
                <a:gd name="T80" fmla="*/ 701 w 716"/>
                <a:gd name="T81" fmla="*/ 6 h 383"/>
                <a:gd name="T82" fmla="*/ 713 w 716"/>
                <a:gd name="T83" fmla="*/ 0 h 383"/>
                <a:gd name="T84" fmla="*/ 713 w 716"/>
                <a:gd name="T85" fmla="*/ 0 h 383"/>
                <a:gd name="T86" fmla="*/ 659 w 716"/>
                <a:gd name="T87" fmla="*/ 6 h 383"/>
                <a:gd name="T88" fmla="*/ 716 w 716"/>
                <a:gd name="T89" fmla="*/ 63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59" name="Freeform 15"/>
            <p:cNvSpPr>
              <a:spLocks/>
            </p:cNvSpPr>
            <p:nvPr userDrawn="1"/>
          </p:nvSpPr>
          <p:spPr bwMode="hidden">
            <a:xfrm>
              <a:off x="3453" y="2271"/>
              <a:ext cx="318" cy="225"/>
            </a:xfrm>
            <a:custGeom>
              <a:avLst/>
              <a:gdLst>
                <a:gd name="T0" fmla="*/ 6 w 318"/>
                <a:gd name="T1" fmla="*/ 225 h 225"/>
                <a:gd name="T2" fmla="*/ 0 w 318"/>
                <a:gd name="T3" fmla="*/ 195 h 225"/>
                <a:gd name="T4" fmla="*/ 315 w 318"/>
                <a:gd name="T5" fmla="*/ 0 h 225"/>
                <a:gd name="T6" fmla="*/ 303 w 318"/>
                <a:gd name="T7" fmla="*/ 27 h 225"/>
                <a:gd name="T8" fmla="*/ 318 w 318"/>
                <a:gd name="T9" fmla="*/ 42 h 225"/>
              </a:gdLst>
              <a:ahLst/>
              <a:cxnLst>
                <a:cxn ang="0">
                  <a:pos x="T0" y="T1"/>
                </a:cxn>
                <a:cxn ang="0">
                  <a:pos x="T2" y="T3"/>
                </a:cxn>
                <a:cxn ang="0">
                  <a:pos x="T4" y="T5"/>
                </a:cxn>
                <a:cxn ang="0">
                  <a:pos x="T6" y="T7"/>
                </a:cxn>
                <a:cxn ang="0">
                  <a:pos x="T8" y="T9"/>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60" name="Freeform 16"/>
            <p:cNvSpPr>
              <a:spLocks/>
            </p:cNvSpPr>
            <p:nvPr userDrawn="1"/>
          </p:nvSpPr>
          <p:spPr bwMode="hidden">
            <a:xfrm>
              <a:off x="0" y="2658"/>
              <a:ext cx="2595" cy="933"/>
            </a:xfrm>
            <a:custGeom>
              <a:avLst/>
              <a:gdLst>
                <a:gd name="T0" fmla="*/ 1050 w 2595"/>
                <a:gd name="T1" fmla="*/ 657 h 933"/>
                <a:gd name="T2" fmla="*/ 1581 w 2595"/>
                <a:gd name="T3" fmla="*/ 690 h 933"/>
                <a:gd name="T4" fmla="*/ 1671 w 2595"/>
                <a:gd name="T5" fmla="*/ 723 h 933"/>
                <a:gd name="T6" fmla="*/ 1176 w 2595"/>
                <a:gd name="T7" fmla="*/ 621 h 933"/>
                <a:gd name="T8" fmla="*/ 1854 w 2595"/>
                <a:gd name="T9" fmla="*/ 567 h 933"/>
                <a:gd name="T10" fmla="*/ 1869 w 2595"/>
                <a:gd name="T11" fmla="*/ 612 h 933"/>
                <a:gd name="T12" fmla="*/ 2103 w 2595"/>
                <a:gd name="T13" fmla="*/ 861 h 933"/>
                <a:gd name="T14" fmla="*/ 1883 w 2595"/>
                <a:gd name="T15" fmla="*/ 520 h 933"/>
                <a:gd name="T16" fmla="*/ 1842 w 2595"/>
                <a:gd name="T17" fmla="*/ 490 h 933"/>
                <a:gd name="T18" fmla="*/ 1770 w 2595"/>
                <a:gd name="T19" fmla="*/ 466 h 933"/>
                <a:gd name="T20" fmla="*/ 1740 w 2595"/>
                <a:gd name="T21" fmla="*/ 448 h 933"/>
                <a:gd name="T22" fmla="*/ 1758 w 2595"/>
                <a:gd name="T23" fmla="*/ 436 h 933"/>
                <a:gd name="T24" fmla="*/ 1830 w 2595"/>
                <a:gd name="T25" fmla="*/ 430 h 933"/>
                <a:gd name="T26" fmla="*/ 1877 w 2595"/>
                <a:gd name="T27" fmla="*/ 424 h 933"/>
                <a:gd name="T28" fmla="*/ 1955 w 2595"/>
                <a:gd name="T29" fmla="*/ 394 h 933"/>
                <a:gd name="T30" fmla="*/ 2052 w 2595"/>
                <a:gd name="T31" fmla="*/ 396 h 933"/>
                <a:gd name="T32" fmla="*/ 2253 w 2595"/>
                <a:gd name="T33" fmla="*/ 732 h 933"/>
                <a:gd name="T34" fmla="*/ 2415 w 2595"/>
                <a:gd name="T35" fmla="*/ 933 h 933"/>
                <a:gd name="T36" fmla="*/ 2397 w 2595"/>
                <a:gd name="T37" fmla="*/ 828 h 933"/>
                <a:gd name="T38" fmla="*/ 2088 w 2595"/>
                <a:gd name="T39" fmla="*/ 400 h 933"/>
                <a:gd name="T40" fmla="*/ 2046 w 2595"/>
                <a:gd name="T41" fmla="*/ 346 h 933"/>
                <a:gd name="T42" fmla="*/ 1997 w 2595"/>
                <a:gd name="T43" fmla="*/ 304 h 933"/>
                <a:gd name="T44" fmla="*/ 1967 w 2595"/>
                <a:gd name="T45" fmla="*/ 286 h 933"/>
                <a:gd name="T46" fmla="*/ 1973 w 2595"/>
                <a:gd name="T47" fmla="*/ 286 h 933"/>
                <a:gd name="T48" fmla="*/ 2009 w 2595"/>
                <a:gd name="T49" fmla="*/ 286 h 933"/>
                <a:gd name="T50" fmla="*/ 2082 w 2595"/>
                <a:gd name="T51" fmla="*/ 322 h 933"/>
                <a:gd name="T52" fmla="*/ 2199 w 2595"/>
                <a:gd name="T53" fmla="*/ 384 h 933"/>
                <a:gd name="T54" fmla="*/ 2394 w 2595"/>
                <a:gd name="T55" fmla="*/ 448 h 933"/>
                <a:gd name="T56" fmla="*/ 2595 w 2595"/>
                <a:gd name="T57" fmla="*/ 516 h 933"/>
                <a:gd name="T58" fmla="*/ 2388 w 2595"/>
                <a:gd name="T59" fmla="*/ 424 h 933"/>
                <a:gd name="T60" fmla="*/ 2219 w 2595"/>
                <a:gd name="T61" fmla="*/ 340 h 933"/>
                <a:gd name="T62" fmla="*/ 2052 w 2595"/>
                <a:gd name="T63" fmla="*/ 280 h 933"/>
                <a:gd name="T64" fmla="*/ 1955 w 2595"/>
                <a:gd name="T65" fmla="*/ 262 h 933"/>
                <a:gd name="T66" fmla="*/ 1877 w 2595"/>
                <a:gd name="T67" fmla="*/ 274 h 933"/>
                <a:gd name="T68" fmla="*/ 1752 w 2595"/>
                <a:gd name="T69" fmla="*/ 274 h 933"/>
                <a:gd name="T70" fmla="*/ 1661 w 2595"/>
                <a:gd name="T71" fmla="*/ 292 h 933"/>
                <a:gd name="T72" fmla="*/ 1607 w 2595"/>
                <a:gd name="T73" fmla="*/ 316 h 933"/>
                <a:gd name="T74" fmla="*/ 1589 w 2595"/>
                <a:gd name="T75" fmla="*/ 322 h 933"/>
                <a:gd name="T76" fmla="*/ 1409 w 2595"/>
                <a:gd name="T77" fmla="*/ 358 h 933"/>
                <a:gd name="T78" fmla="*/ 1152 w 2595"/>
                <a:gd name="T79" fmla="*/ 442 h 933"/>
                <a:gd name="T80" fmla="*/ 966 w 2595"/>
                <a:gd name="T81" fmla="*/ 460 h 933"/>
                <a:gd name="T82" fmla="*/ 870 w 2595"/>
                <a:gd name="T83" fmla="*/ 442 h 933"/>
                <a:gd name="T84" fmla="*/ 828 w 2595"/>
                <a:gd name="T85" fmla="*/ 430 h 933"/>
                <a:gd name="T86" fmla="*/ 743 w 2595"/>
                <a:gd name="T87" fmla="*/ 388 h 933"/>
                <a:gd name="T88" fmla="*/ 636 w 2595"/>
                <a:gd name="T89" fmla="*/ 334 h 933"/>
                <a:gd name="T90" fmla="*/ 467 w 2595"/>
                <a:gd name="T91" fmla="*/ 256 h 933"/>
                <a:gd name="T92" fmla="*/ 0 w 2595"/>
                <a:gd name="T93" fmla="*/ 0 h 933"/>
                <a:gd name="T94" fmla="*/ 585 w 2595"/>
                <a:gd name="T95" fmla="*/ 390 h 933"/>
                <a:gd name="T96" fmla="*/ 849 w 2595"/>
                <a:gd name="T97" fmla="*/ 543 h 933"/>
                <a:gd name="T98" fmla="*/ 897 w 2595"/>
                <a:gd name="T99" fmla="*/ 621 h 9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sp>
          <p:nvSpPr>
            <p:cNvPr id="134161"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p:spPr>
          <p:txBody>
            <a:bodyPr/>
            <a:lstStyle/>
            <a:p>
              <a:pPr defTabSz="914393" eaLnBrk="0" fontAlgn="base" hangingPunct="0">
                <a:spcBef>
                  <a:spcPct val="0"/>
                </a:spcBef>
                <a:spcAft>
                  <a:spcPct val="0"/>
                </a:spcAft>
                <a:defRPr/>
              </a:pPr>
              <a:endParaRPr lang="id-ID" b="1">
                <a:solidFill>
                  <a:srgbClr val="FFFFFF"/>
                </a:solidFill>
                <a:effectLst>
                  <a:outerShdw blurRad="38100" dist="38100" dir="2700000" algn="tl">
                    <a:srgbClr val="000000">
                      <a:alpha val="43137"/>
                    </a:srgbClr>
                  </a:outerShdw>
                </a:effectLst>
                <a:latin typeface="Cataneo BT" pitchFamily="66" charset="0"/>
              </a:endParaRPr>
            </a:p>
          </p:txBody>
        </p:sp>
      </p:grpSp>
      <p:sp>
        <p:nvSpPr>
          <p:cNvPr id="134162" name="Rectangle 18"/>
          <p:cNvSpPr>
            <a:spLocks noGrp="1" noChangeArrowheads="1"/>
          </p:cNvSpPr>
          <p:nvPr>
            <p:ph type="title"/>
          </p:nvPr>
        </p:nvSpPr>
        <p:spPr bwMode="auto">
          <a:xfrm>
            <a:off x="914400" y="411957"/>
            <a:ext cx="16459200" cy="1714500"/>
          </a:xfrm>
          <a:prstGeom prst="rect">
            <a:avLst/>
          </a:prstGeom>
          <a:noFill/>
          <a:ln>
            <a:noFill/>
          </a:ln>
          <a:effectLst/>
          <a:extLst/>
        </p:spPr>
        <p:txBody>
          <a:bodyPr vert="horz" wrap="square" lIns="163283" tIns="81642" rIns="163283" bIns="81642" numCol="1" anchor="ctr" anchorCtr="1" compatLnSpc="1">
            <a:prstTxWarp prst="textNoShape">
              <a:avLst/>
            </a:prstTxWarp>
          </a:bodyPr>
          <a:lstStyle/>
          <a:p>
            <a:pPr lvl="0"/>
            <a:r>
              <a:rPr lang="en-US" smtClean="0"/>
              <a:t>Click to edit Master title style</a:t>
            </a:r>
          </a:p>
        </p:txBody>
      </p:sp>
      <p:sp>
        <p:nvSpPr>
          <p:cNvPr id="134163" name="Rectangle 19"/>
          <p:cNvSpPr>
            <a:spLocks noGrp="1" noChangeArrowheads="1"/>
          </p:cNvSpPr>
          <p:nvPr>
            <p:ph type="dt" sz="half" idx="2"/>
          </p:nvPr>
        </p:nvSpPr>
        <p:spPr bwMode="auto">
          <a:xfrm>
            <a:off x="914400" y="9372600"/>
            <a:ext cx="4267200" cy="685800"/>
          </a:xfrm>
          <a:prstGeom prst="rect">
            <a:avLst/>
          </a:prstGeom>
          <a:noFill/>
          <a:ln>
            <a:noFill/>
          </a:ln>
          <a:effectLst/>
          <a:extLst/>
        </p:spPr>
        <p:txBody>
          <a:bodyPr vert="horz" wrap="square" lIns="163283" tIns="81642" rIns="163283" bIns="81642" numCol="1" anchor="b" anchorCtr="0" compatLnSpc="1">
            <a:prstTxWarp prst="textNoShape">
              <a:avLst/>
            </a:prstTxWarp>
          </a:bodyPr>
          <a:lstStyle>
            <a:lvl1pPr eaLnBrk="1" hangingPunct="1">
              <a:defRPr sz="2100" b="0">
                <a:effectLst/>
                <a:latin typeface="+mn-lt"/>
              </a:defRPr>
            </a:lvl1pPr>
          </a:lstStyle>
          <a:p>
            <a:pPr defTabSz="914393" fontAlgn="base">
              <a:spcBef>
                <a:spcPct val="0"/>
              </a:spcBef>
              <a:spcAft>
                <a:spcPct val="0"/>
              </a:spcAft>
              <a:defRPr/>
            </a:pPr>
            <a:fld id="{E15ED725-7F34-4C0C-954D-C7D1E4EDAFA2}" type="datetime1">
              <a:rPr lang="id-ID" smtClean="0">
                <a:solidFill>
                  <a:srgbClr val="FFFFFF"/>
                </a:solidFill>
              </a:rPr>
              <a:pPr defTabSz="914393" fontAlgn="base">
                <a:spcBef>
                  <a:spcPct val="0"/>
                </a:spcBef>
                <a:spcAft>
                  <a:spcPct val="0"/>
                </a:spcAft>
                <a:defRPr/>
              </a:pPr>
              <a:t>09/12/2025</a:t>
            </a:fld>
            <a:endParaRPr lang="en-US">
              <a:solidFill>
                <a:srgbClr val="FFFFFF"/>
              </a:solidFill>
            </a:endParaRPr>
          </a:p>
        </p:txBody>
      </p:sp>
      <p:sp>
        <p:nvSpPr>
          <p:cNvPr id="134164" name="Rectangle 20"/>
          <p:cNvSpPr>
            <a:spLocks noGrp="1" noChangeArrowheads="1"/>
          </p:cNvSpPr>
          <p:nvPr>
            <p:ph type="ftr" sz="quarter" idx="3"/>
          </p:nvPr>
        </p:nvSpPr>
        <p:spPr bwMode="auto">
          <a:xfrm>
            <a:off x="6248400" y="9372600"/>
            <a:ext cx="5791200" cy="685800"/>
          </a:xfrm>
          <a:prstGeom prst="rect">
            <a:avLst/>
          </a:prstGeom>
          <a:noFill/>
          <a:ln>
            <a:noFill/>
          </a:ln>
          <a:effectLst/>
          <a:extLst/>
        </p:spPr>
        <p:txBody>
          <a:bodyPr vert="horz" wrap="square" lIns="163283" tIns="81642" rIns="163283" bIns="81642" numCol="1" anchor="b" anchorCtr="0" compatLnSpc="1">
            <a:prstTxWarp prst="textNoShape">
              <a:avLst/>
            </a:prstTxWarp>
          </a:bodyPr>
          <a:lstStyle>
            <a:lvl1pPr algn="ctr" eaLnBrk="1" hangingPunct="1">
              <a:defRPr sz="2100" b="0">
                <a:effectLst/>
                <a:latin typeface="+mn-lt"/>
              </a:defRPr>
            </a:lvl1pPr>
          </a:lstStyle>
          <a:p>
            <a:pPr defTabSz="914393" fontAlgn="base">
              <a:spcBef>
                <a:spcPct val="0"/>
              </a:spcBef>
              <a:spcAft>
                <a:spcPct val="0"/>
              </a:spcAft>
              <a:defRPr/>
            </a:pPr>
            <a:r>
              <a:rPr lang="en-US" smtClean="0">
                <a:solidFill>
                  <a:srgbClr val="FFFFFF"/>
                </a:solidFill>
              </a:rPr>
              <a:t>makro 2013/edalmen</a:t>
            </a:r>
            <a:endParaRPr lang="en-US">
              <a:solidFill>
                <a:srgbClr val="FFFFFF"/>
              </a:solidFill>
            </a:endParaRPr>
          </a:p>
        </p:txBody>
      </p:sp>
      <p:sp>
        <p:nvSpPr>
          <p:cNvPr id="134165" name="Rectangle 21"/>
          <p:cNvSpPr>
            <a:spLocks noGrp="1" noChangeArrowheads="1"/>
          </p:cNvSpPr>
          <p:nvPr>
            <p:ph type="sldNum" sz="quarter" idx="4"/>
          </p:nvPr>
        </p:nvSpPr>
        <p:spPr bwMode="auto">
          <a:xfrm>
            <a:off x="13106400" y="9372600"/>
            <a:ext cx="4267200" cy="685800"/>
          </a:xfrm>
          <a:prstGeom prst="rect">
            <a:avLst/>
          </a:prstGeom>
          <a:noFill/>
          <a:ln>
            <a:noFill/>
          </a:ln>
          <a:effectLst/>
          <a:extLst/>
        </p:spPr>
        <p:txBody>
          <a:bodyPr vert="horz" wrap="square" lIns="163283" tIns="81642" rIns="163283" bIns="81642" numCol="1" anchor="b" anchorCtr="0" compatLnSpc="1">
            <a:prstTxWarp prst="textNoShape">
              <a:avLst/>
            </a:prstTxWarp>
          </a:bodyPr>
          <a:lstStyle>
            <a:lvl1pPr algn="r" eaLnBrk="1" hangingPunct="1">
              <a:defRPr sz="2100" b="0">
                <a:effectLst/>
                <a:latin typeface="+mn-lt"/>
              </a:defRPr>
            </a:lvl1pPr>
          </a:lstStyle>
          <a:p>
            <a:pPr defTabSz="914393" fontAlgn="base">
              <a:spcBef>
                <a:spcPct val="0"/>
              </a:spcBef>
              <a:spcAft>
                <a:spcPct val="0"/>
              </a:spcAft>
              <a:defRPr/>
            </a:pPr>
            <a:fld id="{589B48A7-FB40-4852-9783-A5ADDAA9F72C}" type="slidenum">
              <a:rPr lang="en-US" smtClean="0">
                <a:solidFill>
                  <a:srgbClr val="FFFFFF"/>
                </a:solidFill>
              </a:rPr>
              <a:pPr defTabSz="914393" fontAlgn="base">
                <a:spcBef>
                  <a:spcPct val="0"/>
                </a:spcBef>
                <a:spcAft>
                  <a:spcPct val="0"/>
                </a:spcAft>
                <a:defRPr/>
              </a:pPr>
              <a:t>‹#›</a:t>
            </a:fld>
            <a:endParaRPr lang="en-US">
              <a:solidFill>
                <a:srgbClr val="FFFFFF"/>
              </a:solidFill>
            </a:endParaRPr>
          </a:p>
        </p:txBody>
      </p:sp>
      <p:sp>
        <p:nvSpPr>
          <p:cNvPr id="134166" name="Rectangle 22"/>
          <p:cNvSpPr>
            <a:spLocks noGrp="1" noChangeArrowheads="1"/>
          </p:cNvSpPr>
          <p:nvPr>
            <p:ph type="body" idx="1"/>
          </p:nvPr>
        </p:nvSpPr>
        <p:spPr bwMode="auto">
          <a:xfrm>
            <a:off x="914400" y="2400300"/>
            <a:ext cx="16459200" cy="6743700"/>
          </a:xfrm>
          <a:prstGeom prst="rect">
            <a:avLst/>
          </a:prstGeom>
          <a:noFill/>
          <a:ln>
            <a:noFill/>
          </a:ln>
          <a:effectLst/>
          <a:extLst/>
        </p:spPr>
        <p:txBody>
          <a:bodyPr vert="horz" wrap="square" lIns="163283" tIns="81642" rIns="163283" bIns="8164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772409355"/>
      </p:ext>
    </p:extLst>
  </p:cSld>
  <p:clrMap bg1="dk2" tx1="lt1" bg2="dk1"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34162"/>
                                        </p:tgtEl>
                                        <p:attrNameLst>
                                          <p:attrName>style.visibility</p:attrName>
                                        </p:attrNameLst>
                                      </p:cBhvr>
                                      <p:to>
                                        <p:strVal val="visible"/>
                                      </p:to>
                                    </p:set>
                                    <p:animEffect transition="in" filter="fade">
                                      <p:cBhvr>
                                        <p:cTn id="7" dur="1000"/>
                                        <p:tgtEl>
                                          <p:spTgt spid="134162"/>
                                        </p:tgtEl>
                                      </p:cBhvr>
                                    </p:animEffect>
                                    <p:anim calcmode="lin" valueType="num">
                                      <p:cBhvr>
                                        <p:cTn id="8" dur="1000" fill="hold"/>
                                        <p:tgtEl>
                                          <p:spTgt spid="134162"/>
                                        </p:tgtEl>
                                        <p:attrNameLst>
                                          <p:attrName>ppt_x</p:attrName>
                                        </p:attrNameLst>
                                      </p:cBhvr>
                                      <p:tavLst>
                                        <p:tav tm="0">
                                          <p:val>
                                            <p:strVal val="#ppt_x"/>
                                          </p:val>
                                        </p:tav>
                                        <p:tav tm="100000">
                                          <p:val>
                                            <p:strVal val="#ppt_x"/>
                                          </p:val>
                                        </p:tav>
                                      </p:tavLst>
                                    </p:anim>
                                    <p:anim calcmode="lin" valueType="num">
                                      <p:cBhvr>
                                        <p:cTn id="9" dur="898" decel="100000" fill="hold"/>
                                        <p:tgtEl>
                                          <p:spTgt spid="134162"/>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3416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34166">
                                            <p:txEl>
                                              <p:pRg st="0" end="0"/>
                                            </p:txEl>
                                          </p:spTgt>
                                        </p:tgtEl>
                                        <p:attrNameLst>
                                          <p:attrName>style.visibility</p:attrName>
                                        </p:attrNameLst>
                                      </p:cBhvr>
                                      <p:to>
                                        <p:strVal val="visible"/>
                                      </p:to>
                                    </p:set>
                                    <p:animEffect transition="in" filter="fade">
                                      <p:cBhvr>
                                        <p:cTn id="15" dur="1000"/>
                                        <p:tgtEl>
                                          <p:spTgt spid="134166">
                                            <p:txEl>
                                              <p:pRg st="0" end="0"/>
                                            </p:txEl>
                                          </p:spTgt>
                                        </p:tgtEl>
                                      </p:cBhvr>
                                    </p:animEffect>
                                    <p:anim calcmode="lin" valueType="num">
                                      <p:cBhvr>
                                        <p:cTn id="16" dur="1000" fill="hold"/>
                                        <p:tgtEl>
                                          <p:spTgt spid="134166">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34166">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34166">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134166">
                                            <p:txEl>
                                              <p:pRg st="1" end="1"/>
                                            </p:txEl>
                                          </p:spTgt>
                                        </p:tgtEl>
                                        <p:attrNameLst>
                                          <p:attrName>style.visibility</p:attrName>
                                        </p:attrNameLst>
                                      </p:cBhvr>
                                      <p:to>
                                        <p:strVal val="visible"/>
                                      </p:to>
                                    </p:set>
                                    <p:animEffect transition="in" filter="fade">
                                      <p:cBhvr>
                                        <p:cTn id="21" dur="1000"/>
                                        <p:tgtEl>
                                          <p:spTgt spid="134166">
                                            <p:txEl>
                                              <p:pRg st="1" end="1"/>
                                            </p:txEl>
                                          </p:spTgt>
                                        </p:tgtEl>
                                      </p:cBhvr>
                                    </p:animEffect>
                                    <p:anim calcmode="lin" valueType="num">
                                      <p:cBhvr>
                                        <p:cTn id="22" dur="1000" fill="hold"/>
                                        <p:tgtEl>
                                          <p:spTgt spid="134166">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134166">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134166">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134166">
                                            <p:txEl>
                                              <p:pRg st="2" end="2"/>
                                            </p:txEl>
                                          </p:spTgt>
                                        </p:tgtEl>
                                        <p:attrNameLst>
                                          <p:attrName>style.visibility</p:attrName>
                                        </p:attrNameLst>
                                      </p:cBhvr>
                                      <p:to>
                                        <p:strVal val="visible"/>
                                      </p:to>
                                    </p:set>
                                    <p:animEffect transition="in" filter="fade">
                                      <p:cBhvr>
                                        <p:cTn id="27" dur="1000"/>
                                        <p:tgtEl>
                                          <p:spTgt spid="134166">
                                            <p:txEl>
                                              <p:pRg st="2" end="2"/>
                                            </p:txEl>
                                          </p:spTgt>
                                        </p:tgtEl>
                                      </p:cBhvr>
                                    </p:animEffect>
                                    <p:anim calcmode="lin" valueType="num">
                                      <p:cBhvr>
                                        <p:cTn id="28" dur="1000" fill="hold"/>
                                        <p:tgtEl>
                                          <p:spTgt spid="134166">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134166">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134166">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134166">
                                            <p:txEl>
                                              <p:pRg st="3" end="3"/>
                                            </p:txEl>
                                          </p:spTgt>
                                        </p:tgtEl>
                                        <p:attrNameLst>
                                          <p:attrName>style.visibility</p:attrName>
                                        </p:attrNameLst>
                                      </p:cBhvr>
                                      <p:to>
                                        <p:strVal val="visible"/>
                                      </p:to>
                                    </p:set>
                                    <p:animEffect transition="in" filter="fade">
                                      <p:cBhvr>
                                        <p:cTn id="33" dur="1000"/>
                                        <p:tgtEl>
                                          <p:spTgt spid="134166">
                                            <p:txEl>
                                              <p:pRg st="3" end="3"/>
                                            </p:txEl>
                                          </p:spTgt>
                                        </p:tgtEl>
                                      </p:cBhvr>
                                    </p:animEffect>
                                    <p:anim calcmode="lin" valueType="num">
                                      <p:cBhvr>
                                        <p:cTn id="34" dur="1000" fill="hold"/>
                                        <p:tgtEl>
                                          <p:spTgt spid="134166">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134166">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134166">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134166">
                                            <p:txEl>
                                              <p:pRg st="4" end="4"/>
                                            </p:txEl>
                                          </p:spTgt>
                                        </p:tgtEl>
                                        <p:attrNameLst>
                                          <p:attrName>style.visibility</p:attrName>
                                        </p:attrNameLst>
                                      </p:cBhvr>
                                      <p:to>
                                        <p:strVal val="visible"/>
                                      </p:to>
                                    </p:set>
                                    <p:animEffect transition="in" filter="fade">
                                      <p:cBhvr>
                                        <p:cTn id="39" dur="1000"/>
                                        <p:tgtEl>
                                          <p:spTgt spid="134166">
                                            <p:txEl>
                                              <p:pRg st="4" end="4"/>
                                            </p:txEl>
                                          </p:spTgt>
                                        </p:tgtEl>
                                      </p:cBhvr>
                                    </p:animEffect>
                                    <p:anim calcmode="lin" valueType="num">
                                      <p:cBhvr>
                                        <p:cTn id="40" dur="1000" fill="hold"/>
                                        <p:tgtEl>
                                          <p:spTgt spid="134166">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34166">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34166">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62" grpId="0"/>
      <p:bldP spid="134166" grpId="0" build="p">
        <p:tmplLst>
          <p:tmpl lvl="1">
            <p:tnLst>
              <p:par>
                <p:cTn presetID="37" presetClass="entr" presetSubtype="0" fill="hold" nodeType="clickEffect">
                  <p:stCondLst>
                    <p:cond delay="0"/>
                  </p:stCondLst>
                  <p:childTnLst>
                    <p:set>
                      <p:cBhvr>
                        <p:cTn dur="1" fill="hold">
                          <p:stCondLst>
                            <p:cond delay="0"/>
                          </p:stCondLst>
                        </p:cTn>
                        <p:tgtEl>
                          <p:spTgt spid="134166"/>
                        </p:tgtEl>
                        <p:attrNameLst>
                          <p:attrName>style.visibility</p:attrName>
                        </p:attrNameLst>
                      </p:cBhvr>
                      <p:to>
                        <p:strVal val="visible"/>
                      </p:to>
                    </p:set>
                    <p:animEffect transition="in" filter="fade">
                      <p:cBhvr>
                        <p:cTn dur="1000"/>
                        <p:tgtEl>
                          <p:spTgt spid="134166"/>
                        </p:tgtEl>
                      </p:cBhvr>
                    </p:animEffect>
                    <p:anim calcmode="lin" valueType="num">
                      <p:cBhvr>
                        <p:cTn dur="1000" fill="hold"/>
                        <p:tgtEl>
                          <p:spTgt spid="134166"/>
                        </p:tgtEl>
                        <p:attrNameLst>
                          <p:attrName>ppt_x</p:attrName>
                        </p:attrNameLst>
                      </p:cBhvr>
                      <p:tavLst>
                        <p:tav tm="0">
                          <p:val>
                            <p:strVal val="#ppt_x"/>
                          </p:val>
                        </p:tav>
                        <p:tav tm="100000">
                          <p:val>
                            <p:strVal val="#ppt_x"/>
                          </p:val>
                        </p:tav>
                      </p:tavLst>
                    </p:anim>
                    <p:anim calcmode="lin" valueType="num">
                      <p:cBhvr>
                        <p:cTn dur="898" decel="100000" fill="hold"/>
                        <p:tgtEl>
                          <p:spTgt spid="13416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34166"/>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134166"/>
                        </p:tgtEl>
                        <p:attrNameLst>
                          <p:attrName>style.visibility</p:attrName>
                        </p:attrNameLst>
                      </p:cBhvr>
                      <p:to>
                        <p:strVal val="visible"/>
                      </p:to>
                    </p:set>
                    <p:animEffect transition="in" filter="fade">
                      <p:cBhvr>
                        <p:cTn dur="1000"/>
                        <p:tgtEl>
                          <p:spTgt spid="134166"/>
                        </p:tgtEl>
                      </p:cBhvr>
                    </p:animEffect>
                    <p:anim calcmode="lin" valueType="num">
                      <p:cBhvr>
                        <p:cTn dur="1000" fill="hold"/>
                        <p:tgtEl>
                          <p:spTgt spid="134166"/>
                        </p:tgtEl>
                        <p:attrNameLst>
                          <p:attrName>ppt_x</p:attrName>
                        </p:attrNameLst>
                      </p:cBhvr>
                      <p:tavLst>
                        <p:tav tm="0">
                          <p:val>
                            <p:strVal val="#ppt_x"/>
                          </p:val>
                        </p:tav>
                        <p:tav tm="100000">
                          <p:val>
                            <p:strVal val="#ppt_x"/>
                          </p:val>
                        </p:tav>
                      </p:tavLst>
                    </p:anim>
                    <p:anim calcmode="lin" valueType="num">
                      <p:cBhvr>
                        <p:cTn dur="898" decel="100000" fill="hold"/>
                        <p:tgtEl>
                          <p:spTgt spid="13416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34166"/>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134166"/>
                        </p:tgtEl>
                        <p:attrNameLst>
                          <p:attrName>style.visibility</p:attrName>
                        </p:attrNameLst>
                      </p:cBhvr>
                      <p:to>
                        <p:strVal val="visible"/>
                      </p:to>
                    </p:set>
                    <p:animEffect transition="in" filter="fade">
                      <p:cBhvr>
                        <p:cTn dur="1000"/>
                        <p:tgtEl>
                          <p:spTgt spid="134166"/>
                        </p:tgtEl>
                      </p:cBhvr>
                    </p:animEffect>
                    <p:anim calcmode="lin" valueType="num">
                      <p:cBhvr>
                        <p:cTn dur="1000" fill="hold"/>
                        <p:tgtEl>
                          <p:spTgt spid="134166"/>
                        </p:tgtEl>
                        <p:attrNameLst>
                          <p:attrName>ppt_x</p:attrName>
                        </p:attrNameLst>
                      </p:cBhvr>
                      <p:tavLst>
                        <p:tav tm="0">
                          <p:val>
                            <p:strVal val="#ppt_x"/>
                          </p:val>
                        </p:tav>
                        <p:tav tm="100000">
                          <p:val>
                            <p:strVal val="#ppt_x"/>
                          </p:val>
                        </p:tav>
                      </p:tavLst>
                    </p:anim>
                    <p:anim calcmode="lin" valueType="num">
                      <p:cBhvr>
                        <p:cTn dur="898" decel="100000" fill="hold"/>
                        <p:tgtEl>
                          <p:spTgt spid="13416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34166"/>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134166"/>
                        </p:tgtEl>
                        <p:attrNameLst>
                          <p:attrName>style.visibility</p:attrName>
                        </p:attrNameLst>
                      </p:cBhvr>
                      <p:to>
                        <p:strVal val="visible"/>
                      </p:to>
                    </p:set>
                    <p:animEffect transition="in" filter="fade">
                      <p:cBhvr>
                        <p:cTn dur="1000"/>
                        <p:tgtEl>
                          <p:spTgt spid="134166"/>
                        </p:tgtEl>
                      </p:cBhvr>
                    </p:animEffect>
                    <p:anim calcmode="lin" valueType="num">
                      <p:cBhvr>
                        <p:cTn dur="1000" fill="hold"/>
                        <p:tgtEl>
                          <p:spTgt spid="134166"/>
                        </p:tgtEl>
                        <p:attrNameLst>
                          <p:attrName>ppt_x</p:attrName>
                        </p:attrNameLst>
                      </p:cBhvr>
                      <p:tavLst>
                        <p:tav tm="0">
                          <p:val>
                            <p:strVal val="#ppt_x"/>
                          </p:val>
                        </p:tav>
                        <p:tav tm="100000">
                          <p:val>
                            <p:strVal val="#ppt_x"/>
                          </p:val>
                        </p:tav>
                      </p:tavLst>
                    </p:anim>
                    <p:anim calcmode="lin" valueType="num">
                      <p:cBhvr>
                        <p:cTn dur="898" decel="100000" fill="hold"/>
                        <p:tgtEl>
                          <p:spTgt spid="13416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34166"/>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134166"/>
                        </p:tgtEl>
                        <p:attrNameLst>
                          <p:attrName>style.visibility</p:attrName>
                        </p:attrNameLst>
                      </p:cBhvr>
                      <p:to>
                        <p:strVal val="visible"/>
                      </p:to>
                    </p:set>
                    <p:animEffect transition="in" filter="fade">
                      <p:cBhvr>
                        <p:cTn dur="1000"/>
                        <p:tgtEl>
                          <p:spTgt spid="134166"/>
                        </p:tgtEl>
                      </p:cBhvr>
                    </p:animEffect>
                    <p:anim calcmode="lin" valueType="num">
                      <p:cBhvr>
                        <p:cTn dur="1000" fill="hold"/>
                        <p:tgtEl>
                          <p:spTgt spid="134166"/>
                        </p:tgtEl>
                        <p:attrNameLst>
                          <p:attrName>ppt_x</p:attrName>
                        </p:attrNameLst>
                      </p:cBhvr>
                      <p:tavLst>
                        <p:tav tm="0">
                          <p:val>
                            <p:strVal val="#ppt_x"/>
                          </p:val>
                        </p:tav>
                        <p:tav tm="100000">
                          <p:val>
                            <p:strVal val="#ppt_x"/>
                          </p:val>
                        </p:tav>
                      </p:tavLst>
                    </p:anim>
                    <p:anim calcmode="lin" valueType="num">
                      <p:cBhvr>
                        <p:cTn dur="898" decel="100000" fill="hold"/>
                        <p:tgtEl>
                          <p:spTgt spid="134166"/>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134166"/>
                        </p:tgtEl>
                        <p:attrNameLst>
                          <p:attrName>ppt_y</p:attrName>
                        </p:attrNameLst>
                      </p:cBhvr>
                      <p:tavLst>
                        <p:tav tm="0">
                          <p:val>
                            <p:strVal val="#ppt_y-.03"/>
                          </p:val>
                        </p:tav>
                        <p:tav tm="100000">
                          <p:val>
                            <p:strVal val="#ppt_y"/>
                          </p:val>
                        </p:tav>
                      </p:tavLst>
                    </p:anim>
                  </p:childTnLst>
                </p:cTn>
              </p:par>
            </p:tnLst>
          </p:tmpl>
        </p:tmplLst>
      </p:bldP>
    </p:bldLst>
  </p:timing>
  <p:hf hdr="0" dt="0"/>
  <p:txStyles>
    <p:titleStyle>
      <a:lvl1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5pPr>
      <a:lvl6pPr marL="816415"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6pPr>
      <a:lvl7pPr marL="1632832"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7pPr>
      <a:lvl8pPr marL="2449246"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8pPr>
      <a:lvl9pPr marL="3265661"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9pPr>
    </p:titleStyle>
    <p:bodyStyle>
      <a:lvl1pPr marL="612313" indent="-612313" algn="l" rtl="0" eaLnBrk="0" fontAlgn="base" hangingPunct="0">
        <a:spcBef>
          <a:spcPct val="20000"/>
        </a:spcBef>
        <a:spcAft>
          <a:spcPct val="0"/>
        </a:spcAft>
        <a:buClr>
          <a:schemeClr val="hlink"/>
        </a:buClr>
        <a:buChar char="•"/>
        <a:defRPr sz="5700">
          <a:solidFill>
            <a:schemeClr val="tx1"/>
          </a:solidFill>
          <a:effectLst>
            <a:outerShdw blurRad="38100" dist="38100" dir="2700000" algn="tl">
              <a:srgbClr val="000000"/>
            </a:outerShdw>
          </a:effectLst>
          <a:latin typeface="+mn-lt"/>
          <a:ea typeface="+mn-ea"/>
          <a:cs typeface="+mn-cs"/>
        </a:defRPr>
      </a:lvl1pPr>
      <a:lvl2pPr marL="1326675" indent="-510260" algn="l" rtl="0" eaLnBrk="0" fontAlgn="base" hangingPunct="0">
        <a:spcBef>
          <a:spcPct val="20000"/>
        </a:spcBef>
        <a:spcAft>
          <a:spcPct val="0"/>
        </a:spcAft>
        <a:buChar char="–"/>
        <a:defRPr sz="5000">
          <a:solidFill>
            <a:schemeClr val="tx1"/>
          </a:solidFill>
          <a:effectLst>
            <a:outerShdw blurRad="38100" dist="38100" dir="2700000" algn="tl">
              <a:srgbClr val="000000"/>
            </a:outerShdw>
          </a:effectLst>
          <a:latin typeface="+mn-lt"/>
        </a:defRPr>
      </a:lvl2pPr>
      <a:lvl3pPr marL="2041039" indent="-408207" algn="l" rtl="0" eaLnBrk="0" fontAlgn="base" hangingPunct="0">
        <a:spcBef>
          <a:spcPct val="20000"/>
        </a:spcBef>
        <a:spcAft>
          <a:spcPct val="0"/>
        </a:spcAft>
        <a:buClr>
          <a:schemeClr val="tx2"/>
        </a:buClr>
        <a:buChar char="•"/>
        <a:defRPr sz="4300">
          <a:solidFill>
            <a:schemeClr val="tx1"/>
          </a:solidFill>
          <a:effectLst>
            <a:outerShdw blurRad="38100" dist="38100" dir="2700000" algn="tl">
              <a:srgbClr val="000000"/>
            </a:outerShdw>
          </a:effectLst>
          <a:latin typeface="+mn-lt"/>
        </a:defRPr>
      </a:lvl3pPr>
      <a:lvl4pPr marL="2857454" indent="-408207" algn="l" rtl="0" eaLnBrk="0" fontAlgn="base" hangingPunct="0">
        <a:spcBef>
          <a:spcPct val="20000"/>
        </a:spcBef>
        <a:spcAft>
          <a:spcPct val="0"/>
        </a:spcAft>
        <a:buChar char="–"/>
        <a:defRPr sz="3600">
          <a:solidFill>
            <a:schemeClr val="tx1"/>
          </a:solidFill>
          <a:effectLst>
            <a:outerShdw blurRad="38100" dist="38100" dir="2700000" algn="tl">
              <a:srgbClr val="000000"/>
            </a:outerShdw>
          </a:effectLst>
          <a:latin typeface="+mn-lt"/>
        </a:defRPr>
      </a:lvl4pPr>
      <a:lvl5pPr marL="3673869" indent="-408207" algn="l" rtl="0" eaLnBrk="0" fontAlgn="base" hangingPunct="0">
        <a:spcBef>
          <a:spcPct val="20000"/>
        </a:spcBef>
        <a:spcAft>
          <a:spcPct val="0"/>
        </a:spcAft>
        <a:buClr>
          <a:schemeClr val="folHlink"/>
        </a:buClr>
        <a:buChar char="•"/>
        <a:defRPr sz="3600">
          <a:solidFill>
            <a:schemeClr val="tx1"/>
          </a:solidFill>
          <a:effectLst>
            <a:outerShdw blurRad="38100" dist="38100" dir="2700000" algn="tl">
              <a:srgbClr val="000000"/>
            </a:outerShdw>
          </a:effectLst>
          <a:latin typeface="+mn-lt"/>
        </a:defRPr>
      </a:lvl5pPr>
      <a:lvl6pPr marL="4490286" indent="-408207" algn="l" rtl="0" fontAlgn="base">
        <a:spcBef>
          <a:spcPct val="20000"/>
        </a:spcBef>
        <a:spcAft>
          <a:spcPct val="0"/>
        </a:spcAft>
        <a:buClr>
          <a:schemeClr val="folHlink"/>
        </a:buClr>
        <a:buChar char="•"/>
        <a:defRPr sz="3600">
          <a:solidFill>
            <a:schemeClr val="tx1"/>
          </a:solidFill>
          <a:effectLst>
            <a:outerShdw blurRad="38100" dist="38100" dir="2700000" algn="tl">
              <a:srgbClr val="000000"/>
            </a:outerShdw>
          </a:effectLst>
          <a:latin typeface="+mn-lt"/>
        </a:defRPr>
      </a:lvl6pPr>
      <a:lvl7pPr marL="5306700" indent="-408207" algn="l" rtl="0" fontAlgn="base">
        <a:spcBef>
          <a:spcPct val="20000"/>
        </a:spcBef>
        <a:spcAft>
          <a:spcPct val="0"/>
        </a:spcAft>
        <a:buClr>
          <a:schemeClr val="folHlink"/>
        </a:buClr>
        <a:buChar char="•"/>
        <a:defRPr sz="3600">
          <a:solidFill>
            <a:schemeClr val="tx1"/>
          </a:solidFill>
          <a:effectLst>
            <a:outerShdw blurRad="38100" dist="38100" dir="2700000" algn="tl">
              <a:srgbClr val="000000"/>
            </a:outerShdw>
          </a:effectLst>
          <a:latin typeface="+mn-lt"/>
        </a:defRPr>
      </a:lvl7pPr>
      <a:lvl8pPr marL="6123115" indent="-408207" algn="l" rtl="0" fontAlgn="base">
        <a:spcBef>
          <a:spcPct val="20000"/>
        </a:spcBef>
        <a:spcAft>
          <a:spcPct val="0"/>
        </a:spcAft>
        <a:buClr>
          <a:schemeClr val="folHlink"/>
        </a:buClr>
        <a:buChar char="•"/>
        <a:defRPr sz="3600">
          <a:solidFill>
            <a:schemeClr val="tx1"/>
          </a:solidFill>
          <a:effectLst>
            <a:outerShdw blurRad="38100" dist="38100" dir="2700000" algn="tl">
              <a:srgbClr val="000000"/>
            </a:outerShdw>
          </a:effectLst>
          <a:latin typeface="+mn-lt"/>
        </a:defRPr>
      </a:lvl8pPr>
      <a:lvl9pPr marL="6939532" indent="-408207" algn="l" rtl="0" fontAlgn="base">
        <a:spcBef>
          <a:spcPct val="20000"/>
        </a:spcBef>
        <a:spcAft>
          <a:spcPct val="0"/>
        </a:spcAft>
        <a:buClr>
          <a:schemeClr val="folHlink"/>
        </a:buClr>
        <a:buChar char="•"/>
        <a:defRPr sz="3600">
          <a:solidFill>
            <a:schemeClr val="tx1"/>
          </a:solidFill>
          <a:effectLst>
            <a:outerShdw blurRad="38100" dist="38100" dir="2700000" algn="tl">
              <a:srgbClr val="000000"/>
            </a:outerShdw>
          </a:effectLst>
          <a:latin typeface="+mn-lt"/>
        </a:defRPr>
      </a:lvl9pPr>
    </p:bodyStyle>
    <p:otherStyle>
      <a:defPPr>
        <a:defRPr lang="id-ID"/>
      </a:defPPr>
      <a:lvl1pPr marL="0" algn="l" defTabSz="1632832" rtl="0" eaLnBrk="1" latinLnBrk="0" hangingPunct="1">
        <a:defRPr sz="3200" kern="1200">
          <a:solidFill>
            <a:schemeClr val="tx1"/>
          </a:solidFill>
          <a:latin typeface="+mn-lt"/>
          <a:ea typeface="+mn-ea"/>
          <a:cs typeface="+mn-cs"/>
        </a:defRPr>
      </a:lvl1pPr>
      <a:lvl2pPr marL="816415" algn="l" defTabSz="1632832" rtl="0" eaLnBrk="1" latinLnBrk="0" hangingPunct="1">
        <a:defRPr sz="3200" kern="1200">
          <a:solidFill>
            <a:schemeClr val="tx1"/>
          </a:solidFill>
          <a:latin typeface="+mn-lt"/>
          <a:ea typeface="+mn-ea"/>
          <a:cs typeface="+mn-cs"/>
        </a:defRPr>
      </a:lvl2pPr>
      <a:lvl3pPr marL="1632832" algn="l" defTabSz="1632832" rtl="0" eaLnBrk="1" latinLnBrk="0" hangingPunct="1">
        <a:defRPr sz="3200" kern="1200">
          <a:solidFill>
            <a:schemeClr val="tx1"/>
          </a:solidFill>
          <a:latin typeface="+mn-lt"/>
          <a:ea typeface="+mn-ea"/>
          <a:cs typeface="+mn-cs"/>
        </a:defRPr>
      </a:lvl3pPr>
      <a:lvl4pPr marL="2449246" algn="l" defTabSz="1632832" rtl="0" eaLnBrk="1" latinLnBrk="0" hangingPunct="1">
        <a:defRPr sz="3200" kern="1200">
          <a:solidFill>
            <a:schemeClr val="tx1"/>
          </a:solidFill>
          <a:latin typeface="+mn-lt"/>
          <a:ea typeface="+mn-ea"/>
          <a:cs typeface="+mn-cs"/>
        </a:defRPr>
      </a:lvl4pPr>
      <a:lvl5pPr marL="3265661" algn="l" defTabSz="1632832" rtl="0" eaLnBrk="1" latinLnBrk="0" hangingPunct="1">
        <a:defRPr sz="3200" kern="1200">
          <a:solidFill>
            <a:schemeClr val="tx1"/>
          </a:solidFill>
          <a:latin typeface="+mn-lt"/>
          <a:ea typeface="+mn-ea"/>
          <a:cs typeface="+mn-cs"/>
        </a:defRPr>
      </a:lvl5pPr>
      <a:lvl6pPr marL="4082078" algn="l" defTabSz="1632832" rtl="0" eaLnBrk="1" latinLnBrk="0" hangingPunct="1">
        <a:defRPr sz="3200" kern="1200">
          <a:solidFill>
            <a:schemeClr val="tx1"/>
          </a:solidFill>
          <a:latin typeface="+mn-lt"/>
          <a:ea typeface="+mn-ea"/>
          <a:cs typeface="+mn-cs"/>
        </a:defRPr>
      </a:lvl6pPr>
      <a:lvl7pPr marL="4898493" algn="l" defTabSz="1632832" rtl="0" eaLnBrk="1" latinLnBrk="0" hangingPunct="1">
        <a:defRPr sz="3200" kern="1200">
          <a:solidFill>
            <a:schemeClr val="tx1"/>
          </a:solidFill>
          <a:latin typeface="+mn-lt"/>
          <a:ea typeface="+mn-ea"/>
          <a:cs typeface="+mn-cs"/>
        </a:defRPr>
      </a:lvl7pPr>
      <a:lvl8pPr marL="5714908" algn="l" defTabSz="1632832" rtl="0" eaLnBrk="1" latinLnBrk="0" hangingPunct="1">
        <a:defRPr sz="3200" kern="1200">
          <a:solidFill>
            <a:schemeClr val="tx1"/>
          </a:solidFill>
          <a:latin typeface="+mn-lt"/>
          <a:ea typeface="+mn-ea"/>
          <a:cs typeface="+mn-cs"/>
        </a:defRPr>
      </a:lvl8pPr>
      <a:lvl9pPr marL="6531325" algn="l" defTabSz="1632832"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object 3"/>
          <p:cNvGrpSpPr/>
          <p:nvPr/>
        </p:nvGrpSpPr>
        <p:grpSpPr>
          <a:xfrm>
            <a:off x="11" y="0"/>
            <a:ext cx="6564630" cy="10287000"/>
            <a:chOff x="0" y="0"/>
            <a:chExt cx="6564630" cy="10287000"/>
          </a:xfrm>
        </p:grpSpPr>
        <p:sp>
          <p:nvSpPr>
            <p:cNvPr id="7" name="object 4"/>
            <p:cNvSpPr/>
            <p:nvPr/>
          </p:nvSpPr>
          <p:spPr>
            <a:xfrm>
              <a:off x="84926" y="0"/>
              <a:ext cx="6480175" cy="10287000"/>
            </a:xfrm>
            <a:custGeom>
              <a:avLst/>
              <a:gdLst/>
              <a:ahLst/>
              <a:cxnLst/>
              <a:rect l="l" t="t" r="r" b="b"/>
              <a:pathLst>
                <a:path w="6480175" h="10287000">
                  <a:moveTo>
                    <a:pt x="6479688" y="0"/>
                  </a:moveTo>
                  <a:lnTo>
                    <a:pt x="5939187" y="0"/>
                  </a:lnTo>
                  <a:lnTo>
                    <a:pt x="0" y="10286999"/>
                  </a:lnTo>
                  <a:lnTo>
                    <a:pt x="540452" y="10286999"/>
                  </a:lnTo>
                  <a:lnTo>
                    <a:pt x="6479688" y="0"/>
                  </a:lnTo>
                  <a:close/>
                </a:path>
              </a:pathLst>
            </a:custGeom>
            <a:solidFill>
              <a:srgbClr val="0066CC"/>
            </a:solidFill>
          </p:spPr>
          <p:txBody>
            <a:bodyPr wrap="square" lIns="0" tIns="0" rIns="0" bIns="0" rtlCol="0"/>
            <a:lstStyle/>
            <a:p>
              <a:pPr defTabSz="914357"/>
              <a:endParaRPr>
                <a:solidFill>
                  <a:srgbClr val="FFFFFF"/>
                </a:solidFill>
              </a:endParaRPr>
            </a:p>
          </p:txBody>
        </p:sp>
        <p:sp>
          <p:nvSpPr>
            <p:cNvPr id="8" name="object 5"/>
            <p:cNvSpPr/>
            <p:nvPr/>
          </p:nvSpPr>
          <p:spPr>
            <a:xfrm>
              <a:off x="0" y="0"/>
              <a:ext cx="5742940" cy="9947275"/>
            </a:xfrm>
            <a:custGeom>
              <a:avLst/>
              <a:gdLst/>
              <a:ahLst/>
              <a:cxnLst/>
              <a:rect l="l" t="t" r="r" b="b"/>
              <a:pathLst>
                <a:path w="5742940" h="9947275">
                  <a:moveTo>
                    <a:pt x="5742943" y="0"/>
                  </a:moveTo>
                  <a:lnTo>
                    <a:pt x="4122041" y="0"/>
                  </a:lnTo>
                  <a:lnTo>
                    <a:pt x="0" y="7139607"/>
                  </a:lnTo>
                  <a:lnTo>
                    <a:pt x="0" y="9947099"/>
                  </a:lnTo>
                  <a:lnTo>
                    <a:pt x="5742943" y="0"/>
                  </a:lnTo>
                  <a:close/>
                </a:path>
              </a:pathLst>
            </a:custGeom>
            <a:solidFill>
              <a:srgbClr val="0099CC"/>
            </a:solidFill>
          </p:spPr>
          <p:txBody>
            <a:bodyPr wrap="square" lIns="0" tIns="0" rIns="0" bIns="0" rtlCol="0"/>
            <a:lstStyle/>
            <a:p>
              <a:pPr defTabSz="914357"/>
              <a:endParaRPr>
                <a:solidFill>
                  <a:srgbClr val="FFFFFF"/>
                </a:solidFill>
              </a:endParaRPr>
            </a:p>
          </p:txBody>
        </p:sp>
        <p:sp>
          <p:nvSpPr>
            <p:cNvPr id="9" name="object 6"/>
            <p:cNvSpPr/>
            <p:nvPr/>
          </p:nvSpPr>
          <p:spPr>
            <a:xfrm>
              <a:off x="0" y="0"/>
              <a:ext cx="3608070" cy="6249035"/>
            </a:xfrm>
            <a:custGeom>
              <a:avLst/>
              <a:gdLst/>
              <a:ahLst/>
              <a:cxnLst/>
              <a:rect l="l" t="t" r="r" b="b"/>
              <a:pathLst>
                <a:path w="3608070" h="6249035">
                  <a:moveTo>
                    <a:pt x="3607783" y="0"/>
                  </a:moveTo>
                  <a:lnTo>
                    <a:pt x="3358331" y="0"/>
                  </a:lnTo>
                  <a:lnTo>
                    <a:pt x="0" y="5816830"/>
                  </a:lnTo>
                  <a:lnTo>
                    <a:pt x="0" y="6248845"/>
                  </a:lnTo>
                  <a:lnTo>
                    <a:pt x="3607783" y="0"/>
                  </a:lnTo>
                  <a:close/>
                </a:path>
              </a:pathLst>
            </a:custGeom>
            <a:solidFill>
              <a:srgbClr val="009999"/>
            </a:solidFill>
          </p:spPr>
          <p:txBody>
            <a:bodyPr wrap="square" lIns="0" tIns="0" rIns="0" bIns="0" rtlCol="0"/>
            <a:lstStyle/>
            <a:p>
              <a:pPr defTabSz="914357"/>
              <a:endParaRPr>
                <a:solidFill>
                  <a:srgbClr val="FFFFFF"/>
                </a:solidFill>
              </a:endParaRPr>
            </a:p>
          </p:txBody>
        </p:sp>
        <p:sp>
          <p:nvSpPr>
            <p:cNvPr id="10" name="object 7"/>
            <p:cNvSpPr/>
            <p:nvPr/>
          </p:nvSpPr>
          <p:spPr>
            <a:xfrm>
              <a:off x="0" y="0"/>
              <a:ext cx="2904490" cy="5029835"/>
            </a:xfrm>
            <a:custGeom>
              <a:avLst/>
              <a:gdLst/>
              <a:ahLst/>
              <a:cxnLst/>
              <a:rect l="l" t="t" r="r" b="b"/>
              <a:pathLst>
                <a:path w="2904490" h="5029835">
                  <a:moveTo>
                    <a:pt x="2903863" y="0"/>
                  </a:moveTo>
                  <a:lnTo>
                    <a:pt x="2191089" y="0"/>
                  </a:lnTo>
                  <a:lnTo>
                    <a:pt x="0" y="3795123"/>
                  </a:lnTo>
                  <a:lnTo>
                    <a:pt x="0" y="5029658"/>
                  </a:lnTo>
                  <a:lnTo>
                    <a:pt x="2903863" y="0"/>
                  </a:lnTo>
                  <a:close/>
                </a:path>
              </a:pathLst>
            </a:custGeom>
            <a:solidFill>
              <a:srgbClr val="00CC99"/>
            </a:solidFill>
          </p:spPr>
          <p:txBody>
            <a:bodyPr wrap="square" lIns="0" tIns="0" rIns="0" bIns="0" rtlCol="0"/>
            <a:lstStyle/>
            <a:p>
              <a:pPr defTabSz="914357"/>
              <a:endParaRPr>
                <a:solidFill>
                  <a:srgbClr val="FFFFFF"/>
                </a:solidFill>
              </a:endParaRPr>
            </a:p>
          </p:txBody>
        </p:sp>
      </p:grpSp>
      <p:sp>
        <p:nvSpPr>
          <p:cNvPr id="11" name="object 13"/>
          <p:cNvSpPr txBox="1">
            <a:spLocks/>
          </p:cNvSpPr>
          <p:nvPr/>
        </p:nvSpPr>
        <p:spPr bwMode="auto">
          <a:xfrm>
            <a:off x="3374308" y="1820305"/>
            <a:ext cx="14227892" cy="2980303"/>
          </a:xfrm>
          <a:prstGeom prst="rect">
            <a:avLst/>
          </a:prstGeom>
          <a:noFill/>
          <a:ln>
            <a:noFill/>
          </a:ln>
          <a:effectLst/>
          <a:extLst/>
        </p:spPr>
        <p:txBody>
          <a:bodyPr vert="horz" wrap="square" lIns="0" tIns="12700" rIns="0" bIns="0" numCol="1" rtlCol="0" anchor="b" anchorCtr="1" compatLnSpc="1">
            <a:prstTxWarp prst="textNoShape">
              <a:avLst/>
            </a:prstTxWarp>
            <a:spAutoFit/>
          </a:bodyPr>
          <a:lstStyle>
            <a:lvl1pPr algn="ctr" rtl="0" eaLnBrk="0" fontAlgn="base" hangingPunct="0">
              <a:spcBef>
                <a:spcPct val="0"/>
              </a:spcBef>
              <a:spcAft>
                <a:spcPct val="0"/>
              </a:spcAft>
              <a:defRPr sz="96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5pPr>
            <a:lvl6pPr marL="816422"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6pPr>
            <a:lvl7pPr marL="1632844"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7pPr>
            <a:lvl8pPr marL="2449266"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8pPr>
            <a:lvl9pPr marL="3265688" algn="ctr" rtl="0" fontAlgn="base">
              <a:spcBef>
                <a:spcPct val="0"/>
              </a:spcBef>
              <a:spcAft>
                <a:spcPct val="0"/>
              </a:spcAft>
              <a:defRPr sz="7900" b="1">
                <a:solidFill>
                  <a:schemeClr val="tx2"/>
                </a:solidFill>
                <a:effectLst>
                  <a:outerShdw blurRad="38100" dist="38100" dir="2700000" algn="tl">
                    <a:srgbClr val="000000"/>
                  </a:outerShdw>
                </a:effectLst>
                <a:latin typeface="Garamond" pitchFamily="18" charset="0"/>
              </a:defRPr>
            </a:lvl9pPr>
          </a:lstStyle>
          <a:p>
            <a:pPr marL="12700" defTabSz="914357">
              <a:spcBef>
                <a:spcPts val="100"/>
              </a:spcBef>
            </a:pPr>
            <a:r>
              <a:rPr lang="id-ID" spc="-39" dirty="0" smtClean="0">
                <a:solidFill>
                  <a:srgbClr val="B9EFEE"/>
                </a:solidFill>
              </a:rPr>
              <a:t>Uang, Lembaga Keuangan  </a:t>
            </a:r>
          </a:p>
          <a:p>
            <a:pPr marL="12700" defTabSz="914357">
              <a:spcBef>
                <a:spcPts val="100"/>
              </a:spcBef>
            </a:pPr>
            <a:r>
              <a:rPr lang="id-ID" spc="-39" dirty="0" smtClean="0">
                <a:solidFill>
                  <a:srgbClr val="C00000"/>
                </a:solidFill>
              </a:rPr>
              <a:t>&amp; Kebijakan Moneter</a:t>
            </a:r>
            <a:endParaRPr lang="id-ID" dirty="0">
              <a:solidFill>
                <a:srgbClr val="C00000"/>
              </a:solidFill>
            </a:endParaRPr>
          </a:p>
        </p:txBody>
      </p:sp>
      <p:sp>
        <p:nvSpPr>
          <p:cNvPr id="12" name="Rectangle 3"/>
          <p:cNvSpPr txBox="1">
            <a:spLocks noChangeArrowheads="1"/>
          </p:cNvSpPr>
          <p:nvPr/>
        </p:nvSpPr>
        <p:spPr>
          <a:xfrm>
            <a:off x="5742940" y="6249036"/>
            <a:ext cx="4163060" cy="875664"/>
          </a:xfrm>
          <a:prstGeom prst="rect">
            <a:avLst/>
          </a:prstGeom>
        </p:spPr>
        <p:txBody>
          <a:bodyPr lIns="91439" tIns="45719" rIns="91439" bIns="45719">
            <a:noAutofit/>
          </a:bodyPr>
          <a:lst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a:lstStyle>
          <a:p>
            <a:pPr marL="0" indent="0" defTabSz="914357" eaLnBrk="1" hangingPunct="1">
              <a:buClr>
                <a:srgbClr val="FF3399"/>
              </a:buClr>
              <a:buFontTx/>
              <a:buNone/>
              <a:defRPr/>
            </a:pPr>
            <a:r>
              <a:rPr lang="en-US" sz="3600" b="1" dirty="0" smtClean="0">
                <a:solidFill>
                  <a:srgbClr val="CCFFFF"/>
                </a:solidFill>
              </a:rPr>
              <a:t> </a:t>
            </a:r>
            <a:r>
              <a:rPr lang="en-US" sz="3600" b="1" dirty="0" smtClean="0">
                <a:solidFill>
                  <a:srgbClr val="FFFFFF"/>
                </a:solidFill>
              </a:rPr>
              <a:t>( </a:t>
            </a:r>
            <a:r>
              <a:rPr lang="en-US" sz="3600" b="1" dirty="0" err="1" smtClean="0">
                <a:solidFill>
                  <a:srgbClr val="FFFFFF"/>
                </a:solidFill>
                <a:latin typeface="Arial Rounded MT Bold" pitchFamily="34" charset="0"/>
              </a:rPr>
              <a:t>Pertemuan</a:t>
            </a:r>
            <a:r>
              <a:rPr lang="id-ID" sz="3600" b="1" dirty="0" smtClean="0">
                <a:solidFill>
                  <a:srgbClr val="FFFFFF"/>
                </a:solidFill>
                <a:latin typeface="Arial Rounded MT Bold" pitchFamily="34" charset="0"/>
              </a:rPr>
              <a:t> 12</a:t>
            </a:r>
            <a:r>
              <a:rPr lang="en-US" sz="3600" b="1" dirty="0" smtClean="0">
                <a:solidFill>
                  <a:srgbClr val="FFFFFF"/>
                </a:solidFill>
              </a:rPr>
              <a:t>)</a:t>
            </a:r>
          </a:p>
        </p:txBody>
      </p:sp>
      <p:sp>
        <p:nvSpPr>
          <p:cNvPr id="13" name="Rectangle 3"/>
          <p:cNvSpPr>
            <a:spLocks noChangeArrowheads="1"/>
          </p:cNvSpPr>
          <p:nvPr/>
        </p:nvSpPr>
        <p:spPr bwMode="auto">
          <a:xfrm>
            <a:off x="5958217" y="7378526"/>
            <a:ext cx="4184413" cy="46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9" tIns="45719" rIns="91439" bIns="45719">
            <a:spAutoFit/>
          </a:bodyPr>
          <a:lstStyle/>
          <a:p>
            <a:pPr defTabSz="914357"/>
            <a:r>
              <a:rPr lang="nn-NO" sz="2400" dirty="0">
                <a:solidFill>
                  <a:srgbClr val="FFC000"/>
                </a:solidFill>
                <a:latin typeface="Arial Black" pitchFamily="34" charset="0"/>
                <a:cs typeface="Arial" charset="0"/>
              </a:rPr>
              <a:t>By : BIDA SARI, SP, MSi</a:t>
            </a:r>
            <a:endParaRPr lang="en-US" sz="2400" dirty="0">
              <a:solidFill>
                <a:srgbClr val="FFC000"/>
              </a:solidFill>
              <a:latin typeface="Arial Black" pitchFamily="34" charset="0"/>
              <a:cs typeface="Arial" charset="0"/>
            </a:endParaRPr>
          </a:p>
        </p:txBody>
      </p:sp>
      <p:grpSp>
        <p:nvGrpSpPr>
          <p:cNvPr id="14" name="object 8"/>
          <p:cNvGrpSpPr/>
          <p:nvPr/>
        </p:nvGrpSpPr>
        <p:grpSpPr>
          <a:xfrm>
            <a:off x="5615940" y="4435016"/>
            <a:ext cx="12669520" cy="5852160"/>
            <a:chOff x="5615940" y="4435016"/>
            <a:chExt cx="12669520" cy="5852160"/>
          </a:xfrm>
        </p:grpSpPr>
        <p:sp>
          <p:nvSpPr>
            <p:cNvPr id="15" name="object 9"/>
            <p:cNvSpPr/>
            <p:nvPr/>
          </p:nvSpPr>
          <p:spPr>
            <a:xfrm>
              <a:off x="16819809" y="7748411"/>
              <a:ext cx="1466215" cy="2538730"/>
            </a:xfrm>
            <a:custGeom>
              <a:avLst/>
              <a:gdLst/>
              <a:ahLst/>
              <a:cxnLst/>
              <a:rect l="l" t="t" r="r" b="b"/>
              <a:pathLst>
                <a:path w="1466215" h="2538729">
                  <a:moveTo>
                    <a:pt x="1465650" y="0"/>
                  </a:moveTo>
                  <a:lnTo>
                    <a:pt x="0" y="2538589"/>
                  </a:lnTo>
                  <a:lnTo>
                    <a:pt x="1465650" y="2538589"/>
                  </a:lnTo>
                  <a:lnTo>
                    <a:pt x="1465650" y="0"/>
                  </a:lnTo>
                  <a:close/>
                </a:path>
              </a:pathLst>
            </a:custGeom>
            <a:solidFill>
              <a:srgbClr val="0099CC"/>
            </a:solidFill>
          </p:spPr>
          <p:txBody>
            <a:bodyPr wrap="square" lIns="0" tIns="0" rIns="0" bIns="0" rtlCol="0"/>
            <a:lstStyle/>
            <a:p>
              <a:pPr defTabSz="914357"/>
              <a:endParaRPr>
                <a:solidFill>
                  <a:srgbClr val="FFFFFF"/>
                </a:solidFill>
              </a:endParaRPr>
            </a:p>
          </p:txBody>
        </p:sp>
        <p:sp>
          <p:nvSpPr>
            <p:cNvPr id="16" name="object 10"/>
            <p:cNvSpPr/>
            <p:nvPr/>
          </p:nvSpPr>
          <p:spPr>
            <a:xfrm>
              <a:off x="16073963" y="6456585"/>
              <a:ext cx="2211705" cy="3830954"/>
            </a:xfrm>
            <a:custGeom>
              <a:avLst/>
              <a:gdLst/>
              <a:ahLst/>
              <a:cxnLst/>
              <a:rect l="l" t="t" r="r" b="b"/>
              <a:pathLst>
                <a:path w="2211705" h="3830954">
                  <a:moveTo>
                    <a:pt x="2211497" y="0"/>
                  </a:moveTo>
                  <a:lnTo>
                    <a:pt x="0" y="3830414"/>
                  </a:lnTo>
                  <a:lnTo>
                    <a:pt x="249523" y="3830414"/>
                  </a:lnTo>
                  <a:lnTo>
                    <a:pt x="2211497" y="432185"/>
                  </a:lnTo>
                  <a:lnTo>
                    <a:pt x="2211497" y="0"/>
                  </a:lnTo>
                  <a:close/>
                </a:path>
              </a:pathLst>
            </a:custGeom>
            <a:solidFill>
              <a:srgbClr val="009999"/>
            </a:solidFill>
          </p:spPr>
          <p:txBody>
            <a:bodyPr wrap="square" lIns="0" tIns="0" rIns="0" bIns="0" rtlCol="0"/>
            <a:lstStyle/>
            <a:p>
              <a:pPr defTabSz="914357"/>
              <a:endParaRPr>
                <a:solidFill>
                  <a:srgbClr val="FFFFFF"/>
                </a:solidFill>
              </a:endParaRPr>
            </a:p>
          </p:txBody>
        </p:sp>
        <p:sp>
          <p:nvSpPr>
            <p:cNvPr id="17" name="object 11"/>
            <p:cNvSpPr/>
            <p:nvPr/>
          </p:nvSpPr>
          <p:spPr>
            <a:xfrm>
              <a:off x="14906782" y="4435016"/>
              <a:ext cx="3378835" cy="5852160"/>
            </a:xfrm>
            <a:custGeom>
              <a:avLst/>
              <a:gdLst/>
              <a:ahLst/>
              <a:cxnLst/>
              <a:rect l="l" t="t" r="r" b="b"/>
              <a:pathLst>
                <a:path w="3378834" h="5852159">
                  <a:moveTo>
                    <a:pt x="3378677" y="0"/>
                  </a:moveTo>
                  <a:lnTo>
                    <a:pt x="0" y="5851982"/>
                  </a:lnTo>
                  <a:lnTo>
                    <a:pt x="712817" y="5851982"/>
                  </a:lnTo>
                  <a:lnTo>
                    <a:pt x="3378677" y="1234559"/>
                  </a:lnTo>
                  <a:lnTo>
                    <a:pt x="3378677" y="0"/>
                  </a:lnTo>
                  <a:close/>
                </a:path>
              </a:pathLst>
            </a:custGeom>
            <a:solidFill>
              <a:srgbClr val="00CC99"/>
            </a:solidFill>
          </p:spPr>
          <p:txBody>
            <a:bodyPr wrap="square" lIns="0" tIns="0" rIns="0" bIns="0" rtlCol="0"/>
            <a:lstStyle/>
            <a:p>
              <a:pPr defTabSz="914357"/>
              <a:endParaRPr>
                <a:solidFill>
                  <a:srgbClr val="FFFFFF"/>
                </a:solidFill>
              </a:endParaRPr>
            </a:p>
          </p:txBody>
        </p:sp>
        <p:pic>
          <p:nvPicPr>
            <p:cNvPr id="18" name="object 12"/>
            <p:cNvPicPr/>
            <p:nvPr/>
          </p:nvPicPr>
          <p:blipFill>
            <a:blip r:embed="rId2" cstate="print"/>
            <a:stretch>
              <a:fillRect/>
            </a:stretch>
          </p:blipFill>
          <p:spPr>
            <a:xfrm>
              <a:off x="5615940" y="6080760"/>
              <a:ext cx="10152379" cy="142239"/>
            </a:xfrm>
            <a:prstGeom prst="rect">
              <a:avLst/>
            </a:prstGeom>
          </p:spPr>
        </p:pic>
      </p:grpSp>
      <p:pic>
        <p:nvPicPr>
          <p:cNvPr id="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063" y="6016456"/>
            <a:ext cx="4410746" cy="3622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5797" y="6951847"/>
            <a:ext cx="2674530" cy="257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7145540"/>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7632" y="754968"/>
            <a:ext cx="8779568" cy="1188132"/>
          </a:xfrm>
        </p:spPr>
        <p:txBody>
          <a:bodyPr>
            <a:normAutofit/>
          </a:bodyPr>
          <a:lstStyle/>
          <a:p>
            <a:pPr lvl="1" algn="ctr"/>
            <a:r>
              <a:rPr lang="en-US" sz="6000" b="1" dirty="0" smtClean="0">
                <a:solidFill>
                  <a:srgbClr val="0070C0"/>
                </a:solidFill>
                <a:latin typeface="Times New Roman" pitchFamily="18" charset="0"/>
                <a:cs typeface="Times New Roman" pitchFamily="18" charset="0"/>
              </a:rPr>
              <a:t>Bank </a:t>
            </a:r>
            <a:r>
              <a:rPr lang="en-US" sz="6000" b="1" dirty="0" err="1" smtClean="0">
                <a:solidFill>
                  <a:srgbClr val="0070C0"/>
                </a:solidFill>
                <a:latin typeface="Times New Roman" pitchFamily="18" charset="0"/>
                <a:cs typeface="Times New Roman" pitchFamily="18" charset="0"/>
              </a:rPr>
              <a:t>Sentral</a:t>
            </a:r>
            <a:endParaRPr lang="en-US" sz="6000"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a:xfrm>
            <a:off x="838200" y="2400300"/>
            <a:ext cx="16459200" cy="7391400"/>
          </a:xfrm>
        </p:spPr>
        <p:txBody>
          <a:bodyPr>
            <a:noAutofit/>
          </a:bodyPr>
          <a:lstStyle/>
          <a:p>
            <a:pPr marL="0" lvl="2">
              <a:spcAft>
                <a:spcPts val="600"/>
              </a:spcAft>
            </a:pPr>
            <a:r>
              <a:rPr lang="en-US" sz="4200" b="1" dirty="0" err="1">
                <a:latin typeface="Times New Roman" pitchFamily="18" charset="0"/>
                <a:cs typeface="Times New Roman" pitchFamily="18" charset="0"/>
              </a:rPr>
              <a:t>Fungsi</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Utama</a:t>
            </a:r>
            <a:r>
              <a:rPr lang="en-US" sz="4200" b="1" dirty="0">
                <a:latin typeface="Times New Roman" pitchFamily="18" charset="0"/>
                <a:cs typeface="Times New Roman" pitchFamily="18" charset="0"/>
              </a:rPr>
              <a:t> Bank </a:t>
            </a:r>
            <a:r>
              <a:rPr lang="en-US" sz="4200" b="1" dirty="0" err="1">
                <a:latin typeface="Times New Roman" pitchFamily="18" charset="0"/>
                <a:cs typeface="Times New Roman" pitchFamily="18" charset="0"/>
              </a:rPr>
              <a:t>Sentral</a:t>
            </a:r>
            <a:r>
              <a:rPr lang="en-US" sz="4200" b="1" dirty="0">
                <a:latin typeface="Times New Roman" pitchFamily="18" charset="0"/>
                <a:cs typeface="Times New Roman" pitchFamily="18" charset="0"/>
              </a:rPr>
              <a:t>:</a:t>
            </a:r>
            <a:endParaRPr lang="en-US" sz="4200" dirty="0">
              <a:latin typeface="Times New Roman" pitchFamily="18" charset="0"/>
              <a:cs typeface="Times New Roman" pitchFamily="18" charset="0"/>
            </a:endParaRPr>
          </a:p>
          <a:p>
            <a:r>
              <a:rPr lang="en-US" sz="4200" b="1" dirty="0">
                <a:latin typeface="Times New Roman" pitchFamily="18" charset="0"/>
                <a:cs typeface="Times New Roman" pitchFamily="18" charset="0"/>
              </a:rPr>
              <a:t>1. </a:t>
            </a:r>
            <a:r>
              <a:rPr lang="en-US" sz="4200" b="1" dirty="0" err="1">
                <a:latin typeface="Times New Roman" pitchFamily="18" charset="0"/>
                <a:cs typeface="Times New Roman" pitchFamily="18" charset="0"/>
              </a:rPr>
              <a:t>Sebagai</a:t>
            </a:r>
            <a:r>
              <a:rPr lang="en-US" sz="4200" b="1" dirty="0">
                <a:latin typeface="Times New Roman" pitchFamily="18" charset="0"/>
                <a:cs typeface="Times New Roman" pitchFamily="18" charset="0"/>
              </a:rPr>
              <a:t> Bank </a:t>
            </a:r>
            <a:r>
              <a:rPr lang="en-US" sz="4200" b="1" dirty="0" err="1">
                <a:latin typeface="Times New Roman" pitchFamily="18" charset="0"/>
                <a:cs typeface="Times New Roman" pitchFamily="18" charset="0"/>
              </a:rPr>
              <a:t>Kepada</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Pemerintah</a:t>
            </a:r>
            <a:endParaRPr lang="en-US" sz="4200" dirty="0">
              <a:latin typeface="Times New Roman" pitchFamily="18" charset="0"/>
              <a:cs typeface="Times New Roman" pitchFamily="18" charset="0"/>
            </a:endParaRPr>
          </a:p>
          <a:p>
            <a:pPr>
              <a:spcAft>
                <a:spcPts val="600"/>
              </a:spcAft>
            </a:pPr>
            <a:r>
              <a:rPr lang="en-US" sz="4200" dirty="0">
                <a:latin typeface="Times New Roman" pitchFamily="18" charset="0"/>
                <a:cs typeface="Times New Roman" pitchFamily="18" charset="0"/>
              </a:rPr>
              <a:t>Bank </a:t>
            </a:r>
            <a:r>
              <a:rPr lang="en-US" sz="4200" dirty="0" err="1">
                <a:latin typeface="Times New Roman" pitchFamily="18" charset="0"/>
                <a:cs typeface="Times New Roman" pitchFamily="18" charset="0"/>
              </a:rPr>
              <a:t>sentral</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bertindak</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sebagai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lembaga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keuangan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terutama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untuk</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menyimpan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uang</a:t>
            </a:r>
            <a:r>
              <a:rPr lang="en-US" sz="4200" dirty="0">
                <a:latin typeface="Times New Roman" pitchFamily="18" charset="0"/>
                <a:cs typeface="Times New Roman" pitchFamily="18" charset="0"/>
              </a:rPr>
              <a:t> yang </a:t>
            </a:r>
            <a:r>
              <a:rPr lang="en-US" sz="4200" dirty="0" err="1">
                <a:latin typeface="Times New Roman" pitchFamily="18" charset="0"/>
                <a:cs typeface="Times New Roman" pitchFamily="18" charset="0"/>
              </a:rPr>
              <a:t>dimiliki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oleh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pemerintah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Seterusnya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pemerintah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menggunakan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jasa</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sentral</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untuk</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membayar</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mengirimkan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uang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ke</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pemerintah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daerah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lembaga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pemerintahan</a:t>
            </a:r>
            <a:r>
              <a:rPr lang="en-US" sz="4200" dirty="0">
                <a:latin typeface="Times New Roman" pitchFamily="18" charset="0"/>
                <a:cs typeface="Times New Roman" pitchFamily="18" charset="0"/>
              </a:rPr>
              <a:t> yang lain.</a:t>
            </a:r>
            <a:endParaRPr lang="id-ID" sz="4200" dirty="0">
              <a:latin typeface="Times New Roman" pitchFamily="18" charset="0"/>
              <a:cs typeface="Times New Roman" pitchFamily="18" charset="0"/>
            </a:endParaRPr>
          </a:p>
          <a:p>
            <a:r>
              <a:rPr lang="id-ID" sz="4200" b="1" dirty="0">
                <a:latin typeface="Times New Roman" pitchFamily="18" charset="0"/>
                <a:cs typeface="Times New Roman" pitchFamily="18" charset="0"/>
              </a:rPr>
              <a:t>2. </a:t>
            </a:r>
            <a:r>
              <a:rPr lang="en-US" sz="4200" b="1" dirty="0" err="1">
                <a:latin typeface="Times New Roman" pitchFamily="18" charset="0"/>
                <a:cs typeface="Times New Roman" pitchFamily="18" charset="0"/>
              </a:rPr>
              <a:t>Sebagai</a:t>
            </a:r>
            <a:r>
              <a:rPr lang="en-US" sz="4200" b="1" dirty="0">
                <a:latin typeface="Times New Roman" pitchFamily="18" charset="0"/>
                <a:cs typeface="Times New Roman" pitchFamily="18" charset="0"/>
              </a:rPr>
              <a:t> Bank </a:t>
            </a:r>
            <a:r>
              <a:rPr lang="en-US" sz="4200" b="1" dirty="0" err="1">
                <a:latin typeface="Times New Roman" pitchFamily="18" charset="0"/>
                <a:cs typeface="Times New Roman" pitchFamily="18" charset="0"/>
              </a:rPr>
              <a:t>Kepada</a:t>
            </a:r>
            <a:r>
              <a:rPr lang="en-US" sz="4200" b="1" dirty="0">
                <a:latin typeface="Times New Roman" pitchFamily="18" charset="0"/>
                <a:cs typeface="Times New Roman" pitchFamily="18" charset="0"/>
              </a:rPr>
              <a:t> Bank </a:t>
            </a:r>
            <a:r>
              <a:rPr lang="en-US" sz="4200" b="1" dirty="0" err="1">
                <a:latin typeface="Times New Roman" pitchFamily="18" charset="0"/>
                <a:cs typeface="Times New Roman" pitchFamily="18" charset="0"/>
              </a:rPr>
              <a:t>Umum</a:t>
            </a:r>
            <a:endParaRPr lang="en-US" sz="4200" dirty="0">
              <a:latin typeface="Times New Roman" pitchFamily="18" charset="0"/>
              <a:cs typeface="Times New Roman" pitchFamily="18" charset="0"/>
            </a:endParaRPr>
          </a:p>
          <a:p>
            <a:r>
              <a:rPr lang="en-US" sz="4200" dirty="0">
                <a:latin typeface="Times New Roman" pitchFamily="18" charset="0"/>
                <a:cs typeface="Times New Roman" pitchFamily="18" charset="0"/>
              </a:rPr>
              <a:t>Bank </a:t>
            </a:r>
            <a:r>
              <a:rPr lang="en-US" sz="4200" dirty="0" err="1">
                <a:latin typeface="Times New Roman" pitchFamily="18" charset="0"/>
                <a:cs typeface="Times New Roman" pitchFamily="18" charset="0"/>
              </a:rPr>
              <a:t>sentral</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selalu</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disebut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banknya</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atau</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sumber</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pinjaman</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Artinya</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sentral</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adalah</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dari</a:t>
            </a:r>
            <a:r>
              <a:rPr lang="en-US" sz="4200" dirty="0">
                <a:latin typeface="Times New Roman" pitchFamily="18" charset="0"/>
                <a:cs typeface="Times New Roman" pitchFamily="18" charset="0"/>
              </a:rPr>
              <a:t> bank-bank </a:t>
            </a:r>
            <a:r>
              <a:rPr lang="en-US" sz="4200" dirty="0" err="1">
                <a:latin typeface="Times New Roman" pitchFamily="18" charset="0"/>
                <a:cs typeface="Times New Roman" pitchFamily="18" charset="0"/>
              </a:rPr>
              <a:t>lainnya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merupakan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sumber</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terakhir</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dari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pinjaman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apabila</a:t>
            </a:r>
            <a:r>
              <a:rPr lang="en-US" sz="4200" dirty="0">
                <a:latin typeface="Times New Roman" pitchFamily="18" charset="0"/>
                <a:cs typeface="Times New Roman" pitchFamily="18" charset="0"/>
              </a:rPr>
              <a:t> bank </a:t>
            </a:r>
            <a:r>
              <a:rPr lang="en-US" sz="4200" dirty="0" err="1">
                <a:latin typeface="Times New Roman" pitchFamily="18" charset="0"/>
                <a:cs typeface="Times New Roman" pitchFamily="18" charset="0"/>
              </a:rPr>
              <a:t>umum</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tidak</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dapat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memperoleh</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lagi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pinjaman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dari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sumber</a:t>
            </a:r>
            <a:r>
              <a:rPr lang="en-US" sz="4200" dirty="0">
                <a:latin typeface="Times New Roman" pitchFamily="18" charset="0"/>
                <a:cs typeface="Times New Roman" pitchFamily="18" charset="0"/>
              </a:rPr>
              <a:t> </a:t>
            </a:r>
            <a:r>
              <a:rPr lang="en-US" sz="4200" dirty="0" err="1" smtClean="0">
                <a:latin typeface="Times New Roman" pitchFamily="18" charset="0"/>
                <a:cs typeface="Times New Roman" pitchFamily="18" charset="0"/>
              </a:rPr>
              <a:t>lainnya</a:t>
            </a:r>
            <a:r>
              <a:rPr lang="id-ID" sz="4200" dirty="0" smtClean="0">
                <a:latin typeface="Times New Roman" pitchFamily="18" charset="0"/>
                <a:cs typeface="Times New Roman" pitchFamily="18" charset="0"/>
              </a:rPr>
              <a:t>.</a:t>
            </a:r>
            <a:endParaRPr lang="en-US" sz="4200" dirty="0">
              <a:latin typeface="Times New Roman" pitchFamily="18" charset="0"/>
              <a:cs typeface="Times New Roman" pitchFamily="18" charset="0"/>
            </a:endParaRPr>
          </a:p>
        </p:txBody>
      </p:sp>
      <p:sp>
        <p:nvSpPr>
          <p:cNvPr id="5"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2486788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552700"/>
            <a:ext cx="16273808" cy="7162800"/>
          </a:xfrm>
        </p:spPr>
        <p:txBody>
          <a:bodyPr>
            <a:normAutofit lnSpcReduction="10000"/>
          </a:bodyPr>
          <a:lstStyle/>
          <a:p>
            <a:r>
              <a:rPr lang="en-US" sz="4300" b="1" dirty="0"/>
              <a:t>3. </a:t>
            </a:r>
            <a:r>
              <a:rPr lang="en-US" sz="4300" b="1" dirty="0" err="1"/>
              <a:t>Mengawasi</a:t>
            </a:r>
            <a:r>
              <a:rPr lang="en-US" sz="4300" b="1" dirty="0"/>
              <a:t> Bank </a:t>
            </a:r>
            <a:r>
              <a:rPr lang="en-US" sz="4300" b="1" dirty="0" err="1"/>
              <a:t>Umum</a:t>
            </a:r>
            <a:r>
              <a:rPr lang="en-US" sz="4300" b="1" dirty="0"/>
              <a:t> </a:t>
            </a:r>
            <a:r>
              <a:rPr lang="en-US" sz="4300" b="1" dirty="0" err="1"/>
              <a:t>dan</a:t>
            </a:r>
            <a:r>
              <a:rPr lang="en-US" sz="4300" b="1" dirty="0"/>
              <a:t> </a:t>
            </a:r>
            <a:r>
              <a:rPr lang="en-US" sz="4300" b="1" dirty="0" err="1"/>
              <a:t>Institusi</a:t>
            </a:r>
            <a:r>
              <a:rPr lang="en-US" sz="4300" b="1" dirty="0"/>
              <a:t> </a:t>
            </a:r>
            <a:r>
              <a:rPr lang="en-US" sz="4300" b="1" dirty="0" err="1"/>
              <a:t>Keuangan</a:t>
            </a:r>
            <a:r>
              <a:rPr lang="en-US" sz="4300" b="1" dirty="0"/>
              <a:t> Lain</a:t>
            </a:r>
            <a:r>
              <a:rPr lang="id-ID" sz="3600" b="1" dirty="0"/>
              <a:t>	</a:t>
            </a:r>
            <a:endParaRPr lang="en-US" sz="3600" dirty="0"/>
          </a:p>
          <a:p>
            <a:r>
              <a:rPr lang="en-US" sz="3600" dirty="0" err="1"/>
              <a:t>Lembaga</a:t>
            </a:r>
            <a:r>
              <a:rPr lang="en-US" sz="3600" dirty="0"/>
              <a:t> </a:t>
            </a:r>
            <a:r>
              <a:rPr lang="en-US" sz="3600" dirty="0" err="1"/>
              <a:t>keuangan</a:t>
            </a:r>
            <a:r>
              <a:rPr lang="en-US" sz="3600" dirty="0"/>
              <a:t> </a:t>
            </a:r>
            <a:r>
              <a:rPr lang="en-US" sz="3600" dirty="0" err="1"/>
              <a:t>termasuk</a:t>
            </a:r>
            <a:r>
              <a:rPr lang="en-US" sz="3600" dirty="0"/>
              <a:t> bank </a:t>
            </a:r>
            <a:r>
              <a:rPr lang="en-US" sz="3600" dirty="0" err="1"/>
              <a:t>umum</a:t>
            </a:r>
            <a:r>
              <a:rPr lang="en-US" sz="3600" dirty="0"/>
              <a:t> </a:t>
            </a:r>
            <a:r>
              <a:rPr lang="en-US" sz="3600" dirty="0" err="1"/>
              <a:t>merupakan</a:t>
            </a:r>
            <a:r>
              <a:rPr lang="en-US" sz="3600" dirty="0"/>
              <a:t> </a:t>
            </a:r>
            <a:r>
              <a:rPr lang="en-US" sz="3600" dirty="0" err="1"/>
              <a:t>perusahaan</a:t>
            </a:r>
            <a:r>
              <a:rPr lang="en-US" sz="3600" dirty="0"/>
              <a:t> yang </a:t>
            </a:r>
            <a:r>
              <a:rPr lang="en-US" sz="3600" dirty="0" err="1"/>
              <a:t>mencari</a:t>
            </a:r>
            <a:r>
              <a:rPr lang="en-US" sz="3600" dirty="0"/>
              <a:t> </a:t>
            </a:r>
            <a:r>
              <a:rPr lang="en-US" sz="3600" dirty="0" err="1"/>
              <a:t>keuntungan</a:t>
            </a:r>
            <a:r>
              <a:rPr lang="en-US" sz="3600" dirty="0"/>
              <a:t> </a:t>
            </a:r>
            <a:r>
              <a:rPr lang="en-US" sz="3600" dirty="0" err="1"/>
              <a:t>lewat</a:t>
            </a:r>
            <a:r>
              <a:rPr lang="en-US" sz="3600" dirty="0"/>
              <a:t> </a:t>
            </a:r>
            <a:r>
              <a:rPr lang="en-US" sz="3600" dirty="0" err="1"/>
              <a:t>peminjaman</a:t>
            </a:r>
            <a:r>
              <a:rPr lang="en-US" sz="3600" dirty="0"/>
              <a:t> </a:t>
            </a:r>
            <a:r>
              <a:rPr lang="en-US" sz="3600" dirty="0" err="1"/>
              <a:t>uang</a:t>
            </a:r>
            <a:r>
              <a:rPr lang="en-US" sz="3600" dirty="0"/>
              <a:t> </a:t>
            </a:r>
            <a:r>
              <a:rPr lang="en-US" sz="3600" dirty="0" err="1"/>
              <a:t>atau</a:t>
            </a:r>
            <a:r>
              <a:rPr lang="en-US" sz="3600" dirty="0"/>
              <a:t> </a:t>
            </a:r>
            <a:r>
              <a:rPr lang="en-US" sz="3600" dirty="0" err="1"/>
              <a:t>uang</a:t>
            </a:r>
            <a:r>
              <a:rPr lang="en-US" sz="3600" dirty="0"/>
              <a:t> yang </a:t>
            </a:r>
            <a:r>
              <a:rPr lang="en-US" sz="3600" dirty="0" err="1"/>
              <a:t>ditabungkan</a:t>
            </a:r>
            <a:r>
              <a:rPr lang="en-US" sz="3600" dirty="0"/>
              <a:t> </a:t>
            </a:r>
            <a:r>
              <a:rPr lang="en-US" sz="3600" dirty="0" err="1"/>
              <a:t>kepadanya</a:t>
            </a:r>
            <a:r>
              <a:rPr lang="en-US" sz="3600" dirty="0"/>
              <a:t>. </a:t>
            </a:r>
            <a:r>
              <a:rPr lang="en-US" sz="3600" dirty="0" err="1"/>
              <a:t>Jika</a:t>
            </a:r>
            <a:r>
              <a:rPr lang="en-US" sz="3600" dirty="0"/>
              <a:t> </a:t>
            </a:r>
            <a:r>
              <a:rPr lang="en-US" sz="3600" dirty="0" err="1"/>
              <a:t>tujuan</a:t>
            </a:r>
            <a:r>
              <a:rPr lang="en-US" sz="3600" dirty="0"/>
              <a:t> </a:t>
            </a:r>
            <a:r>
              <a:rPr lang="en-US" sz="3600" dirty="0" err="1"/>
              <a:t>ini</a:t>
            </a:r>
            <a:r>
              <a:rPr lang="en-US" sz="3600" dirty="0"/>
              <a:t> </a:t>
            </a:r>
            <a:r>
              <a:rPr lang="en-US" sz="3600" dirty="0" err="1"/>
              <a:t>terlalu</a:t>
            </a:r>
            <a:r>
              <a:rPr lang="en-US" sz="3600" dirty="0"/>
              <a:t> </a:t>
            </a:r>
            <a:r>
              <a:rPr lang="en-US" sz="3600" dirty="0" err="1"/>
              <a:t>ditekankan</a:t>
            </a:r>
            <a:r>
              <a:rPr lang="en-US" sz="3600" dirty="0"/>
              <a:t> </a:t>
            </a:r>
            <a:r>
              <a:rPr lang="en-US" sz="3600" dirty="0" err="1"/>
              <a:t>maka</a:t>
            </a:r>
            <a:r>
              <a:rPr lang="en-US" sz="3600" dirty="0"/>
              <a:t> </a:t>
            </a:r>
            <a:r>
              <a:rPr lang="en-US" sz="3600" dirty="0" err="1"/>
              <a:t>dapat</a:t>
            </a:r>
            <a:r>
              <a:rPr lang="en-US" sz="3600" dirty="0"/>
              <a:t> </a:t>
            </a:r>
            <a:r>
              <a:rPr lang="en-US" sz="3600" dirty="0" err="1"/>
              <a:t>berakibat</a:t>
            </a:r>
            <a:r>
              <a:rPr lang="en-US" sz="3600" dirty="0"/>
              <a:t> </a:t>
            </a:r>
            <a:r>
              <a:rPr lang="en-US" sz="3600" dirty="0" err="1"/>
              <a:t>buruk</a:t>
            </a:r>
            <a:r>
              <a:rPr lang="en-US" sz="3600" dirty="0"/>
              <a:t> </a:t>
            </a:r>
            <a:r>
              <a:rPr lang="en-US" sz="3600" dirty="0" err="1"/>
              <a:t>terhadap</a:t>
            </a:r>
            <a:r>
              <a:rPr lang="en-US" sz="3600" dirty="0"/>
              <a:t> </a:t>
            </a:r>
            <a:r>
              <a:rPr lang="en-US" sz="3600" dirty="0" err="1"/>
              <a:t>perekonomian</a:t>
            </a:r>
            <a:r>
              <a:rPr lang="en-US" sz="3600" dirty="0"/>
              <a:t>.</a:t>
            </a:r>
          </a:p>
          <a:p>
            <a:r>
              <a:rPr lang="en-US" sz="4300" b="1" dirty="0"/>
              <a:t>4. </a:t>
            </a:r>
            <a:r>
              <a:rPr lang="en-US" sz="4300" b="1" dirty="0" err="1"/>
              <a:t>Mengawasi</a:t>
            </a:r>
            <a:r>
              <a:rPr lang="en-US" sz="4300" b="1" dirty="0"/>
              <a:t> </a:t>
            </a:r>
            <a:r>
              <a:rPr lang="en-US" sz="4300" b="1" dirty="0" err="1"/>
              <a:t>Kestabilan</a:t>
            </a:r>
            <a:r>
              <a:rPr lang="en-US" sz="4300" b="1" dirty="0"/>
              <a:t> </a:t>
            </a:r>
            <a:r>
              <a:rPr lang="en-US" sz="4300" b="1" dirty="0" err="1"/>
              <a:t>Valuta</a:t>
            </a:r>
            <a:r>
              <a:rPr lang="en-US" sz="4300" b="1" dirty="0"/>
              <a:t> </a:t>
            </a:r>
            <a:r>
              <a:rPr lang="en-US" sz="4300" b="1" dirty="0" err="1"/>
              <a:t>Asing</a:t>
            </a:r>
            <a:endParaRPr lang="en-US" sz="4300" dirty="0"/>
          </a:p>
          <a:p>
            <a:r>
              <a:rPr lang="en-US" sz="3600" dirty="0" err="1"/>
              <a:t>Untuk</a:t>
            </a:r>
            <a:r>
              <a:rPr lang="en-US" sz="3600" dirty="0"/>
              <a:t> </a:t>
            </a:r>
            <a:r>
              <a:rPr lang="en-US" sz="3600" dirty="0" err="1"/>
              <a:t>kestabilan</a:t>
            </a:r>
            <a:r>
              <a:rPr lang="en-US" sz="3600" dirty="0"/>
              <a:t> </a:t>
            </a:r>
            <a:r>
              <a:rPr lang="en-US" sz="3600" dirty="0" err="1"/>
              <a:t>valuta</a:t>
            </a:r>
            <a:r>
              <a:rPr lang="en-US" sz="3600" dirty="0"/>
              <a:t> </a:t>
            </a:r>
            <a:r>
              <a:rPr lang="en-US" sz="3600" dirty="0" err="1"/>
              <a:t>asing</a:t>
            </a:r>
            <a:r>
              <a:rPr lang="en-US" sz="3600" dirty="0"/>
              <a:t> </a:t>
            </a:r>
            <a:r>
              <a:rPr lang="en-US" sz="3600" dirty="0" err="1"/>
              <a:t>maka</a:t>
            </a:r>
            <a:r>
              <a:rPr lang="en-US" sz="3600" dirty="0"/>
              <a:t> </a:t>
            </a:r>
            <a:r>
              <a:rPr lang="en-US" sz="3600" dirty="0" err="1"/>
              <a:t>harus</a:t>
            </a:r>
            <a:r>
              <a:rPr lang="en-US" sz="3600" dirty="0"/>
              <a:t> </a:t>
            </a:r>
            <a:r>
              <a:rPr lang="en-US" sz="3600" dirty="0" err="1"/>
              <a:t>dijaga</a:t>
            </a:r>
            <a:r>
              <a:rPr lang="en-US" sz="3600" dirty="0"/>
              <a:t> agar </a:t>
            </a:r>
            <a:r>
              <a:rPr lang="en-US" sz="3600" dirty="0" err="1"/>
              <a:t>ekspor</a:t>
            </a:r>
            <a:r>
              <a:rPr lang="en-US" sz="3600" dirty="0"/>
              <a:t> </a:t>
            </a:r>
            <a:r>
              <a:rPr lang="en-US" sz="3600" dirty="0" err="1"/>
              <a:t>dan</a:t>
            </a:r>
            <a:r>
              <a:rPr lang="en-US" sz="3600" dirty="0"/>
              <a:t> </a:t>
            </a:r>
            <a:r>
              <a:rPr lang="en-US" sz="3600" dirty="0" err="1"/>
              <a:t>impor</a:t>
            </a:r>
            <a:r>
              <a:rPr lang="en-US" sz="3600" dirty="0"/>
              <a:t> </a:t>
            </a:r>
            <a:r>
              <a:rPr lang="en-US" sz="3600" dirty="0" err="1"/>
              <a:t>seimbang</a:t>
            </a:r>
            <a:r>
              <a:rPr lang="en-US" sz="3600" dirty="0"/>
              <a:t> </a:t>
            </a:r>
            <a:r>
              <a:rPr lang="en-US" sz="3600" dirty="0" err="1"/>
              <a:t>dan</a:t>
            </a:r>
            <a:r>
              <a:rPr lang="en-US" sz="3600" dirty="0"/>
              <a:t> </a:t>
            </a:r>
            <a:r>
              <a:rPr lang="en-US" sz="3600" dirty="0" err="1"/>
              <a:t>harus</a:t>
            </a:r>
            <a:r>
              <a:rPr lang="en-US" sz="3600" dirty="0"/>
              <a:t> pula </a:t>
            </a:r>
            <a:r>
              <a:rPr lang="en-US" sz="3600" dirty="0" err="1"/>
              <a:t>dijaga</a:t>
            </a:r>
            <a:r>
              <a:rPr lang="en-US" sz="3600" dirty="0"/>
              <a:t> agar </a:t>
            </a:r>
            <a:r>
              <a:rPr lang="en-US" sz="3600" dirty="0" err="1"/>
              <a:t>terdapat</a:t>
            </a:r>
            <a:r>
              <a:rPr lang="en-US" sz="3600" dirty="0"/>
              <a:t> </a:t>
            </a:r>
            <a:r>
              <a:rPr lang="en-US" sz="3600" dirty="0" err="1"/>
              <a:t>cukup</a:t>
            </a:r>
            <a:r>
              <a:rPr lang="en-US" sz="3600" dirty="0"/>
              <a:t> </a:t>
            </a:r>
            <a:r>
              <a:rPr lang="en-US" sz="3600" dirty="0" err="1"/>
              <a:t>cadangan</a:t>
            </a:r>
            <a:r>
              <a:rPr lang="en-US" sz="3600" dirty="0"/>
              <a:t> </a:t>
            </a:r>
            <a:r>
              <a:rPr lang="en-US" sz="3600" dirty="0" err="1"/>
              <a:t>mata</a:t>
            </a:r>
            <a:r>
              <a:rPr lang="en-US" sz="3600" dirty="0"/>
              <a:t> </a:t>
            </a:r>
            <a:r>
              <a:rPr lang="en-US" sz="3600" dirty="0" err="1"/>
              <a:t>uang</a:t>
            </a:r>
            <a:r>
              <a:rPr lang="en-US" sz="3600" dirty="0"/>
              <a:t> </a:t>
            </a:r>
            <a:r>
              <a:rPr lang="en-US" sz="3600" dirty="0" err="1"/>
              <a:t>asing</a:t>
            </a:r>
            <a:r>
              <a:rPr lang="en-US" sz="3600" dirty="0"/>
              <a:t> yang </a:t>
            </a:r>
            <a:r>
              <a:rPr lang="en-US" sz="3600" dirty="0" err="1"/>
              <a:t>dapat</a:t>
            </a:r>
            <a:r>
              <a:rPr lang="en-US" sz="3600" dirty="0"/>
              <a:t> </a:t>
            </a:r>
            <a:r>
              <a:rPr lang="en-US" sz="3600" dirty="0" err="1"/>
              <a:t>digunakan</a:t>
            </a:r>
            <a:r>
              <a:rPr lang="en-US" sz="3600" dirty="0"/>
              <a:t> </a:t>
            </a:r>
            <a:r>
              <a:rPr lang="en-US" sz="3600" dirty="0" err="1"/>
              <a:t>untuk</a:t>
            </a:r>
            <a:r>
              <a:rPr lang="en-US" sz="3600" dirty="0"/>
              <a:t> </a:t>
            </a:r>
            <a:r>
              <a:rPr lang="en-US" sz="3600" dirty="0" err="1"/>
              <a:t>membiayai</a:t>
            </a:r>
            <a:r>
              <a:rPr lang="en-US" sz="3600" dirty="0"/>
              <a:t> </a:t>
            </a:r>
            <a:r>
              <a:rPr lang="en-US" sz="3600" dirty="0" err="1"/>
              <a:t>pembayaran</a:t>
            </a:r>
            <a:r>
              <a:rPr lang="en-US" sz="3600" dirty="0"/>
              <a:t> </a:t>
            </a:r>
            <a:r>
              <a:rPr lang="en-US" sz="3600" dirty="0" err="1"/>
              <a:t>mata</a:t>
            </a:r>
            <a:r>
              <a:rPr lang="en-US" sz="3600" dirty="0"/>
              <a:t> </a:t>
            </a:r>
            <a:r>
              <a:rPr lang="en-US" sz="3600" dirty="0" err="1"/>
              <a:t>uang</a:t>
            </a:r>
            <a:r>
              <a:rPr lang="en-US" sz="3600" dirty="0"/>
              <a:t> </a:t>
            </a:r>
            <a:r>
              <a:rPr lang="en-US" sz="3600" dirty="0" err="1"/>
              <a:t>asing</a:t>
            </a:r>
            <a:r>
              <a:rPr lang="en-US" sz="3600" dirty="0"/>
              <a:t> yang </a:t>
            </a:r>
            <a:r>
              <a:rPr lang="en-US" sz="3600" dirty="0" err="1"/>
              <a:t>berlebihan</a:t>
            </a:r>
            <a:r>
              <a:rPr lang="en-US" sz="3600" dirty="0"/>
              <a:t> </a:t>
            </a:r>
            <a:r>
              <a:rPr lang="en-US" sz="3600" dirty="0" err="1"/>
              <a:t>karena</a:t>
            </a:r>
            <a:r>
              <a:rPr lang="en-US" sz="3600" dirty="0"/>
              <a:t> </a:t>
            </a:r>
            <a:r>
              <a:rPr lang="en-US" sz="3600" dirty="0" err="1"/>
              <a:t>impor</a:t>
            </a:r>
            <a:r>
              <a:rPr lang="en-US" sz="3600" dirty="0"/>
              <a:t> </a:t>
            </a:r>
            <a:r>
              <a:rPr lang="en-US" sz="3600" dirty="0" err="1"/>
              <a:t>lebih</a:t>
            </a:r>
            <a:r>
              <a:rPr lang="en-US" sz="3600" dirty="0"/>
              <a:t> </a:t>
            </a:r>
            <a:r>
              <a:rPr lang="en-US" sz="3600" dirty="0" err="1"/>
              <a:t>besar</a:t>
            </a:r>
            <a:r>
              <a:rPr lang="en-US" sz="3600" dirty="0"/>
              <a:t> </a:t>
            </a:r>
            <a:r>
              <a:rPr lang="en-US" sz="3600" dirty="0" err="1"/>
              <a:t>dari</a:t>
            </a:r>
            <a:r>
              <a:rPr lang="en-US" sz="3600" dirty="0"/>
              <a:t> </a:t>
            </a:r>
            <a:r>
              <a:rPr lang="en-US" sz="3600" dirty="0" err="1"/>
              <a:t>ekspor</a:t>
            </a:r>
            <a:r>
              <a:rPr lang="en-US" sz="3600" dirty="0"/>
              <a:t>.</a:t>
            </a:r>
          </a:p>
          <a:p>
            <a:r>
              <a:rPr lang="en-US" sz="4300" b="1" dirty="0"/>
              <a:t>5. </a:t>
            </a:r>
            <a:r>
              <a:rPr lang="en-US" sz="4300" b="1" dirty="0" err="1"/>
              <a:t>Mencetak</a:t>
            </a:r>
            <a:r>
              <a:rPr lang="en-US" sz="4300" b="1" dirty="0"/>
              <a:t> </a:t>
            </a:r>
            <a:r>
              <a:rPr lang="en-US" sz="4300" b="1" dirty="0" err="1"/>
              <a:t>Uang</a:t>
            </a:r>
            <a:r>
              <a:rPr lang="en-US" sz="4300" b="1" dirty="0"/>
              <a:t> </a:t>
            </a:r>
            <a:r>
              <a:rPr lang="en-US" sz="4300" b="1" dirty="0" err="1"/>
              <a:t>Logam</a:t>
            </a:r>
            <a:r>
              <a:rPr lang="en-US" sz="4300" b="1" dirty="0"/>
              <a:t> </a:t>
            </a:r>
            <a:r>
              <a:rPr lang="en-US" sz="4300" b="1" dirty="0" err="1"/>
              <a:t>dan</a:t>
            </a:r>
            <a:r>
              <a:rPr lang="en-US" sz="4300" b="1" dirty="0"/>
              <a:t> </a:t>
            </a:r>
            <a:r>
              <a:rPr lang="en-US" sz="4300" b="1" dirty="0" err="1"/>
              <a:t>Uang</a:t>
            </a:r>
            <a:r>
              <a:rPr lang="en-US" sz="4300" b="1" dirty="0"/>
              <a:t> </a:t>
            </a:r>
            <a:r>
              <a:rPr lang="en-US" sz="4300" b="1" dirty="0" err="1"/>
              <a:t>Kertas</a:t>
            </a:r>
            <a:endParaRPr lang="en-US" sz="4300" dirty="0"/>
          </a:p>
          <a:p>
            <a:r>
              <a:rPr lang="en-US" sz="3600" dirty="0" err="1"/>
              <a:t>Pemerintah</a:t>
            </a:r>
            <a:r>
              <a:rPr lang="en-US" sz="3600" dirty="0"/>
              <a:t> </a:t>
            </a:r>
            <a:r>
              <a:rPr lang="en-US" sz="3600" dirty="0" err="1"/>
              <a:t>memberikan</a:t>
            </a:r>
            <a:r>
              <a:rPr lang="en-US" sz="3600" dirty="0"/>
              <a:t> </a:t>
            </a:r>
            <a:r>
              <a:rPr lang="en-US" sz="3600" dirty="0" err="1"/>
              <a:t>kekuasaan</a:t>
            </a:r>
            <a:r>
              <a:rPr lang="en-US" sz="3600" dirty="0"/>
              <a:t> </a:t>
            </a:r>
            <a:r>
              <a:rPr lang="en-US" sz="3600" dirty="0" err="1"/>
              <a:t>kepada</a:t>
            </a:r>
            <a:r>
              <a:rPr lang="en-US" sz="3600" dirty="0"/>
              <a:t> bank </a:t>
            </a:r>
            <a:r>
              <a:rPr lang="en-US" sz="3600" dirty="0" err="1"/>
              <a:t>sentral</a:t>
            </a:r>
            <a:r>
              <a:rPr lang="en-US" sz="3600" dirty="0"/>
              <a:t> </a:t>
            </a:r>
            <a:r>
              <a:rPr lang="en-US" sz="3600" dirty="0" err="1"/>
              <a:t>untuk</a:t>
            </a:r>
            <a:r>
              <a:rPr lang="en-US" sz="3600" dirty="0"/>
              <a:t> </a:t>
            </a:r>
            <a:r>
              <a:rPr lang="en-US" sz="3600" dirty="0" err="1"/>
              <a:t>mencetak</a:t>
            </a:r>
            <a:r>
              <a:rPr lang="en-US" sz="3600" dirty="0"/>
              <a:t> </a:t>
            </a:r>
            <a:r>
              <a:rPr lang="en-US" sz="3600" dirty="0" err="1"/>
              <a:t>uang</a:t>
            </a:r>
            <a:r>
              <a:rPr lang="en-US" sz="3600" dirty="0"/>
              <a:t>. Bank </a:t>
            </a:r>
            <a:r>
              <a:rPr lang="en-US" sz="3600" dirty="0" err="1"/>
              <a:t>sentral</a:t>
            </a:r>
            <a:r>
              <a:rPr lang="en-US" sz="3600" dirty="0"/>
              <a:t> </a:t>
            </a:r>
            <a:r>
              <a:rPr lang="en-US" sz="3600" dirty="0" err="1"/>
              <a:t>harus</a:t>
            </a:r>
            <a:r>
              <a:rPr lang="en-US" sz="3600" dirty="0"/>
              <a:t> </a:t>
            </a:r>
            <a:r>
              <a:rPr lang="en-US" sz="3600" dirty="0" err="1"/>
              <a:t>menentukan</a:t>
            </a:r>
            <a:r>
              <a:rPr lang="en-US" sz="3600" dirty="0"/>
              <a:t> </a:t>
            </a:r>
            <a:r>
              <a:rPr lang="en-US" sz="3600" dirty="0" err="1"/>
              <a:t>berapa</a:t>
            </a:r>
            <a:r>
              <a:rPr lang="en-US" sz="3600" dirty="0"/>
              <a:t> </a:t>
            </a:r>
            <a:r>
              <a:rPr lang="en-US" sz="3600" dirty="0" err="1"/>
              <a:t>uang</a:t>
            </a:r>
            <a:r>
              <a:rPr lang="en-US" sz="3600" dirty="0"/>
              <a:t> yang </a:t>
            </a:r>
            <a:r>
              <a:rPr lang="en-US" sz="3600" dirty="0" err="1"/>
              <a:t>mau</a:t>
            </a:r>
            <a:r>
              <a:rPr lang="en-US" sz="3600" dirty="0"/>
              <a:t> </a:t>
            </a:r>
            <a:r>
              <a:rPr lang="en-US" sz="3600" dirty="0" err="1" smtClean="0"/>
              <a:t>dicetak</a:t>
            </a:r>
            <a:r>
              <a:rPr lang="id-ID" sz="3600" dirty="0"/>
              <a:t> </a:t>
            </a:r>
            <a:r>
              <a:rPr lang="id-ID" sz="3600" dirty="0" smtClean="0"/>
              <a:t>(di Indonesia </a:t>
            </a:r>
            <a:r>
              <a:rPr lang="id-ID" sz="3600" dirty="0"/>
              <a:t>melalui Perusahaan Umum Percetakan Uang Republik Indonesia (PERURI)</a:t>
            </a:r>
            <a:endParaRPr lang="en-US" dirty="0"/>
          </a:p>
        </p:txBody>
      </p:sp>
      <p:sp>
        <p:nvSpPr>
          <p:cNvPr id="4" name="Rectangle 2"/>
          <p:cNvSpPr>
            <a:spLocks noChangeArrowheads="1"/>
          </p:cNvSpPr>
          <p:nvPr/>
        </p:nvSpPr>
        <p:spPr bwMode="auto">
          <a:xfrm>
            <a:off x="388549" y="9657792"/>
            <a:ext cx="3004207"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4" tIns="81642" rIns="163284"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5" name="Rectangle 4"/>
          <p:cNvSpPr/>
          <p:nvPr/>
        </p:nvSpPr>
        <p:spPr>
          <a:xfrm>
            <a:off x="838200" y="723900"/>
            <a:ext cx="1905000" cy="584775"/>
          </a:xfrm>
          <a:prstGeom prst="rect">
            <a:avLst/>
          </a:prstGeom>
        </p:spPr>
        <p:txBody>
          <a:bodyPr wrap="square">
            <a:spAutoFit/>
          </a:bodyPr>
          <a:lstStyle/>
          <a:p>
            <a:r>
              <a:rPr lang="id-ID" sz="3200" dirty="0"/>
              <a:t>Lanjutan :</a:t>
            </a:r>
          </a:p>
        </p:txBody>
      </p:sp>
    </p:spTree>
    <p:extLst>
      <p:ext uri="{BB962C8B-B14F-4D97-AF65-F5344CB8AC3E}">
        <p14:creationId xmlns:p14="http://schemas.microsoft.com/office/powerpoint/2010/main" val="3881634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440" y="2247900"/>
            <a:ext cx="16870560" cy="7543800"/>
          </a:xfrm>
        </p:spPr>
        <p:txBody>
          <a:bodyPr>
            <a:noAutofit/>
          </a:bodyPr>
          <a:lstStyle/>
          <a:p>
            <a:r>
              <a:rPr lang="en-US" sz="4300" b="1" dirty="0" err="1">
                <a:latin typeface="Times New Roman" pitchFamily="18" charset="0"/>
                <a:cs typeface="Times New Roman" pitchFamily="18" charset="0"/>
              </a:rPr>
              <a:t>Fungsi</a:t>
            </a:r>
            <a:r>
              <a:rPr lang="id-ID" sz="4300" b="1" dirty="0">
                <a:latin typeface="Times New Roman" pitchFamily="18" charset="0"/>
                <a:cs typeface="Times New Roman" pitchFamily="18" charset="0"/>
              </a:rPr>
              <a:t> Bank Umum</a:t>
            </a:r>
          </a:p>
          <a:p>
            <a:r>
              <a:rPr lang="en-US" sz="3600" b="1" dirty="0">
                <a:latin typeface="Times New Roman" pitchFamily="18" charset="0"/>
                <a:cs typeface="Times New Roman" pitchFamily="18" charset="0"/>
              </a:rPr>
              <a:t>1. </a:t>
            </a:r>
            <a:r>
              <a:rPr lang="en-US" sz="3600" b="1" dirty="0" err="1">
                <a:latin typeface="Times New Roman" pitchFamily="18" charset="0"/>
                <a:cs typeface="Times New Roman" pitchFamily="18" charset="0"/>
              </a:rPr>
              <a:t>Menghimpun</a:t>
            </a:r>
            <a:r>
              <a:rPr lang="en-US" sz="3600" b="1" dirty="0">
                <a:latin typeface="Times New Roman" pitchFamily="18" charset="0"/>
                <a:cs typeface="Times New Roman" pitchFamily="18" charset="0"/>
              </a:rPr>
              <a:t> Dana </a:t>
            </a:r>
            <a:r>
              <a:rPr lang="en-US" sz="3600" b="1" dirty="0" err="1">
                <a:latin typeface="Times New Roman" pitchFamily="18" charset="0"/>
                <a:cs typeface="Times New Roman" pitchFamily="18" charset="0"/>
              </a:rPr>
              <a:t>dari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Masyarakat</a:t>
            </a:r>
            <a:endParaRPr lang="en-US" sz="3600" dirty="0">
              <a:latin typeface="Times New Roman" pitchFamily="18" charset="0"/>
              <a:cs typeface="Times New Roman" pitchFamily="18" charset="0"/>
            </a:endParaRPr>
          </a:p>
          <a:p>
            <a:pPr>
              <a:spcAft>
                <a:spcPts val="600"/>
              </a:spcAft>
            </a:pPr>
            <a:r>
              <a:rPr lang="en-US" sz="3600" dirty="0" err="1">
                <a:latin typeface="Times New Roman" pitchFamily="18" charset="0"/>
                <a:cs typeface="Times New Roman" pitchFamily="18" charset="0"/>
              </a:rPr>
              <a:t>Kegiatan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ini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dilakukan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dengan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membuka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berbagai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produk</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tabungan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deposito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giro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atau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bentuk</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simpanan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lainnya</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a:t>
            </a:r>
            <a:r>
              <a:rPr lang="en-US" sz="3600" b="1" dirty="0" smtClean="0">
                <a:latin typeface="Times New Roman" pitchFamily="18" charset="0"/>
                <a:cs typeface="Times New Roman" pitchFamily="18" charset="0"/>
              </a:rPr>
              <a:t>2</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Menyalurkan</a:t>
            </a:r>
            <a:r>
              <a:rPr lang="en-US" sz="3600" b="1" dirty="0">
                <a:latin typeface="Times New Roman" pitchFamily="18" charset="0"/>
                <a:cs typeface="Times New Roman" pitchFamily="18" charset="0"/>
              </a:rPr>
              <a:t> Dana </a:t>
            </a:r>
            <a:r>
              <a:rPr lang="en-US" sz="3600" b="1" dirty="0" err="1">
                <a:latin typeface="Times New Roman" pitchFamily="18" charset="0"/>
                <a:cs typeface="Times New Roman" pitchFamily="18" charset="0"/>
              </a:rPr>
              <a:t>Kepada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Masyarakat</a:t>
            </a:r>
            <a:endParaRPr lang="en-US" sz="3600" dirty="0">
              <a:latin typeface="Times New Roman" pitchFamily="18" charset="0"/>
              <a:cs typeface="Times New Roman" pitchFamily="18" charset="0"/>
            </a:endParaRPr>
          </a:p>
          <a:p>
            <a:pPr>
              <a:spcAft>
                <a:spcPts val="600"/>
              </a:spcAft>
            </a:pPr>
            <a:r>
              <a:rPr lang="en-US" sz="3600" dirty="0">
                <a:latin typeface="Times New Roman" pitchFamily="18" charset="0"/>
                <a:cs typeface="Times New Roman" pitchFamily="18" charset="0"/>
              </a:rPr>
              <a:t>Bank </a:t>
            </a:r>
            <a:r>
              <a:rPr lang="en-US" sz="3600" dirty="0" err="1">
                <a:latin typeface="Times New Roman" pitchFamily="18" charset="0"/>
                <a:cs typeface="Times New Roman" pitchFamily="18" charset="0"/>
              </a:rPr>
              <a:t>akan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menyalurkan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dana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kepada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pihak-pihak</a:t>
            </a:r>
            <a:r>
              <a:rPr lang="en-US" sz="3600" dirty="0">
                <a:latin typeface="Times New Roman" pitchFamily="18" charset="0"/>
                <a:cs typeface="Times New Roman" pitchFamily="18" charset="0"/>
              </a:rPr>
              <a:t> yang </a:t>
            </a:r>
            <a:r>
              <a:rPr lang="en-US" sz="3600" dirty="0" err="1">
                <a:latin typeface="Times New Roman" pitchFamily="18" charset="0"/>
                <a:cs typeface="Times New Roman" pitchFamily="18" charset="0"/>
              </a:rPr>
              <a:t>membutuhkan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melalui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sistem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kredit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atau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pinjaman</a:t>
            </a:r>
            <a:r>
              <a:rPr lang="en-US" sz="3600" dirty="0">
                <a:latin typeface="Times New Roman" pitchFamily="18" charset="0"/>
                <a:cs typeface="Times New Roman" pitchFamily="18" charset="0"/>
              </a:rPr>
              <a:t>. Hal </a:t>
            </a:r>
            <a:r>
              <a:rPr lang="en-US" sz="3600" dirty="0" err="1">
                <a:latin typeface="Times New Roman" pitchFamily="18" charset="0"/>
                <a:cs typeface="Times New Roman" pitchFamily="18" charset="0"/>
              </a:rPr>
              <a:t>ini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sesuai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dengan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fungsi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perbankan</a:t>
            </a:r>
            <a:r>
              <a:rPr lang="en-US" sz="3600" dirty="0">
                <a:latin typeface="Times New Roman" pitchFamily="18" charset="0"/>
                <a:cs typeface="Times New Roman" pitchFamily="18" charset="0"/>
              </a:rPr>
              <a:t> yang </a:t>
            </a:r>
            <a:r>
              <a:rPr lang="en-US" sz="3600" dirty="0" err="1">
                <a:latin typeface="Times New Roman" pitchFamily="18" charset="0"/>
                <a:cs typeface="Times New Roman" pitchFamily="18" charset="0"/>
              </a:rPr>
              <a:t>menyalurkan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dana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kepada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masyarakat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atau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nasabah</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a:t>
            </a:r>
            <a:r>
              <a:rPr lang="en-US" sz="3600" b="1" dirty="0" smtClean="0">
                <a:latin typeface="Times New Roman" pitchFamily="18" charset="0"/>
                <a:cs typeface="Times New Roman" pitchFamily="18" charset="0"/>
              </a:rPr>
              <a:t>3</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Menyediakan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Layanan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Jasa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Keuangan</a:t>
            </a:r>
            <a:endParaRPr lang="en-US" sz="3600" dirty="0">
              <a:latin typeface="Times New Roman" pitchFamily="18" charset="0"/>
              <a:cs typeface="Times New Roman" pitchFamily="18" charset="0"/>
            </a:endParaRPr>
          </a:p>
          <a:p>
            <a:r>
              <a:rPr lang="en-US" sz="3600" dirty="0">
                <a:latin typeface="Times New Roman" pitchFamily="18" charset="0"/>
                <a:cs typeface="Times New Roman" pitchFamily="18" charset="0"/>
              </a:rPr>
              <a:t>Bank </a:t>
            </a:r>
            <a:r>
              <a:rPr lang="en-US" sz="3600" dirty="0" err="1">
                <a:latin typeface="Times New Roman" pitchFamily="18" charset="0"/>
                <a:cs typeface="Times New Roman" pitchFamily="18" charset="0"/>
              </a:rPr>
              <a:t>berfungsi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menyediakan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layanan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jasa</a:t>
            </a:r>
            <a:r>
              <a:rPr lang="en-US" sz="3600" dirty="0">
                <a:latin typeface="Times New Roman" pitchFamily="18" charset="0"/>
                <a:cs typeface="Times New Roman" pitchFamily="18" charset="0"/>
              </a:rPr>
              <a:t> bank, </a:t>
            </a:r>
            <a:r>
              <a:rPr lang="en-US" sz="3600" dirty="0" err="1">
                <a:latin typeface="Times New Roman" pitchFamily="18" charset="0"/>
                <a:cs typeface="Times New Roman" pitchFamily="18" charset="0"/>
              </a:rPr>
              <a:t>seperti</a:t>
            </a:r>
            <a:r>
              <a:rPr lang="en-US" sz="3600" dirty="0">
                <a:latin typeface="Times New Roman" pitchFamily="18" charset="0"/>
                <a:cs typeface="Times New Roman" pitchFamily="18" charset="0"/>
              </a:rPr>
              <a:t> transfer </a:t>
            </a:r>
            <a:r>
              <a:rPr lang="en-US" sz="3600" dirty="0" err="1">
                <a:latin typeface="Times New Roman" pitchFamily="18" charset="0"/>
                <a:cs typeface="Times New Roman" pitchFamily="18" charset="0"/>
              </a:rPr>
              <a:t>untuk</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memudahkan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pengiriman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uang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dari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satu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daerah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ke</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daerah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lainnya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Selain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itu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juga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jasa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pembayaran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atau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pembelian</a:t>
            </a:r>
            <a:r>
              <a:rPr lang="en-US" sz="3600" dirty="0">
                <a:latin typeface="Times New Roman" pitchFamily="18" charset="0"/>
                <a:cs typeface="Times New Roman" pitchFamily="18" charset="0"/>
              </a:rPr>
              <a:t> yang </a:t>
            </a:r>
            <a:r>
              <a:rPr lang="en-US" sz="3600" dirty="0" err="1">
                <a:latin typeface="Times New Roman" pitchFamily="18" charset="0"/>
                <a:cs typeface="Times New Roman" pitchFamily="18" charset="0"/>
              </a:rPr>
              <a:t>semakin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memudahkan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masyarakat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Misalnya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pembayaran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rekening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listrik</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atau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telepon</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sp>
        <p:nvSpPr>
          <p:cNvPr id="4" name="Rectangle 2"/>
          <p:cNvSpPr>
            <a:spLocks noChangeArrowheads="1"/>
          </p:cNvSpPr>
          <p:nvPr/>
        </p:nvSpPr>
        <p:spPr bwMode="auto">
          <a:xfrm>
            <a:off x="388549" y="9657792"/>
            <a:ext cx="3004207"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4" tIns="81642" rIns="163284"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5" name="Title 1"/>
          <p:cNvSpPr>
            <a:spLocks noGrp="1"/>
          </p:cNvSpPr>
          <p:nvPr>
            <p:ph type="title"/>
          </p:nvPr>
        </p:nvSpPr>
        <p:spPr>
          <a:xfrm>
            <a:off x="2955232" y="602568"/>
            <a:ext cx="9617768" cy="1188132"/>
          </a:xfrm>
        </p:spPr>
        <p:txBody>
          <a:bodyPr>
            <a:normAutofit/>
          </a:bodyPr>
          <a:lstStyle/>
          <a:p>
            <a:pPr lvl="1" algn="ctr"/>
            <a:r>
              <a:rPr lang="en-US" sz="6000" b="1" dirty="0" smtClean="0">
                <a:solidFill>
                  <a:srgbClr val="0070C0"/>
                </a:solidFill>
                <a:latin typeface="Times New Roman" pitchFamily="18" charset="0"/>
                <a:cs typeface="Times New Roman" pitchFamily="18" charset="0"/>
              </a:rPr>
              <a:t>Bank </a:t>
            </a:r>
            <a:r>
              <a:rPr lang="en-US" sz="6000" b="1" dirty="0" err="1">
                <a:solidFill>
                  <a:srgbClr val="0070C0"/>
                </a:solidFill>
                <a:latin typeface="Times New Roman" pitchFamily="18" charset="0"/>
                <a:cs typeface="Times New Roman" pitchFamily="18" charset="0"/>
              </a:rPr>
              <a:t>Umum</a:t>
            </a:r>
            <a:endParaRPr lang="en-US" sz="6000"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2174072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552700"/>
            <a:ext cx="17297400" cy="7213104"/>
          </a:xfrm>
        </p:spPr>
        <p:txBody>
          <a:bodyPr>
            <a:normAutofit fontScale="92500" lnSpcReduction="10000"/>
          </a:bodyPr>
          <a:lstStyle/>
          <a:p>
            <a:pPr>
              <a:spcAft>
                <a:spcPts val="1200"/>
              </a:spcAft>
            </a:pPr>
            <a:r>
              <a:rPr lang="id-ID" sz="3700" b="1" dirty="0" smtClean="0"/>
              <a:t>Lembaga keuangan bukan bank  (</a:t>
            </a:r>
            <a:r>
              <a:rPr lang="id-ID" sz="3700" b="1" dirty="0"/>
              <a:t>LKBB </a:t>
            </a:r>
            <a:r>
              <a:rPr lang="id-ID" sz="3700" b="1" dirty="0" smtClean="0"/>
              <a:t>) </a:t>
            </a:r>
            <a:r>
              <a:rPr lang="id-ID" sz="3200" dirty="0" smtClean="0"/>
              <a:t>tidak </a:t>
            </a:r>
            <a:r>
              <a:rPr lang="id-ID" sz="3200" dirty="0"/>
              <a:t>diizinkan menghimpun dana dalam bentuk tabungan, maka kegiatan yang dilakukan LKBB adalah mengeluarkan kertas berharga dan menyalurkannya untuk membiayai investasi individu maupun perusahaan</a:t>
            </a:r>
            <a:r>
              <a:rPr lang="id-ID" sz="3200" dirty="0" smtClean="0"/>
              <a:t>.</a:t>
            </a:r>
          </a:p>
          <a:p>
            <a:pPr>
              <a:spcAft>
                <a:spcPts val="1200"/>
              </a:spcAft>
            </a:pPr>
            <a:r>
              <a:rPr lang="it-IT" sz="3900" b="1" dirty="0"/>
              <a:t>Lembaga Keuangan </a:t>
            </a:r>
            <a:r>
              <a:rPr lang="id-ID" sz="3900" b="1" dirty="0" smtClean="0"/>
              <a:t>Non </a:t>
            </a:r>
            <a:r>
              <a:rPr lang="it-IT" sz="3900" b="1" dirty="0" smtClean="0"/>
              <a:t>Perbankan </a:t>
            </a:r>
            <a:r>
              <a:rPr lang="it-IT" sz="3900" b="1" dirty="0"/>
              <a:t>di Indonesia terdiri </a:t>
            </a:r>
            <a:r>
              <a:rPr lang="it-IT" sz="3200" dirty="0"/>
              <a:t>:</a:t>
            </a:r>
            <a:endParaRPr lang="id-ID" sz="3200" dirty="0" smtClean="0"/>
          </a:p>
          <a:p>
            <a:r>
              <a:rPr lang="id-ID" sz="3200" dirty="0"/>
              <a:t>1)	</a:t>
            </a:r>
            <a:r>
              <a:rPr lang="id-ID" sz="3200" b="1" dirty="0"/>
              <a:t>Perusahaan </a:t>
            </a:r>
            <a:r>
              <a:rPr lang="id-ID" sz="3200" b="1" dirty="0" smtClean="0"/>
              <a:t>asuransi </a:t>
            </a:r>
            <a:endParaRPr lang="id-ID" sz="3200" dirty="0" smtClean="0"/>
          </a:p>
          <a:p>
            <a:r>
              <a:rPr lang="id-ID" sz="3200" dirty="0" smtClean="0"/>
              <a:t>Produk jasa yang ditawarkan asuransi adalah perlindungan finansial jangka panjang berupa pengalihan resiko berbagai hal yang kurang menguntungkan, seperti kecelakaan bahkan kematian.  Produk asuransi dibagi menjadi dua, yaitu asuransi jiwa dan asuransi umum.</a:t>
            </a:r>
          </a:p>
          <a:p>
            <a:r>
              <a:rPr lang="id-ID" sz="3200" dirty="0" smtClean="0"/>
              <a:t>2</a:t>
            </a:r>
            <a:r>
              <a:rPr lang="id-ID" sz="3200" dirty="0"/>
              <a:t>)	</a:t>
            </a:r>
            <a:r>
              <a:rPr lang="id-ID" sz="3200" b="1" dirty="0"/>
              <a:t>Lembaga dana </a:t>
            </a:r>
            <a:r>
              <a:rPr lang="id-ID" sz="3200" b="1" dirty="0" smtClean="0"/>
              <a:t>pensiun</a:t>
            </a:r>
          </a:p>
          <a:p>
            <a:r>
              <a:rPr lang="id-ID" sz="3200" dirty="0" smtClean="0"/>
              <a:t>Lembaga ini menawarkan jasa berupa persiapan pensiun. Lembaga dana pensiun juga merupakan sumber dana potensial bagi dunia usaha karena dapat menjadi sumber dana jangka panjang.</a:t>
            </a:r>
          </a:p>
          <a:p>
            <a:r>
              <a:rPr lang="id-ID" sz="3200" dirty="0" smtClean="0"/>
              <a:t>3</a:t>
            </a:r>
            <a:r>
              <a:rPr lang="id-ID" sz="3200" dirty="0"/>
              <a:t>)	</a:t>
            </a:r>
            <a:r>
              <a:rPr lang="id-ID" sz="3200" b="1" dirty="0"/>
              <a:t>Investasi pasar </a:t>
            </a:r>
            <a:r>
              <a:rPr lang="id-ID" sz="3200" b="1" dirty="0" smtClean="0"/>
              <a:t>modal</a:t>
            </a:r>
          </a:p>
          <a:p>
            <a:r>
              <a:rPr lang="id-ID" sz="3200" dirty="0" smtClean="0"/>
              <a:t>Produk yang ditawarkan perusahaan investasi adalah diversifikasi. Diversifikasi adalah peningkatan kemampuan membeli berbagai aset finansial. Saat ini fungsi perusahaan investasi juga disediakan oleh bank umum. </a:t>
            </a:r>
          </a:p>
          <a:p>
            <a:r>
              <a:rPr lang="id-ID" sz="3200" b="1" dirty="0" smtClean="0"/>
              <a:t>Pasar modal </a:t>
            </a:r>
            <a:r>
              <a:rPr lang="id-ID" sz="3200" dirty="0" smtClean="0"/>
              <a:t>adalah pasar keuangan untuk jangka lebih dari satu tahun. </a:t>
            </a:r>
          </a:p>
          <a:p>
            <a:r>
              <a:rPr lang="id-ID" sz="3200" b="1" dirty="0" smtClean="0"/>
              <a:t>Pasar uang </a:t>
            </a:r>
            <a:r>
              <a:rPr lang="id-ID" sz="3200" dirty="0" smtClean="0"/>
              <a:t>adalah jika pasar uang berkaitan dengan keuangan jangka pendek seperti deposito.</a:t>
            </a:r>
          </a:p>
          <a:p>
            <a:endParaRPr lang="id-ID" sz="3200" dirty="0" smtClean="0"/>
          </a:p>
          <a:p>
            <a:endParaRPr lang="id-ID" sz="3200" dirty="0" smtClean="0"/>
          </a:p>
        </p:txBody>
      </p:sp>
      <p:sp>
        <p:nvSpPr>
          <p:cNvPr id="5" name="object 8"/>
          <p:cNvSpPr txBox="1">
            <a:spLocks noGrp="1"/>
          </p:cNvSpPr>
          <p:nvPr>
            <p:ph type="title"/>
          </p:nvPr>
        </p:nvSpPr>
        <p:spPr>
          <a:xfrm>
            <a:off x="4038600" y="952500"/>
            <a:ext cx="13563600" cy="1213153"/>
          </a:xfrm>
          <a:prstGeom prst="rect">
            <a:avLst/>
          </a:prstGeom>
        </p:spPr>
        <p:txBody>
          <a:bodyPr vert="horz" wrap="square" lIns="0" tIns="12700" rIns="0" bIns="0" rtlCol="0">
            <a:spAutoFit/>
          </a:bodyPr>
          <a:lstStyle/>
          <a:p>
            <a:pPr marL="12700"/>
            <a:r>
              <a:rPr lang="id-ID" sz="4400" b="1" spc="160" dirty="0" smtClean="0">
                <a:solidFill>
                  <a:srgbClr val="0066CC"/>
                </a:solidFill>
              </a:rPr>
              <a:t>LEMBAGA KEUANGAN </a:t>
            </a:r>
            <a:r>
              <a:rPr lang="id-ID" sz="4400" b="1" spc="160" dirty="0" smtClean="0">
                <a:solidFill>
                  <a:srgbClr val="C00000"/>
                </a:solidFill>
              </a:rPr>
              <a:t>NON</a:t>
            </a:r>
            <a:r>
              <a:rPr lang="id-ID" sz="4400" b="1" spc="160" dirty="0" smtClean="0">
                <a:solidFill>
                  <a:srgbClr val="0066CC"/>
                </a:solidFill>
              </a:rPr>
              <a:t> PERBANKAN</a:t>
            </a:r>
            <a:r>
              <a:rPr lang="id-ID" sz="5000" b="1" spc="160" dirty="0" smtClean="0">
                <a:solidFill>
                  <a:srgbClr val="0066CC"/>
                </a:solidFill>
              </a:rPr>
              <a:t> </a:t>
            </a:r>
            <a:r>
              <a:rPr lang="id-ID" sz="2800" b="1" spc="160" dirty="0" smtClean="0">
                <a:solidFill>
                  <a:srgbClr val="C00000"/>
                </a:solidFill>
              </a:rPr>
              <a:t>(Non Ba</a:t>
            </a:r>
            <a:r>
              <a:rPr lang="sv-SE" sz="2800" b="1" spc="160" dirty="0" smtClean="0">
                <a:solidFill>
                  <a:srgbClr val="C00000"/>
                </a:solidFill>
              </a:rPr>
              <a:t>nking </a:t>
            </a:r>
            <a:r>
              <a:rPr lang="id-ID" sz="2800" b="1" spc="160" dirty="0" smtClean="0">
                <a:solidFill>
                  <a:srgbClr val="C00000"/>
                </a:solidFill>
              </a:rPr>
              <a:t>F</a:t>
            </a:r>
            <a:r>
              <a:rPr lang="sv-SE" sz="2800" b="1" spc="160" dirty="0" smtClean="0">
                <a:solidFill>
                  <a:srgbClr val="C00000"/>
                </a:solidFill>
              </a:rPr>
              <a:t>inancial </a:t>
            </a:r>
            <a:r>
              <a:rPr lang="id-ID" sz="2800" b="1" spc="160" dirty="0" smtClean="0">
                <a:solidFill>
                  <a:srgbClr val="C00000"/>
                </a:solidFill>
              </a:rPr>
              <a:t>I</a:t>
            </a:r>
            <a:r>
              <a:rPr lang="sv-SE" sz="2800" b="1" spc="160" dirty="0" smtClean="0">
                <a:solidFill>
                  <a:srgbClr val="C00000"/>
                </a:solidFill>
              </a:rPr>
              <a:t>nstution</a:t>
            </a:r>
            <a:r>
              <a:rPr lang="sv-SE" sz="2800" b="1" spc="160" dirty="0">
                <a:solidFill>
                  <a:srgbClr val="C00000"/>
                </a:solidFill>
              </a:rPr>
              <a:t>)</a:t>
            </a:r>
            <a:r>
              <a:rPr lang="id-ID" sz="2800" b="1" spc="160" dirty="0" smtClean="0">
                <a:solidFill>
                  <a:srgbClr val="C00000"/>
                </a:solidFill>
              </a:rPr>
              <a:t>   </a:t>
            </a:r>
            <a:endParaRPr sz="2800" b="1" dirty="0">
              <a:solidFill>
                <a:srgbClr val="C00000"/>
              </a:solidFill>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442150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552700"/>
            <a:ext cx="17297400" cy="7213104"/>
          </a:xfrm>
        </p:spPr>
        <p:txBody>
          <a:bodyPr>
            <a:normAutofit fontScale="92500" lnSpcReduction="10000"/>
          </a:bodyPr>
          <a:lstStyle/>
          <a:p>
            <a:r>
              <a:rPr lang="id-ID" sz="3200" dirty="0"/>
              <a:t>4)	</a:t>
            </a:r>
            <a:r>
              <a:rPr lang="id-ID" sz="3200" b="1" dirty="0"/>
              <a:t>Pegadaian</a:t>
            </a:r>
            <a:r>
              <a:rPr lang="id-ID" sz="3200" dirty="0"/>
              <a:t> </a:t>
            </a:r>
          </a:p>
          <a:p>
            <a:pPr>
              <a:spcAft>
                <a:spcPts val="600"/>
              </a:spcAft>
            </a:pPr>
            <a:r>
              <a:rPr lang="id-ID" sz="3200" dirty="0"/>
              <a:t>Pegadaian merupakan lembaga perkreditan berdasarkan hukum gadai. Lembaga ini pada prinsipnya memberi bantuan keuangan dengan jaminan aset meminjam kepada lembaga pegadaian, peminjam dapat melunasi hutangnya setiap saat tanpa menunggu jatuh tempo. </a:t>
            </a:r>
            <a:endParaRPr lang="id-ID" sz="3200" dirty="0" smtClean="0"/>
          </a:p>
          <a:p>
            <a:r>
              <a:rPr lang="id-ID" sz="3200" dirty="0" smtClean="0"/>
              <a:t>5</a:t>
            </a:r>
            <a:r>
              <a:rPr lang="id-ID" sz="3200" dirty="0"/>
              <a:t>)	</a:t>
            </a:r>
            <a:r>
              <a:rPr lang="id-ID" sz="3200" b="1" dirty="0"/>
              <a:t>Perusahaan pembiayaan</a:t>
            </a:r>
          </a:p>
          <a:p>
            <a:r>
              <a:rPr lang="id-ID" sz="3200" dirty="0"/>
              <a:t>Lembaga pembiayaan meminjam dalam bentuk pinjaman skala besar kemudian menyalurkannya dalam bentuk pinjaman kecil kepada individu atau unit usaha. Ada kegiatan usaha yang masuk dalam lingkup perusahaan pembiayaan adalah usaha leasing, modal ventura, anjak piutang, pembiayaan konsumen, dan kartu plastik.</a:t>
            </a:r>
          </a:p>
          <a:p>
            <a:r>
              <a:rPr lang="id-ID" sz="3200" dirty="0"/>
              <a:t>6)	</a:t>
            </a:r>
            <a:r>
              <a:rPr lang="id-ID" sz="3200" b="1" dirty="0"/>
              <a:t>Lembaga finansial teknologi </a:t>
            </a:r>
            <a:r>
              <a:rPr lang="id-ID" sz="3200" dirty="0"/>
              <a:t>(</a:t>
            </a:r>
            <a:r>
              <a:rPr lang="id-ID" sz="3200" b="1" i="1" dirty="0"/>
              <a:t>FinTech</a:t>
            </a:r>
            <a:r>
              <a:rPr lang="id-ID" sz="3200" dirty="0"/>
              <a:t>)</a:t>
            </a:r>
          </a:p>
          <a:p>
            <a:r>
              <a:rPr lang="id-ID" sz="3200" dirty="0" smtClean="0"/>
              <a:t>Ssemua </a:t>
            </a:r>
            <a:r>
              <a:rPr lang="id-ID" sz="3200" dirty="0"/>
              <a:t>produk dari FinTech ini berbasis online. Seperti </a:t>
            </a:r>
            <a:r>
              <a:rPr lang="id-ID" sz="3200" i="1" dirty="0"/>
              <a:t>e-money</a:t>
            </a:r>
            <a:r>
              <a:rPr lang="id-ID" sz="3200" dirty="0"/>
              <a:t>, </a:t>
            </a:r>
            <a:r>
              <a:rPr lang="id-ID" sz="3200" i="1" dirty="0"/>
              <a:t>m-banking</a:t>
            </a:r>
            <a:r>
              <a:rPr lang="id-ID" sz="3200" dirty="0"/>
              <a:t>, </a:t>
            </a:r>
            <a:r>
              <a:rPr lang="id-ID" sz="3200" i="1" dirty="0"/>
              <a:t>crowdfunding</a:t>
            </a:r>
            <a:r>
              <a:rPr lang="id-ID" sz="3200" dirty="0"/>
              <a:t> dan lainnya. Adanya </a:t>
            </a:r>
            <a:r>
              <a:rPr lang="id-ID" sz="3200" i="1" dirty="0"/>
              <a:t>FinTech</a:t>
            </a:r>
            <a:r>
              <a:rPr lang="id-ID" sz="3200" dirty="0"/>
              <a:t> memberikan banyak manfaat bagi masyarakat. Layanannya yang lebih efisien, efektif, dan ekonomis.</a:t>
            </a:r>
          </a:p>
          <a:p>
            <a:r>
              <a:rPr lang="id-ID" sz="3200" dirty="0"/>
              <a:t>7)	</a:t>
            </a:r>
            <a:r>
              <a:rPr lang="id-ID" sz="3200" b="1" dirty="0"/>
              <a:t>Lembaga keuangan informal</a:t>
            </a:r>
          </a:p>
          <a:p>
            <a:r>
              <a:rPr lang="id-ID" sz="3200" dirty="0"/>
              <a:t>Lembaga ini menjalankan dungsi lembaga keuangan namun tidak berlandaskan kekuatan hukum, contohnya riba dan ijon. Umumnya prosedur pinjamannya cepat dan sederhana, lembaga ini beroperasi di pedesaan atau masyarakat kelompok bawah.</a:t>
            </a:r>
          </a:p>
          <a:p>
            <a:endParaRPr lang="id-ID" sz="3200" dirty="0" smtClean="0"/>
          </a:p>
          <a:p>
            <a:endParaRPr lang="id-ID" sz="3200" dirty="0" smtClean="0"/>
          </a:p>
          <a:p>
            <a:endParaRPr lang="id-ID" sz="3200" dirty="0"/>
          </a:p>
          <a:p>
            <a:endParaRPr lang="id-ID" sz="3200" dirty="0" smtClean="0"/>
          </a:p>
        </p:txBody>
      </p:sp>
      <p:sp>
        <p:nvSpPr>
          <p:cNvPr id="5" name="object 8"/>
          <p:cNvSpPr txBox="1">
            <a:spLocks noGrp="1"/>
          </p:cNvSpPr>
          <p:nvPr>
            <p:ph type="title"/>
          </p:nvPr>
        </p:nvSpPr>
        <p:spPr>
          <a:xfrm>
            <a:off x="4038600" y="1028785"/>
            <a:ext cx="13563600" cy="1213153"/>
          </a:xfrm>
          <a:prstGeom prst="rect">
            <a:avLst/>
          </a:prstGeom>
        </p:spPr>
        <p:txBody>
          <a:bodyPr vert="horz" wrap="square" lIns="0" tIns="12700" rIns="0" bIns="0" rtlCol="0">
            <a:spAutoFit/>
          </a:bodyPr>
          <a:lstStyle/>
          <a:p>
            <a:pPr marL="12700"/>
            <a:r>
              <a:rPr lang="id-ID" sz="4400" b="1" spc="160" dirty="0" smtClean="0">
                <a:solidFill>
                  <a:srgbClr val="0066CC"/>
                </a:solidFill>
              </a:rPr>
              <a:t>LEMBAGA KEUANGAN </a:t>
            </a:r>
            <a:r>
              <a:rPr lang="id-ID" sz="4400" b="1" spc="160" dirty="0" smtClean="0">
                <a:solidFill>
                  <a:srgbClr val="C00000"/>
                </a:solidFill>
              </a:rPr>
              <a:t>NON</a:t>
            </a:r>
            <a:r>
              <a:rPr lang="id-ID" sz="4400" b="1" spc="160" dirty="0" smtClean="0">
                <a:solidFill>
                  <a:srgbClr val="0066CC"/>
                </a:solidFill>
              </a:rPr>
              <a:t> PERBANKAN</a:t>
            </a:r>
            <a:r>
              <a:rPr lang="id-ID" sz="5000" b="1" spc="160" dirty="0" smtClean="0">
                <a:solidFill>
                  <a:srgbClr val="0066CC"/>
                </a:solidFill>
              </a:rPr>
              <a:t> </a:t>
            </a:r>
            <a:r>
              <a:rPr lang="id-ID" sz="2800" b="1" spc="160" dirty="0" smtClean="0">
                <a:solidFill>
                  <a:srgbClr val="C00000"/>
                </a:solidFill>
              </a:rPr>
              <a:t>(Non Ba</a:t>
            </a:r>
            <a:r>
              <a:rPr lang="sv-SE" sz="2800" b="1" spc="160" dirty="0" smtClean="0">
                <a:solidFill>
                  <a:srgbClr val="C00000"/>
                </a:solidFill>
              </a:rPr>
              <a:t>nking </a:t>
            </a:r>
            <a:r>
              <a:rPr lang="id-ID" sz="2800" b="1" spc="160" dirty="0" smtClean="0">
                <a:solidFill>
                  <a:srgbClr val="C00000"/>
                </a:solidFill>
              </a:rPr>
              <a:t>F</a:t>
            </a:r>
            <a:r>
              <a:rPr lang="sv-SE" sz="2800" b="1" spc="160" dirty="0" smtClean="0">
                <a:solidFill>
                  <a:srgbClr val="C00000"/>
                </a:solidFill>
              </a:rPr>
              <a:t>inancial </a:t>
            </a:r>
            <a:r>
              <a:rPr lang="id-ID" sz="2800" b="1" spc="160" dirty="0" smtClean="0">
                <a:solidFill>
                  <a:srgbClr val="C00000"/>
                </a:solidFill>
              </a:rPr>
              <a:t>I</a:t>
            </a:r>
            <a:r>
              <a:rPr lang="sv-SE" sz="2800" b="1" spc="160" dirty="0" smtClean="0">
                <a:solidFill>
                  <a:srgbClr val="C00000"/>
                </a:solidFill>
              </a:rPr>
              <a:t>nstution</a:t>
            </a:r>
            <a:r>
              <a:rPr lang="sv-SE" sz="2800" b="1" spc="160" dirty="0">
                <a:solidFill>
                  <a:srgbClr val="C00000"/>
                </a:solidFill>
              </a:rPr>
              <a:t>)</a:t>
            </a:r>
            <a:r>
              <a:rPr lang="id-ID" sz="2800" b="1" spc="160" dirty="0" smtClean="0">
                <a:solidFill>
                  <a:srgbClr val="C00000"/>
                </a:solidFill>
              </a:rPr>
              <a:t>   </a:t>
            </a:r>
            <a:endParaRPr sz="2800" b="1" dirty="0">
              <a:solidFill>
                <a:srgbClr val="C00000"/>
              </a:solidFill>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2" name="Rectangle 1"/>
          <p:cNvSpPr/>
          <p:nvPr/>
        </p:nvSpPr>
        <p:spPr>
          <a:xfrm>
            <a:off x="838200" y="723900"/>
            <a:ext cx="1905000" cy="584775"/>
          </a:xfrm>
          <a:prstGeom prst="rect">
            <a:avLst/>
          </a:prstGeom>
        </p:spPr>
        <p:txBody>
          <a:bodyPr wrap="square">
            <a:spAutoFit/>
          </a:bodyPr>
          <a:lstStyle/>
          <a:p>
            <a:r>
              <a:rPr lang="id-ID" sz="3200" dirty="0"/>
              <a:t>Lanjutan :</a:t>
            </a:r>
          </a:p>
        </p:txBody>
      </p:sp>
    </p:spTree>
    <p:extLst>
      <p:ext uri="{BB962C8B-B14F-4D97-AF65-F5344CB8AC3E}">
        <p14:creationId xmlns:p14="http://schemas.microsoft.com/office/powerpoint/2010/main" val="286824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8457" y="2400300"/>
            <a:ext cx="17036143" cy="7494854"/>
          </a:xfrm>
        </p:spPr>
        <p:txBody>
          <a:bodyPr>
            <a:normAutofit fontScale="92500" lnSpcReduction="20000"/>
          </a:bodyPr>
          <a:lstStyle/>
          <a:p>
            <a:pPr>
              <a:spcAft>
                <a:spcPts val="1200"/>
              </a:spcAft>
            </a:pPr>
            <a:r>
              <a:rPr lang="id-ID" sz="3400" b="1" dirty="0"/>
              <a:t>OJK resmi terbentuk </a:t>
            </a:r>
            <a:r>
              <a:rPr lang="id-ID" sz="3400" dirty="0"/>
              <a:t>pada tanggal </a:t>
            </a:r>
            <a:r>
              <a:rPr lang="id-ID" sz="3400" b="1" dirty="0"/>
              <a:t>22 November </a:t>
            </a:r>
            <a:r>
              <a:rPr lang="id-ID" sz="3400" b="1" dirty="0" smtClean="0"/>
              <a:t>2011,  merupakan lembaga independen pemerintah </a:t>
            </a:r>
            <a:r>
              <a:rPr lang="sv-SE" sz="3400" b="1" dirty="0"/>
              <a:t>berdasarkan Undang‑Undang Nomor 21 Tahun 2011</a:t>
            </a:r>
            <a:r>
              <a:rPr lang="id-ID" sz="3400" dirty="0" smtClean="0"/>
              <a:t>. </a:t>
            </a:r>
          </a:p>
          <a:p>
            <a:pPr>
              <a:spcAft>
                <a:spcPts val="600"/>
              </a:spcAft>
            </a:pPr>
            <a:r>
              <a:rPr lang="id-ID" sz="3400" b="1" dirty="0" smtClean="0"/>
              <a:t>OJK </a:t>
            </a:r>
            <a:r>
              <a:rPr lang="id-ID" sz="3400" b="1" dirty="0"/>
              <a:t>memiliki tujuan </a:t>
            </a:r>
            <a:r>
              <a:rPr lang="id-ID" sz="3400" dirty="0" smtClean="0"/>
              <a:t>untuk </a:t>
            </a:r>
            <a:r>
              <a:rPr lang="id-ID" sz="3600" dirty="0"/>
              <a:t>mengatur </a:t>
            </a:r>
            <a:r>
              <a:rPr lang="id-ID" sz="3600" dirty="0" smtClean="0"/>
              <a:t>dan</a:t>
            </a:r>
            <a:r>
              <a:rPr lang="id-ID" sz="3400" dirty="0" smtClean="0"/>
              <a:t> mengawasi seluruh penyelenggaraan </a:t>
            </a:r>
            <a:r>
              <a:rPr lang="id-ID" sz="3400" dirty="0"/>
              <a:t>kegiatan sektor jasa keuangan yang teratur, bersih, adil, transparan, akuntabel, melindungi kepentingan masyarakat, dan mewujudkan sistem keuangan secara berkelanjutan dan stabil. </a:t>
            </a:r>
            <a:endParaRPr lang="id-ID" sz="3400" dirty="0" smtClean="0"/>
          </a:p>
          <a:p>
            <a:pPr>
              <a:spcAft>
                <a:spcPts val="1200"/>
              </a:spcAft>
            </a:pPr>
            <a:r>
              <a:rPr lang="id-ID" sz="3400" b="1" dirty="0" smtClean="0"/>
              <a:t>Tugas </a:t>
            </a:r>
            <a:r>
              <a:rPr lang="id-ID" sz="3400" b="1" dirty="0"/>
              <a:t>pengawasan </a:t>
            </a:r>
            <a:r>
              <a:rPr lang="id-ID" sz="3400" b="1" dirty="0" smtClean="0"/>
              <a:t>OJK</a:t>
            </a:r>
            <a:r>
              <a:rPr lang="id-ID" sz="3400" dirty="0" smtClean="0"/>
              <a:t> </a:t>
            </a:r>
            <a:r>
              <a:rPr lang="id-ID" sz="3400" dirty="0"/>
              <a:t>meliputi pengaturan dan pengawasan jasa keuangan pada sektor perbankan, sektor pasar modal, sektor perasuransian dan lembaga jasa keuangan lainnya.</a:t>
            </a:r>
            <a:endParaRPr lang="id-ID" sz="3400" dirty="0" smtClean="0"/>
          </a:p>
          <a:p>
            <a:r>
              <a:rPr lang="id-ID" sz="3400" dirty="0" smtClean="0"/>
              <a:t>Dalam </a:t>
            </a:r>
            <a:r>
              <a:rPr lang="id-ID" sz="3400" dirty="0"/>
              <a:t>pengawasannya OJK dibagi menjadi dua </a:t>
            </a:r>
            <a:r>
              <a:rPr lang="id-ID" sz="3400" dirty="0" smtClean="0"/>
              <a:t>kategori, yaitu :</a:t>
            </a:r>
          </a:p>
          <a:p>
            <a:pPr marL="514350" indent="-514350">
              <a:buAutoNum type="arabicPeriod"/>
            </a:pPr>
            <a:r>
              <a:rPr lang="id-ID" sz="3400" b="1" dirty="0" smtClean="0"/>
              <a:t>Pengawasan </a:t>
            </a:r>
            <a:r>
              <a:rPr lang="id-ID" sz="3400" b="1" dirty="0"/>
              <a:t>mikroprudensial </a:t>
            </a:r>
            <a:r>
              <a:rPr lang="id-ID" sz="3400" dirty="0"/>
              <a:t>yang merupakan pengawasan terhadap stabilitas institusi keuangan secara individu, pengawasan yang dilakukan OJK ini bersifat terintegrasi. </a:t>
            </a:r>
            <a:endParaRPr lang="id-ID" sz="3400" dirty="0" smtClean="0"/>
          </a:p>
          <a:p>
            <a:pPr marL="514350" indent="-514350">
              <a:spcAft>
                <a:spcPts val="1200"/>
              </a:spcAft>
              <a:buAutoNum type="arabicPeriod"/>
            </a:pPr>
            <a:r>
              <a:rPr lang="id-ID" sz="3400" b="1" dirty="0" smtClean="0"/>
              <a:t>Pengawasan </a:t>
            </a:r>
            <a:r>
              <a:rPr lang="id-ID" sz="3400" b="1" dirty="0"/>
              <a:t>market conduct </a:t>
            </a:r>
            <a:r>
              <a:rPr lang="id-ID" sz="3400" dirty="0"/>
              <a:t>yang mencakup mulai dari desain produk keuangan, product launching, pemasaran produk keuangan, dan penyelesaian sengketa produk keuangan yang dimanfaatkan konsumen. </a:t>
            </a:r>
          </a:p>
          <a:p>
            <a:r>
              <a:rPr lang="id-ID" sz="3400" dirty="0"/>
              <a:t>Sebagai penunjang dalam tugas pengawasan lembaga keuangan, OJK juga memiliki wewenang untuk menerapkan sanksi administratif, memberikan perintah tertulis kepada lembaga keusangan, memberikan atau mencabut izin usaha, pengesahan, persetujuan, penetapan pembubaran, dan melakukan perlindungan konsumen di sektor perbankan, pasar modal, dan industri keuangan non-bank (IKNB).</a:t>
            </a:r>
          </a:p>
          <a:p>
            <a:endParaRPr lang="id-ID" sz="3200" dirty="0"/>
          </a:p>
          <a:p>
            <a:endParaRPr lang="id-ID" sz="3200" dirty="0" smtClean="0"/>
          </a:p>
        </p:txBody>
      </p:sp>
      <p:sp>
        <p:nvSpPr>
          <p:cNvPr id="5" name="object 8"/>
          <p:cNvSpPr txBox="1">
            <a:spLocks noGrp="1"/>
          </p:cNvSpPr>
          <p:nvPr>
            <p:ph type="title"/>
          </p:nvPr>
        </p:nvSpPr>
        <p:spPr>
          <a:xfrm>
            <a:off x="4114800" y="876300"/>
            <a:ext cx="13030200" cy="1120820"/>
          </a:xfrm>
          <a:prstGeom prst="rect">
            <a:avLst/>
          </a:prstGeom>
        </p:spPr>
        <p:txBody>
          <a:bodyPr vert="horz" wrap="square" lIns="0" tIns="12700" rIns="0" bIns="0" rtlCol="0">
            <a:spAutoFit/>
          </a:bodyPr>
          <a:lstStyle/>
          <a:p>
            <a:pPr marL="12700"/>
            <a:r>
              <a:rPr lang="fi-FI" sz="4400" b="1" spc="160" dirty="0" smtClean="0">
                <a:solidFill>
                  <a:srgbClr val="0066CC"/>
                </a:solidFill>
              </a:rPr>
              <a:t>Otoritas </a:t>
            </a:r>
            <a:r>
              <a:rPr lang="fi-FI" sz="4400" b="1" spc="160" dirty="0">
                <a:solidFill>
                  <a:srgbClr val="0066CC"/>
                </a:solidFill>
              </a:rPr>
              <a:t>Jasa Keuangan (OJK</a:t>
            </a:r>
            <a:r>
              <a:rPr lang="fi-FI" sz="4400" b="1" spc="160" dirty="0" smtClean="0">
                <a:solidFill>
                  <a:srgbClr val="0066CC"/>
                </a:solidFill>
              </a:rPr>
              <a:t>)</a:t>
            </a:r>
            <a:r>
              <a:rPr lang="id-ID" sz="4400" b="1" spc="160" dirty="0" smtClean="0">
                <a:solidFill>
                  <a:srgbClr val="0066CC"/>
                </a:solidFill>
              </a:rPr>
              <a:t/>
            </a:r>
            <a:br>
              <a:rPr lang="id-ID" sz="4400" b="1" spc="160" dirty="0" smtClean="0">
                <a:solidFill>
                  <a:srgbClr val="0066CC"/>
                </a:solidFill>
              </a:rPr>
            </a:br>
            <a:r>
              <a:rPr lang="id-ID" sz="2800" b="1" spc="160" dirty="0" smtClean="0">
                <a:solidFill>
                  <a:srgbClr val="C00000"/>
                </a:solidFill>
              </a:rPr>
              <a:t>(Non Ba</a:t>
            </a:r>
            <a:r>
              <a:rPr lang="sv-SE" sz="2800" b="1" spc="160" dirty="0" smtClean="0">
                <a:solidFill>
                  <a:srgbClr val="C00000"/>
                </a:solidFill>
              </a:rPr>
              <a:t>nking </a:t>
            </a:r>
            <a:r>
              <a:rPr lang="id-ID" sz="2800" b="1" spc="160" dirty="0" smtClean="0">
                <a:solidFill>
                  <a:srgbClr val="C00000"/>
                </a:solidFill>
              </a:rPr>
              <a:t>F</a:t>
            </a:r>
            <a:r>
              <a:rPr lang="sv-SE" sz="2800" b="1" spc="160" dirty="0" smtClean="0">
                <a:solidFill>
                  <a:srgbClr val="C00000"/>
                </a:solidFill>
              </a:rPr>
              <a:t>inancial </a:t>
            </a:r>
            <a:r>
              <a:rPr lang="id-ID" sz="2800" b="1" spc="160" dirty="0" smtClean="0">
                <a:solidFill>
                  <a:srgbClr val="C00000"/>
                </a:solidFill>
              </a:rPr>
              <a:t>I</a:t>
            </a:r>
            <a:r>
              <a:rPr lang="sv-SE" sz="2800" b="1" spc="160" dirty="0" smtClean="0">
                <a:solidFill>
                  <a:srgbClr val="C00000"/>
                </a:solidFill>
              </a:rPr>
              <a:t>nstution</a:t>
            </a:r>
            <a:r>
              <a:rPr lang="sv-SE" sz="2800" b="1" spc="160" dirty="0">
                <a:solidFill>
                  <a:srgbClr val="C00000"/>
                </a:solidFill>
              </a:rPr>
              <a:t>)</a:t>
            </a:r>
            <a:r>
              <a:rPr lang="id-ID" sz="2800" b="1" spc="160" dirty="0" smtClean="0">
                <a:solidFill>
                  <a:srgbClr val="C00000"/>
                </a:solidFill>
              </a:rPr>
              <a:t>   </a:t>
            </a:r>
            <a:endParaRPr sz="2800" b="1" dirty="0">
              <a:solidFill>
                <a:srgbClr val="C00000"/>
              </a:solidFill>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3517012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5460" cy="10287000"/>
          </a:xfrm>
          <a:prstGeom prst="rect">
            <a:avLst/>
          </a:prstGeom>
        </p:spPr>
      </p:pic>
      <p:grpSp>
        <p:nvGrpSpPr>
          <p:cNvPr id="3" name="object 3"/>
          <p:cNvGrpSpPr/>
          <p:nvPr/>
        </p:nvGrpSpPr>
        <p:grpSpPr>
          <a:xfrm>
            <a:off x="0" y="0"/>
            <a:ext cx="18072100" cy="2582545"/>
            <a:chOff x="0" y="0"/>
            <a:chExt cx="18072100" cy="2582545"/>
          </a:xfrm>
        </p:grpSpPr>
        <p:sp>
          <p:nvSpPr>
            <p:cNvPr id="4" name="object 4"/>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5" name="object 5"/>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6" name="object 6"/>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7" name="object 7"/>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4541520" y="1831339"/>
              <a:ext cx="13530580" cy="144779"/>
            </a:xfrm>
            <a:prstGeom prst="rect">
              <a:avLst/>
            </a:prstGeom>
          </p:spPr>
        </p:pic>
      </p:grpSp>
      <p:grpSp>
        <p:nvGrpSpPr>
          <p:cNvPr id="9" name="object 9"/>
          <p:cNvGrpSpPr/>
          <p:nvPr/>
        </p:nvGrpSpPr>
        <p:grpSpPr>
          <a:xfrm>
            <a:off x="15869666" y="6102731"/>
            <a:ext cx="2416175" cy="4184650"/>
            <a:chOff x="15869666" y="6102731"/>
            <a:chExt cx="2416175" cy="4184650"/>
          </a:xfrm>
        </p:grpSpPr>
        <p:sp>
          <p:nvSpPr>
            <p:cNvPr id="10"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11"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12"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14" name="object 14"/>
          <p:cNvSpPr txBox="1">
            <a:spLocks noGrp="1"/>
          </p:cNvSpPr>
          <p:nvPr>
            <p:ph type="title"/>
          </p:nvPr>
        </p:nvSpPr>
        <p:spPr>
          <a:xfrm>
            <a:off x="4541900" y="492959"/>
            <a:ext cx="13290274" cy="1317027"/>
          </a:xfrm>
          <a:prstGeom prst="rect">
            <a:avLst/>
          </a:prstGeom>
        </p:spPr>
        <p:txBody>
          <a:bodyPr vert="horz" wrap="square" lIns="0" tIns="85090" rIns="0" bIns="0" rtlCol="0">
            <a:spAutoFit/>
          </a:bodyPr>
          <a:lstStyle/>
          <a:p>
            <a:pPr marL="12700">
              <a:lnSpc>
                <a:spcPct val="100000"/>
              </a:lnSpc>
              <a:spcBef>
                <a:spcPts val="670"/>
              </a:spcBef>
            </a:pPr>
            <a:r>
              <a:rPr lang="id-ID" sz="4000" b="1" spc="55" dirty="0"/>
              <a:t>Menapa Perlu </a:t>
            </a:r>
            <a:r>
              <a:rPr lang="id-ID" sz="4000" b="1" spc="55" dirty="0">
                <a:solidFill>
                  <a:srgbClr val="0070C0"/>
                </a:solidFill>
              </a:rPr>
              <a:t>Kebijakan Moneter</a:t>
            </a:r>
            <a:r>
              <a:rPr lang="id-ID" sz="4000" b="1" spc="55" dirty="0"/>
              <a:t> dalam Perekonomian di Indonesia </a:t>
            </a:r>
            <a:r>
              <a:rPr lang="id-ID" sz="4000" b="1" spc="55" dirty="0" smtClean="0"/>
              <a:t>?</a:t>
            </a:r>
            <a:endParaRPr sz="2800" dirty="0">
              <a:latin typeface="Calibri"/>
              <a:cs typeface="Calibri"/>
            </a:endParaRPr>
          </a:p>
        </p:txBody>
      </p:sp>
      <p:sp>
        <p:nvSpPr>
          <p:cNvPr id="15" name="object 15"/>
          <p:cNvSpPr txBox="1"/>
          <p:nvPr/>
        </p:nvSpPr>
        <p:spPr>
          <a:xfrm>
            <a:off x="533400" y="2286697"/>
            <a:ext cx="16982345" cy="7553350"/>
          </a:xfrm>
          <a:prstGeom prst="rect">
            <a:avLst/>
          </a:prstGeom>
        </p:spPr>
        <p:txBody>
          <a:bodyPr vert="horz" wrap="square" lIns="0" tIns="12700" rIns="0" bIns="0" rtlCol="0">
            <a:spAutoFit/>
          </a:bodyPr>
          <a:lstStyle/>
          <a:p>
            <a:pPr marL="457200" indent="-457200">
              <a:spcAft>
                <a:spcPts val="600"/>
              </a:spcAft>
              <a:buClr>
                <a:srgbClr val="FF0000"/>
              </a:buClr>
              <a:buFont typeface="Wingdings" pitchFamily="2" charset="2"/>
              <a:buChar char="q"/>
            </a:pPr>
            <a:r>
              <a:rPr lang="id-ID" sz="3200" b="1" dirty="0">
                <a:solidFill>
                  <a:srgbClr val="0070C0"/>
                </a:solidFill>
                <a:latin typeface="Arial" pitchFamily="34" charset="0"/>
                <a:cs typeface="Arial" pitchFamily="34" charset="0"/>
              </a:rPr>
              <a:t>Alasan utama perlunya kebijakan </a:t>
            </a:r>
            <a:r>
              <a:rPr lang="id-ID" sz="3200" b="1" dirty="0" smtClean="0">
                <a:solidFill>
                  <a:srgbClr val="0070C0"/>
                </a:solidFill>
                <a:latin typeface="Arial" pitchFamily="34" charset="0"/>
                <a:cs typeface="Arial" pitchFamily="34" charset="0"/>
              </a:rPr>
              <a:t>moneter </a:t>
            </a:r>
            <a:r>
              <a:rPr lang="id-ID" sz="3000" b="1" dirty="0" smtClean="0">
                <a:latin typeface="Arial" pitchFamily="34" charset="0"/>
                <a:cs typeface="Arial" pitchFamily="34" charset="0"/>
              </a:rPr>
              <a:t>:</a:t>
            </a:r>
            <a:endParaRPr lang="id-ID" sz="3000" dirty="0">
              <a:latin typeface="Arial" pitchFamily="34" charset="0"/>
              <a:cs typeface="Arial" pitchFamily="34" charset="0"/>
            </a:endParaRPr>
          </a:p>
          <a:p>
            <a:pPr lvl="0"/>
            <a:r>
              <a:rPr lang="id-ID" sz="3000" b="1" dirty="0" smtClean="0">
                <a:latin typeface="Arial" pitchFamily="34" charset="0"/>
                <a:cs typeface="Arial" pitchFamily="34" charset="0"/>
              </a:rPr>
              <a:t>1</a:t>
            </a:r>
            <a:r>
              <a:rPr lang="id-ID" sz="2900" b="1" dirty="0" smtClean="0">
                <a:latin typeface="Arial" pitchFamily="34" charset="0"/>
                <a:cs typeface="Arial" pitchFamily="34" charset="0"/>
              </a:rPr>
              <a:t>.  Pengendalian </a:t>
            </a:r>
            <a:r>
              <a:rPr lang="id-ID" sz="2900" b="1" dirty="0">
                <a:latin typeface="Arial" pitchFamily="34" charset="0"/>
                <a:cs typeface="Arial" pitchFamily="34" charset="0"/>
              </a:rPr>
              <a:t>Inflasi (menjaga stabilitas harga) :</a:t>
            </a:r>
            <a:r>
              <a:rPr lang="id-ID" sz="2900" dirty="0">
                <a:latin typeface="Arial" pitchFamily="34" charset="0"/>
                <a:cs typeface="Arial" pitchFamily="34" charset="0"/>
              </a:rPr>
              <a:t> Mencegah kenaikan harga barang dan jasa yang terus-menerus sehingga daya beli masyarakat tetap terjaga.</a:t>
            </a:r>
          </a:p>
          <a:p>
            <a:pPr lvl="0"/>
            <a:r>
              <a:rPr lang="id-ID" sz="2900" b="1" dirty="0" smtClean="0">
                <a:latin typeface="Arial" pitchFamily="34" charset="0"/>
                <a:cs typeface="Arial" pitchFamily="34" charset="0"/>
              </a:rPr>
              <a:t>2.  Stabilitas </a:t>
            </a:r>
            <a:r>
              <a:rPr lang="id-ID" sz="2900" b="1" dirty="0">
                <a:latin typeface="Arial" pitchFamily="34" charset="0"/>
                <a:cs typeface="Arial" pitchFamily="34" charset="0"/>
              </a:rPr>
              <a:t>Nilai Tukar Rupiah :</a:t>
            </a:r>
            <a:r>
              <a:rPr lang="id-ID" sz="2900" dirty="0">
                <a:latin typeface="Arial" pitchFamily="34" charset="0"/>
                <a:cs typeface="Arial" pitchFamily="34" charset="0"/>
              </a:rPr>
              <a:t> Menjaga nilai tukar Rupiah agar tidak terlalu bergejolak akibat sentimen global atau arus modal, yang penting untuk perdagangan dan investasi.</a:t>
            </a:r>
          </a:p>
          <a:p>
            <a:pPr lvl="0"/>
            <a:r>
              <a:rPr lang="id-ID" sz="2900" b="1" dirty="0" smtClean="0">
                <a:latin typeface="Arial" pitchFamily="34" charset="0"/>
                <a:cs typeface="Arial" pitchFamily="34" charset="0"/>
              </a:rPr>
              <a:t>3.  Stabilitas </a:t>
            </a:r>
            <a:r>
              <a:rPr lang="id-ID" sz="2900" b="1" dirty="0">
                <a:latin typeface="Arial" pitchFamily="34" charset="0"/>
                <a:cs typeface="Arial" pitchFamily="34" charset="0"/>
              </a:rPr>
              <a:t>Sistem Keuangan :</a:t>
            </a:r>
            <a:r>
              <a:rPr lang="id-ID" sz="2900" dirty="0">
                <a:latin typeface="Arial" pitchFamily="34" charset="0"/>
                <a:cs typeface="Arial" pitchFamily="34" charset="0"/>
              </a:rPr>
              <a:t> Memastikan sistem keuangan berjalan lancar, memastikan ketersediaan likuiditas (dana) di perbankan agar lembaga keuangan dapat beroperasi dan menyalurkan kredit dengan baik, seperti yang dilakukan Bank Indonesia.</a:t>
            </a:r>
          </a:p>
          <a:p>
            <a:pPr lvl="0"/>
            <a:r>
              <a:rPr lang="id-ID" sz="2900" b="1" dirty="0" smtClean="0">
                <a:latin typeface="Arial" pitchFamily="34" charset="0"/>
                <a:cs typeface="Arial" pitchFamily="34" charset="0"/>
              </a:rPr>
              <a:t>4.  Mendukung </a:t>
            </a:r>
            <a:r>
              <a:rPr lang="id-ID" sz="2900" b="1" dirty="0">
                <a:latin typeface="Arial" pitchFamily="34" charset="0"/>
                <a:cs typeface="Arial" pitchFamily="34" charset="0"/>
              </a:rPr>
              <a:t>Pertumbuhan Ekonomi berkelanjutan :</a:t>
            </a:r>
            <a:r>
              <a:rPr lang="id-ID" sz="2900" dirty="0">
                <a:latin typeface="Arial" pitchFamily="34" charset="0"/>
                <a:cs typeface="Arial" pitchFamily="34" charset="0"/>
              </a:rPr>
              <a:t> Menciptakan kondisi suku bunga yang kondusif agar daya beli masyarakat terjaga dan mendorong investasi tetap menarik, sehingga penciptaan lapangan kerja dan pertumbuhan ekonomi meningkat. .</a:t>
            </a:r>
          </a:p>
          <a:p>
            <a:pPr>
              <a:spcAft>
                <a:spcPts val="600"/>
              </a:spcAft>
            </a:pPr>
            <a:r>
              <a:rPr lang="id-ID" sz="2900" b="1" dirty="0" smtClean="0">
                <a:latin typeface="Arial" pitchFamily="34" charset="0"/>
                <a:cs typeface="Arial" pitchFamily="34" charset="0"/>
              </a:rPr>
              <a:t>5.  Menjaga </a:t>
            </a:r>
            <a:r>
              <a:rPr lang="id-ID" sz="2900" b="1" dirty="0">
                <a:latin typeface="Arial" pitchFamily="34" charset="0"/>
                <a:cs typeface="Arial" pitchFamily="34" charset="0"/>
              </a:rPr>
              <a:t>Keseimbangan Perekonomian:</a:t>
            </a:r>
            <a:r>
              <a:rPr lang="id-ID" sz="2900" dirty="0">
                <a:latin typeface="Arial" pitchFamily="34" charset="0"/>
                <a:cs typeface="Arial" pitchFamily="34" charset="0"/>
              </a:rPr>
              <a:t> Mengatur jumlah uang beredar agar tidak terlalu banyak (memicu inflasi) atau terlalu sedikit (memicu deflasi), sehingga keseimbangan permintaan dan penawaran terjaga</a:t>
            </a:r>
            <a:r>
              <a:rPr lang="id-ID" sz="2900" dirty="0" smtClean="0">
                <a:latin typeface="Arial" pitchFamily="34" charset="0"/>
                <a:cs typeface="Arial" pitchFamily="34" charset="0"/>
              </a:rPr>
              <a:t>.</a:t>
            </a:r>
            <a:endParaRPr lang="id-ID" sz="2900" b="1" spc="-10" dirty="0" smtClean="0">
              <a:latin typeface="Arial" pitchFamily="34" charset="0"/>
              <a:cs typeface="Arial" pitchFamily="34" charset="0"/>
            </a:endParaRPr>
          </a:p>
          <a:p>
            <a:pPr marL="469265" marR="5080" indent="-457200">
              <a:spcAft>
                <a:spcPts val="600"/>
              </a:spcAft>
              <a:buClr>
                <a:srgbClr val="FF0000"/>
              </a:buClr>
              <a:buFont typeface="Wingdings" pitchFamily="2" charset="2"/>
              <a:buChar char="q"/>
              <a:tabLst>
                <a:tab pos="635000" algn="l"/>
                <a:tab pos="635635" algn="l"/>
              </a:tabLst>
            </a:pPr>
            <a:r>
              <a:rPr lang="id-ID" sz="3000" b="1" spc="-10" dirty="0" smtClean="0">
                <a:latin typeface="Arial" pitchFamily="34" charset="0"/>
                <a:cs typeface="Arial" pitchFamily="34" charset="0"/>
              </a:rPr>
              <a:t>Tanpa </a:t>
            </a:r>
            <a:r>
              <a:rPr lang="id-ID" sz="3000" b="1" spc="-10" dirty="0">
                <a:latin typeface="Arial" pitchFamily="34" charset="0"/>
                <a:cs typeface="Arial" pitchFamily="34" charset="0"/>
              </a:rPr>
              <a:t>kebijakan ini, ekonomi bisa rentan terhadap inflasi tinggi yang menggerus daya beli, atau deflasi yang memperlambat aktivitas ekonomi. </a:t>
            </a:r>
            <a:r>
              <a:rPr lang="id-ID" sz="3000" dirty="0" smtClean="0">
                <a:latin typeface="Arial" pitchFamily="34" charset="0"/>
                <a:cs typeface="Arial" pitchFamily="34" charset="0"/>
              </a:rPr>
              <a:t> </a:t>
            </a:r>
            <a:endParaRPr sz="3000" dirty="0">
              <a:latin typeface="Arial" pitchFamily="34" charset="0"/>
              <a:cs typeface="Arial" pitchFamily="34" charset="0"/>
            </a:endParaRPr>
          </a:p>
        </p:txBody>
      </p:sp>
      <p:sp>
        <p:nvSpPr>
          <p:cNvPr id="17"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1230164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5460" cy="10287000"/>
          </a:xfrm>
          <a:prstGeom prst="rect">
            <a:avLst/>
          </a:prstGeom>
        </p:spPr>
      </p:pic>
      <p:grpSp>
        <p:nvGrpSpPr>
          <p:cNvPr id="3" name="object 3"/>
          <p:cNvGrpSpPr/>
          <p:nvPr/>
        </p:nvGrpSpPr>
        <p:grpSpPr>
          <a:xfrm>
            <a:off x="0" y="0"/>
            <a:ext cx="18072100" cy="2582545"/>
            <a:chOff x="0" y="0"/>
            <a:chExt cx="18072100" cy="2582545"/>
          </a:xfrm>
        </p:grpSpPr>
        <p:sp>
          <p:nvSpPr>
            <p:cNvPr id="4" name="object 4"/>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5" name="object 5"/>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6" name="object 6"/>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7" name="object 7"/>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4541520" y="1831339"/>
              <a:ext cx="13530580" cy="144779"/>
            </a:xfrm>
            <a:prstGeom prst="rect">
              <a:avLst/>
            </a:prstGeom>
          </p:spPr>
        </p:pic>
      </p:grpSp>
      <p:grpSp>
        <p:nvGrpSpPr>
          <p:cNvPr id="9" name="object 9"/>
          <p:cNvGrpSpPr/>
          <p:nvPr/>
        </p:nvGrpSpPr>
        <p:grpSpPr>
          <a:xfrm>
            <a:off x="15869666" y="6102731"/>
            <a:ext cx="2416175" cy="4184650"/>
            <a:chOff x="15869666" y="6102731"/>
            <a:chExt cx="2416175" cy="4184650"/>
          </a:xfrm>
        </p:grpSpPr>
        <p:sp>
          <p:nvSpPr>
            <p:cNvPr id="10"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11"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12"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14" name="object 14"/>
          <p:cNvSpPr txBox="1">
            <a:spLocks noGrp="1"/>
          </p:cNvSpPr>
          <p:nvPr>
            <p:ph type="title"/>
          </p:nvPr>
        </p:nvSpPr>
        <p:spPr>
          <a:xfrm>
            <a:off x="4541900" y="492959"/>
            <a:ext cx="9859900" cy="1245213"/>
          </a:xfrm>
          <a:prstGeom prst="rect">
            <a:avLst/>
          </a:prstGeom>
        </p:spPr>
        <p:txBody>
          <a:bodyPr vert="horz" wrap="square" lIns="0" tIns="85090" rIns="0" bIns="0" rtlCol="0">
            <a:spAutoFit/>
          </a:bodyPr>
          <a:lstStyle/>
          <a:p>
            <a:pPr marL="12700">
              <a:lnSpc>
                <a:spcPct val="100000"/>
              </a:lnSpc>
              <a:spcBef>
                <a:spcPts val="670"/>
              </a:spcBef>
            </a:pPr>
            <a:r>
              <a:rPr sz="4400" b="1" spc="55" dirty="0"/>
              <a:t>Pengantar</a:t>
            </a:r>
            <a:r>
              <a:rPr sz="4400" b="1" spc="-320" dirty="0"/>
              <a:t> </a:t>
            </a:r>
            <a:r>
              <a:rPr sz="4400" b="1" spc="-10" dirty="0"/>
              <a:t>Kebijakan</a:t>
            </a:r>
            <a:r>
              <a:rPr sz="4400" b="1" spc="-300" dirty="0"/>
              <a:t> </a:t>
            </a:r>
            <a:r>
              <a:rPr sz="4400" b="1" spc="135" dirty="0">
                <a:solidFill>
                  <a:srgbClr val="0066CC"/>
                </a:solidFill>
              </a:rPr>
              <a:t>Moneter</a:t>
            </a:r>
            <a:endParaRPr sz="4400" b="1" dirty="0"/>
          </a:p>
          <a:p>
            <a:pPr marL="93345">
              <a:lnSpc>
                <a:spcPct val="100000"/>
              </a:lnSpc>
              <a:spcBef>
                <a:spcPts val="400"/>
              </a:spcBef>
            </a:pPr>
            <a:r>
              <a:rPr sz="2800" spc="-10" dirty="0">
                <a:solidFill>
                  <a:srgbClr val="929292"/>
                </a:solidFill>
                <a:latin typeface="Calibri"/>
                <a:cs typeface="Calibri"/>
              </a:rPr>
              <a:t>Kebijakan</a:t>
            </a:r>
            <a:r>
              <a:rPr sz="2800" spc="-75" dirty="0">
                <a:solidFill>
                  <a:srgbClr val="929292"/>
                </a:solidFill>
                <a:latin typeface="Calibri"/>
                <a:cs typeface="Calibri"/>
              </a:rPr>
              <a:t> </a:t>
            </a:r>
            <a:r>
              <a:rPr sz="2800" spc="-10" dirty="0">
                <a:solidFill>
                  <a:srgbClr val="929292"/>
                </a:solidFill>
                <a:latin typeface="Calibri"/>
                <a:cs typeface="Calibri"/>
              </a:rPr>
              <a:t>Moneter</a:t>
            </a:r>
            <a:endParaRPr sz="2800" dirty="0">
              <a:latin typeface="Calibri"/>
              <a:cs typeface="Calibri"/>
            </a:endParaRPr>
          </a:p>
        </p:txBody>
      </p:sp>
      <p:sp>
        <p:nvSpPr>
          <p:cNvPr id="15" name="object 15"/>
          <p:cNvSpPr txBox="1"/>
          <p:nvPr/>
        </p:nvSpPr>
        <p:spPr>
          <a:xfrm>
            <a:off x="457200" y="2247900"/>
            <a:ext cx="16845067" cy="7861126"/>
          </a:xfrm>
          <a:prstGeom prst="rect">
            <a:avLst/>
          </a:prstGeom>
        </p:spPr>
        <p:txBody>
          <a:bodyPr vert="horz" wrap="square" lIns="0" tIns="12700" rIns="0" bIns="0" rtlCol="0">
            <a:spAutoFit/>
          </a:bodyPr>
          <a:lstStyle/>
          <a:p>
            <a:pPr marL="635000" marR="5080" indent="-622935">
              <a:spcAft>
                <a:spcPts val="1200"/>
              </a:spcAft>
              <a:buFont typeface="Wingdings"/>
              <a:buChar char=""/>
              <a:tabLst>
                <a:tab pos="635000" algn="l"/>
                <a:tab pos="635635" algn="l"/>
              </a:tabLst>
            </a:pPr>
            <a:r>
              <a:rPr sz="3000" b="1" spc="-10" dirty="0">
                <a:latin typeface="Arial" pitchFamily="34" charset="0"/>
                <a:cs typeface="Arial" pitchFamily="34" charset="0"/>
              </a:rPr>
              <a:t>Kebijakan</a:t>
            </a:r>
            <a:r>
              <a:rPr sz="3000" b="1" spc="-5" dirty="0">
                <a:latin typeface="Arial" pitchFamily="34" charset="0"/>
                <a:cs typeface="Arial" pitchFamily="34" charset="0"/>
              </a:rPr>
              <a:t> </a:t>
            </a:r>
            <a:r>
              <a:rPr sz="3000" b="1" spc="-10" dirty="0">
                <a:latin typeface="Arial" pitchFamily="34" charset="0"/>
                <a:cs typeface="Arial" pitchFamily="34" charset="0"/>
              </a:rPr>
              <a:t>moneter</a:t>
            </a:r>
            <a:r>
              <a:rPr sz="3000" b="1" spc="20" dirty="0">
                <a:latin typeface="Arial" pitchFamily="34" charset="0"/>
                <a:cs typeface="Arial" pitchFamily="34" charset="0"/>
              </a:rPr>
              <a:t> </a:t>
            </a:r>
            <a:r>
              <a:rPr sz="3000" spc="-10" dirty="0">
                <a:latin typeface="Arial" pitchFamily="34" charset="0"/>
                <a:cs typeface="Arial" pitchFamily="34" charset="0"/>
              </a:rPr>
              <a:t>merupakan</a:t>
            </a:r>
            <a:r>
              <a:rPr sz="3000" spc="10" dirty="0">
                <a:latin typeface="Arial" pitchFamily="34" charset="0"/>
                <a:cs typeface="Arial" pitchFamily="34" charset="0"/>
              </a:rPr>
              <a:t> </a:t>
            </a:r>
            <a:r>
              <a:rPr sz="3000" spc="-10" dirty="0">
                <a:latin typeface="Arial" pitchFamily="34" charset="0"/>
                <a:cs typeface="Arial" pitchFamily="34" charset="0"/>
              </a:rPr>
              <a:t>kebijakan</a:t>
            </a:r>
            <a:r>
              <a:rPr sz="3000" spc="-15" dirty="0">
                <a:latin typeface="Arial" pitchFamily="34" charset="0"/>
                <a:cs typeface="Arial" pitchFamily="34" charset="0"/>
              </a:rPr>
              <a:t> yang</a:t>
            </a:r>
            <a:r>
              <a:rPr sz="3000" spc="10" dirty="0">
                <a:latin typeface="Arial" pitchFamily="34" charset="0"/>
                <a:cs typeface="Arial" pitchFamily="34" charset="0"/>
              </a:rPr>
              <a:t> </a:t>
            </a:r>
            <a:r>
              <a:rPr sz="3000" spc="-5" dirty="0">
                <a:latin typeface="Arial" pitchFamily="34" charset="0"/>
                <a:cs typeface="Arial" pitchFamily="34" charset="0"/>
              </a:rPr>
              <a:t>berusaha</a:t>
            </a:r>
            <a:r>
              <a:rPr sz="3000" spc="15" dirty="0">
                <a:latin typeface="Arial" pitchFamily="34" charset="0"/>
                <a:cs typeface="Arial" pitchFamily="34" charset="0"/>
              </a:rPr>
              <a:t> </a:t>
            </a:r>
            <a:r>
              <a:rPr sz="3000" spc="-10" dirty="0">
                <a:latin typeface="Arial" pitchFamily="34" charset="0"/>
                <a:cs typeface="Arial" pitchFamily="34" charset="0"/>
              </a:rPr>
              <a:t>untuk</a:t>
            </a:r>
            <a:r>
              <a:rPr sz="3000" spc="15" dirty="0">
                <a:latin typeface="Arial" pitchFamily="34" charset="0"/>
                <a:cs typeface="Arial" pitchFamily="34" charset="0"/>
              </a:rPr>
              <a:t> </a:t>
            </a:r>
            <a:r>
              <a:rPr sz="3000" spc="-5" dirty="0">
                <a:latin typeface="Arial" pitchFamily="34" charset="0"/>
                <a:cs typeface="Arial" pitchFamily="34" charset="0"/>
              </a:rPr>
              <a:t>mempengaruhi</a:t>
            </a:r>
            <a:r>
              <a:rPr sz="3000" spc="-15" dirty="0">
                <a:latin typeface="Arial" pitchFamily="34" charset="0"/>
                <a:cs typeface="Arial" pitchFamily="34" charset="0"/>
              </a:rPr>
              <a:t> keadaan</a:t>
            </a:r>
            <a:r>
              <a:rPr sz="3000" spc="10" dirty="0">
                <a:latin typeface="Arial" pitchFamily="34" charset="0"/>
                <a:cs typeface="Arial" pitchFamily="34" charset="0"/>
              </a:rPr>
              <a:t> </a:t>
            </a:r>
            <a:r>
              <a:rPr sz="3000" spc="-15" dirty="0">
                <a:latin typeface="Arial" pitchFamily="34" charset="0"/>
                <a:cs typeface="Arial" pitchFamily="34" charset="0"/>
              </a:rPr>
              <a:t>ekonomi</a:t>
            </a:r>
            <a:r>
              <a:rPr sz="3000" spc="30" dirty="0">
                <a:latin typeface="Arial" pitchFamily="34" charset="0"/>
                <a:cs typeface="Arial" pitchFamily="34" charset="0"/>
              </a:rPr>
              <a:t> </a:t>
            </a:r>
            <a:r>
              <a:rPr sz="3000" spc="-10" dirty="0">
                <a:latin typeface="Arial" pitchFamily="34" charset="0"/>
                <a:cs typeface="Arial" pitchFamily="34" charset="0"/>
              </a:rPr>
              <a:t>suatu </a:t>
            </a:r>
            <a:r>
              <a:rPr sz="3000" spc="-575" dirty="0">
                <a:latin typeface="Arial" pitchFamily="34" charset="0"/>
                <a:cs typeface="Arial" pitchFamily="34" charset="0"/>
              </a:rPr>
              <a:t> </a:t>
            </a:r>
            <a:r>
              <a:rPr sz="3000" spc="-25" dirty="0">
                <a:latin typeface="Arial" pitchFamily="34" charset="0"/>
                <a:cs typeface="Arial" pitchFamily="34" charset="0"/>
              </a:rPr>
              <a:t>negara</a:t>
            </a:r>
            <a:r>
              <a:rPr sz="3000" spc="25" dirty="0">
                <a:latin typeface="Arial" pitchFamily="34" charset="0"/>
                <a:cs typeface="Arial" pitchFamily="34" charset="0"/>
              </a:rPr>
              <a:t> </a:t>
            </a:r>
            <a:r>
              <a:rPr sz="3000" spc="-15" dirty="0">
                <a:latin typeface="Arial" pitchFamily="34" charset="0"/>
                <a:cs typeface="Arial" pitchFamily="34" charset="0"/>
              </a:rPr>
              <a:t>dengan </a:t>
            </a:r>
            <a:r>
              <a:rPr sz="3000" spc="-10" dirty="0">
                <a:latin typeface="Arial" pitchFamily="34" charset="0"/>
                <a:cs typeface="Arial" pitchFamily="34" charset="0"/>
              </a:rPr>
              <a:t>jalan</a:t>
            </a:r>
            <a:r>
              <a:rPr sz="3000" spc="25" dirty="0">
                <a:latin typeface="Arial" pitchFamily="34" charset="0"/>
                <a:cs typeface="Arial" pitchFamily="34" charset="0"/>
              </a:rPr>
              <a:t> </a:t>
            </a:r>
            <a:r>
              <a:rPr sz="3000" spc="-5" dirty="0">
                <a:latin typeface="Arial" pitchFamily="34" charset="0"/>
                <a:cs typeface="Arial" pitchFamily="34" charset="0"/>
              </a:rPr>
              <a:t>merubah</a:t>
            </a:r>
            <a:r>
              <a:rPr sz="3000" spc="5" dirty="0">
                <a:latin typeface="Arial" pitchFamily="34" charset="0"/>
                <a:cs typeface="Arial" pitchFamily="34" charset="0"/>
              </a:rPr>
              <a:t> </a:t>
            </a:r>
            <a:r>
              <a:rPr sz="3000" spc="-15" dirty="0">
                <a:latin typeface="Arial" pitchFamily="34" charset="0"/>
                <a:cs typeface="Arial" pitchFamily="34" charset="0"/>
              </a:rPr>
              <a:t>penawaran</a:t>
            </a:r>
            <a:r>
              <a:rPr sz="3000" spc="5" dirty="0">
                <a:latin typeface="Arial" pitchFamily="34" charset="0"/>
                <a:cs typeface="Arial" pitchFamily="34" charset="0"/>
              </a:rPr>
              <a:t> </a:t>
            </a:r>
            <a:r>
              <a:rPr sz="3000" spc="-10" dirty="0">
                <a:latin typeface="Arial" pitchFamily="34" charset="0"/>
                <a:cs typeface="Arial" pitchFamily="34" charset="0"/>
              </a:rPr>
              <a:t>uang</a:t>
            </a:r>
            <a:r>
              <a:rPr sz="3000" spc="25" dirty="0">
                <a:latin typeface="Arial" pitchFamily="34" charset="0"/>
                <a:cs typeface="Arial" pitchFamily="34" charset="0"/>
              </a:rPr>
              <a:t> </a:t>
            </a:r>
            <a:r>
              <a:rPr sz="3000" spc="-5" dirty="0">
                <a:latin typeface="Arial" pitchFamily="34" charset="0"/>
                <a:cs typeface="Arial" pitchFamily="34" charset="0"/>
              </a:rPr>
              <a:t>dan</a:t>
            </a:r>
            <a:r>
              <a:rPr sz="3000" dirty="0">
                <a:latin typeface="Arial" pitchFamily="34" charset="0"/>
                <a:cs typeface="Arial" pitchFamily="34" charset="0"/>
              </a:rPr>
              <a:t> </a:t>
            </a:r>
            <a:r>
              <a:rPr sz="3000" spc="-15" dirty="0">
                <a:latin typeface="Arial" pitchFamily="34" charset="0"/>
                <a:cs typeface="Arial" pitchFamily="34" charset="0"/>
              </a:rPr>
              <a:t>suku</a:t>
            </a:r>
            <a:r>
              <a:rPr sz="3000" spc="5" dirty="0">
                <a:latin typeface="Arial" pitchFamily="34" charset="0"/>
                <a:cs typeface="Arial" pitchFamily="34" charset="0"/>
              </a:rPr>
              <a:t> </a:t>
            </a:r>
            <a:r>
              <a:rPr sz="3000" spc="-15" dirty="0">
                <a:latin typeface="Arial" pitchFamily="34" charset="0"/>
                <a:cs typeface="Arial" pitchFamily="34" charset="0"/>
              </a:rPr>
              <a:t>bunga.</a:t>
            </a:r>
            <a:endParaRPr sz="3000" dirty="0">
              <a:latin typeface="Arial" pitchFamily="34" charset="0"/>
              <a:cs typeface="Arial" pitchFamily="34" charset="0"/>
            </a:endParaRPr>
          </a:p>
          <a:p>
            <a:pPr marL="635000" indent="-622935">
              <a:spcAft>
                <a:spcPts val="600"/>
              </a:spcAft>
              <a:buFont typeface="Wingdings"/>
              <a:buChar char=""/>
              <a:tabLst>
                <a:tab pos="635000" algn="l"/>
                <a:tab pos="635635" algn="l"/>
              </a:tabLst>
            </a:pPr>
            <a:r>
              <a:rPr sz="3000" spc="-10" dirty="0">
                <a:latin typeface="Arial" pitchFamily="34" charset="0"/>
                <a:cs typeface="Arial" pitchFamily="34" charset="0"/>
              </a:rPr>
              <a:t>Kebijakan </a:t>
            </a:r>
            <a:r>
              <a:rPr sz="3000" spc="-5" dirty="0">
                <a:latin typeface="Arial" pitchFamily="34" charset="0"/>
                <a:cs typeface="Arial" pitchFamily="34" charset="0"/>
              </a:rPr>
              <a:t>moneter</a:t>
            </a:r>
            <a:r>
              <a:rPr sz="3000" spc="-25" dirty="0">
                <a:latin typeface="Arial" pitchFamily="34" charset="0"/>
                <a:cs typeface="Arial" pitchFamily="34" charset="0"/>
              </a:rPr>
              <a:t> </a:t>
            </a:r>
            <a:r>
              <a:rPr sz="3000" spc="-10" dirty="0">
                <a:latin typeface="Arial" pitchFamily="34" charset="0"/>
                <a:cs typeface="Arial" pitchFamily="34" charset="0"/>
              </a:rPr>
              <a:t>dilaksanakan</a:t>
            </a:r>
            <a:r>
              <a:rPr sz="3000" spc="30" dirty="0">
                <a:latin typeface="Arial" pitchFamily="34" charset="0"/>
                <a:cs typeface="Arial" pitchFamily="34" charset="0"/>
              </a:rPr>
              <a:t> </a:t>
            </a:r>
            <a:r>
              <a:rPr sz="3000" dirty="0">
                <a:latin typeface="Arial" pitchFamily="34" charset="0"/>
                <a:cs typeface="Arial" pitchFamily="34" charset="0"/>
              </a:rPr>
              <a:t>oleh</a:t>
            </a:r>
            <a:r>
              <a:rPr sz="3000" spc="-10" dirty="0">
                <a:latin typeface="Arial" pitchFamily="34" charset="0"/>
                <a:cs typeface="Arial" pitchFamily="34" charset="0"/>
              </a:rPr>
              <a:t> </a:t>
            </a:r>
            <a:r>
              <a:rPr sz="3000" spc="-5" dirty="0">
                <a:latin typeface="Arial" pitchFamily="34" charset="0"/>
                <a:cs typeface="Arial" pitchFamily="34" charset="0"/>
              </a:rPr>
              <a:t>Bank</a:t>
            </a:r>
            <a:r>
              <a:rPr sz="3000" spc="10" dirty="0">
                <a:latin typeface="Arial" pitchFamily="34" charset="0"/>
                <a:cs typeface="Arial" pitchFamily="34" charset="0"/>
              </a:rPr>
              <a:t> </a:t>
            </a:r>
            <a:r>
              <a:rPr sz="3000" spc="-15" dirty="0">
                <a:latin typeface="Arial" pitchFamily="34" charset="0"/>
                <a:cs typeface="Arial" pitchFamily="34" charset="0"/>
              </a:rPr>
              <a:t>Sentral</a:t>
            </a:r>
            <a:r>
              <a:rPr sz="3000" spc="15" dirty="0">
                <a:latin typeface="Arial" pitchFamily="34" charset="0"/>
                <a:cs typeface="Arial" pitchFamily="34" charset="0"/>
              </a:rPr>
              <a:t> </a:t>
            </a:r>
            <a:r>
              <a:rPr sz="3000" spc="-5" dirty="0">
                <a:latin typeface="Arial" pitchFamily="34" charset="0"/>
                <a:cs typeface="Arial" pitchFamily="34" charset="0"/>
              </a:rPr>
              <a:t>(di</a:t>
            </a:r>
            <a:r>
              <a:rPr sz="3000" spc="5" dirty="0">
                <a:latin typeface="Arial" pitchFamily="34" charset="0"/>
                <a:cs typeface="Arial" pitchFamily="34" charset="0"/>
              </a:rPr>
              <a:t> </a:t>
            </a:r>
            <a:r>
              <a:rPr sz="3000" spc="-5" dirty="0">
                <a:latin typeface="Arial" pitchFamily="34" charset="0"/>
                <a:cs typeface="Arial" pitchFamily="34" charset="0"/>
              </a:rPr>
              <a:t>Indonesia</a:t>
            </a:r>
            <a:r>
              <a:rPr sz="3000" spc="-20" dirty="0">
                <a:latin typeface="Arial" pitchFamily="34" charset="0"/>
                <a:cs typeface="Arial" pitchFamily="34" charset="0"/>
              </a:rPr>
              <a:t> </a:t>
            </a:r>
            <a:r>
              <a:rPr sz="3000" spc="-5" dirty="0">
                <a:latin typeface="Arial" pitchFamily="34" charset="0"/>
                <a:cs typeface="Arial" pitchFamily="34" charset="0"/>
              </a:rPr>
              <a:t>adalah</a:t>
            </a:r>
            <a:r>
              <a:rPr sz="3000" spc="25" dirty="0">
                <a:latin typeface="Arial" pitchFamily="34" charset="0"/>
                <a:cs typeface="Arial" pitchFamily="34" charset="0"/>
              </a:rPr>
              <a:t> </a:t>
            </a:r>
            <a:r>
              <a:rPr sz="3000" spc="-5" dirty="0">
                <a:latin typeface="Arial" pitchFamily="34" charset="0"/>
                <a:cs typeface="Arial" pitchFamily="34" charset="0"/>
              </a:rPr>
              <a:t>Bank</a:t>
            </a:r>
            <a:r>
              <a:rPr sz="3000" spc="10" dirty="0">
                <a:latin typeface="Arial" pitchFamily="34" charset="0"/>
                <a:cs typeface="Arial" pitchFamily="34" charset="0"/>
              </a:rPr>
              <a:t> </a:t>
            </a:r>
            <a:r>
              <a:rPr sz="3000" spc="-5" dirty="0">
                <a:latin typeface="Arial" pitchFamily="34" charset="0"/>
                <a:cs typeface="Arial" pitchFamily="34" charset="0"/>
              </a:rPr>
              <a:t>Indonesia</a:t>
            </a:r>
            <a:r>
              <a:rPr sz="3000" spc="-5" dirty="0" smtClean="0">
                <a:latin typeface="Arial" pitchFamily="34" charset="0"/>
                <a:cs typeface="Arial" pitchFamily="34" charset="0"/>
              </a:rPr>
              <a:t>), </a:t>
            </a:r>
            <a:r>
              <a:rPr lang="es-ES" sz="3000" spc="-5" dirty="0" err="1">
                <a:latin typeface="Arial" pitchFamily="34" charset="0"/>
                <a:cs typeface="Arial" pitchFamily="34" charset="0"/>
              </a:rPr>
              <a:t>sesuai</a:t>
            </a:r>
            <a:r>
              <a:rPr lang="es-ES" sz="3000" spc="-5" dirty="0">
                <a:latin typeface="Arial" pitchFamily="34" charset="0"/>
                <a:cs typeface="Arial" pitchFamily="34" charset="0"/>
              </a:rPr>
              <a:t> </a:t>
            </a:r>
            <a:r>
              <a:rPr lang="es-ES" sz="3000" spc="-5" dirty="0" err="1">
                <a:latin typeface="Arial" pitchFamily="34" charset="0"/>
                <a:cs typeface="Arial" pitchFamily="34" charset="0"/>
              </a:rPr>
              <a:t>dengan</a:t>
            </a:r>
            <a:r>
              <a:rPr lang="es-ES" sz="3000" spc="-5" dirty="0">
                <a:latin typeface="Arial" pitchFamily="34" charset="0"/>
                <a:cs typeface="Arial" pitchFamily="34" charset="0"/>
              </a:rPr>
              <a:t> UU No. 23 </a:t>
            </a:r>
            <a:r>
              <a:rPr lang="es-ES" sz="3000" spc="-5" dirty="0" err="1">
                <a:latin typeface="Arial" pitchFamily="34" charset="0"/>
                <a:cs typeface="Arial" pitchFamily="34" charset="0"/>
              </a:rPr>
              <a:t>tahun</a:t>
            </a:r>
            <a:r>
              <a:rPr lang="es-ES" sz="3000" spc="-5" dirty="0">
                <a:latin typeface="Arial" pitchFamily="34" charset="0"/>
                <a:cs typeface="Arial" pitchFamily="34" charset="0"/>
              </a:rPr>
              <a:t> </a:t>
            </a:r>
            <a:r>
              <a:rPr lang="es-ES" sz="3000" spc="-5" dirty="0" smtClean="0">
                <a:latin typeface="Arial" pitchFamily="34" charset="0"/>
                <a:cs typeface="Arial" pitchFamily="34" charset="0"/>
              </a:rPr>
              <a:t>1999</a:t>
            </a:r>
            <a:r>
              <a:rPr lang="id-ID" sz="3000" spc="-5" dirty="0">
                <a:latin typeface="Arial" pitchFamily="34" charset="0"/>
                <a:cs typeface="Arial" pitchFamily="34" charset="0"/>
              </a:rPr>
              <a:t>. </a:t>
            </a:r>
            <a:r>
              <a:rPr lang="id-ID" sz="3000" spc="-5" dirty="0" smtClean="0">
                <a:latin typeface="Arial" pitchFamily="34" charset="0"/>
                <a:cs typeface="Arial" pitchFamily="34" charset="0"/>
              </a:rPr>
              <a:t>  Bank </a:t>
            </a:r>
            <a:r>
              <a:rPr lang="id-ID" sz="3000" spc="-5" dirty="0">
                <a:latin typeface="Arial" pitchFamily="34" charset="0"/>
                <a:cs typeface="Arial" pitchFamily="34" charset="0"/>
              </a:rPr>
              <a:t>Indonesia bertanggung jawab atas pelaksanaan kebijakan moneter dan memiliki wewenang untuk menetapkan sasaran moneter dengan </a:t>
            </a:r>
            <a:r>
              <a:rPr lang="id-ID" sz="3000" u="sng" spc="-5" dirty="0">
                <a:latin typeface="Arial" pitchFamily="34" charset="0"/>
                <a:cs typeface="Arial" pitchFamily="34" charset="0"/>
              </a:rPr>
              <a:t>memperhatikan tingkat inflas</a:t>
            </a:r>
            <a:r>
              <a:rPr lang="id-ID" sz="3000" spc="-5" dirty="0">
                <a:latin typeface="Arial" pitchFamily="34" charset="0"/>
                <a:cs typeface="Arial" pitchFamily="34" charset="0"/>
              </a:rPr>
              <a:t>i. Selain itu, dalam UU yang sama, BI dilarang memberikan pinjaman kepada pemerintah untuk menjaga independensinya.</a:t>
            </a:r>
          </a:p>
          <a:p>
            <a:pPr marL="635000" marR="7620" indent="-622935">
              <a:spcAft>
                <a:spcPts val="600"/>
              </a:spcAft>
              <a:buFont typeface="Wingdings"/>
              <a:buChar char=""/>
              <a:tabLst>
                <a:tab pos="635000" algn="l"/>
                <a:tab pos="635635" algn="l"/>
                <a:tab pos="2319020" algn="l"/>
                <a:tab pos="2994660" algn="l"/>
                <a:tab pos="3637279" algn="l"/>
                <a:tab pos="4546600" algn="l"/>
                <a:tab pos="6226175" algn="l"/>
                <a:tab pos="6952615" algn="l"/>
                <a:tab pos="7752715" algn="l"/>
                <a:tab pos="9195435" algn="l"/>
                <a:tab pos="10323830" algn="l"/>
                <a:tab pos="11027410" algn="l"/>
                <a:tab pos="12876530" algn="l"/>
              </a:tabLst>
            </a:pPr>
            <a:r>
              <a:rPr sz="3000" b="1" i="1" dirty="0" smtClean="0">
                <a:solidFill>
                  <a:srgbClr val="FF0000"/>
                </a:solidFill>
                <a:latin typeface="Arial" pitchFamily="34" charset="0"/>
                <a:cs typeface="Arial" pitchFamily="34" charset="0"/>
              </a:rPr>
              <a:t>I</a:t>
            </a:r>
            <a:r>
              <a:rPr sz="3000" b="1" i="1" spc="-25" dirty="0" smtClean="0">
                <a:solidFill>
                  <a:srgbClr val="FF0000"/>
                </a:solidFill>
                <a:latin typeface="Arial" pitchFamily="34" charset="0"/>
                <a:cs typeface="Arial" pitchFamily="34" charset="0"/>
              </a:rPr>
              <a:t>n</a:t>
            </a:r>
            <a:r>
              <a:rPr sz="3000" b="1" i="1" spc="-5" dirty="0" smtClean="0">
                <a:solidFill>
                  <a:srgbClr val="FF0000"/>
                </a:solidFill>
                <a:latin typeface="Arial" pitchFamily="34" charset="0"/>
                <a:cs typeface="Arial" pitchFamily="34" charset="0"/>
              </a:rPr>
              <a:t>f</a:t>
            </a:r>
            <a:r>
              <a:rPr sz="3000" b="1" i="1" dirty="0" smtClean="0">
                <a:solidFill>
                  <a:srgbClr val="FF0000"/>
                </a:solidFill>
                <a:latin typeface="Arial" pitchFamily="34" charset="0"/>
                <a:cs typeface="Arial" pitchFamily="34" charset="0"/>
              </a:rPr>
              <a:t>l</a:t>
            </a:r>
            <a:r>
              <a:rPr sz="3000" b="1" i="1" spc="-30" dirty="0" smtClean="0">
                <a:solidFill>
                  <a:srgbClr val="FF0000"/>
                </a:solidFill>
                <a:latin typeface="Arial" pitchFamily="34" charset="0"/>
                <a:cs typeface="Arial" pitchFamily="34" charset="0"/>
              </a:rPr>
              <a:t>a</a:t>
            </a:r>
            <a:r>
              <a:rPr sz="3000" b="1" i="1" spc="5" dirty="0" smtClean="0">
                <a:solidFill>
                  <a:srgbClr val="FF0000"/>
                </a:solidFill>
                <a:latin typeface="Arial" pitchFamily="34" charset="0"/>
                <a:cs typeface="Arial" pitchFamily="34" charset="0"/>
              </a:rPr>
              <a:t>t</a:t>
            </a:r>
            <a:r>
              <a:rPr sz="3000" b="1" i="1" dirty="0" smtClean="0">
                <a:solidFill>
                  <a:srgbClr val="FF0000"/>
                </a:solidFill>
                <a:latin typeface="Arial" pitchFamily="34" charset="0"/>
                <a:cs typeface="Arial" pitchFamily="34" charset="0"/>
              </a:rPr>
              <a:t>i</a:t>
            </a:r>
            <a:r>
              <a:rPr sz="3000" b="1" i="1" spc="10" dirty="0" smtClean="0">
                <a:solidFill>
                  <a:srgbClr val="FF0000"/>
                </a:solidFill>
                <a:latin typeface="Arial" pitchFamily="34" charset="0"/>
                <a:cs typeface="Arial" pitchFamily="34" charset="0"/>
              </a:rPr>
              <a:t>o</a:t>
            </a:r>
            <a:r>
              <a:rPr sz="3000" b="1" i="1" spc="-5" dirty="0" smtClean="0">
                <a:solidFill>
                  <a:srgbClr val="FF0000"/>
                </a:solidFill>
                <a:latin typeface="Arial" pitchFamily="34" charset="0"/>
                <a:cs typeface="Arial" pitchFamily="34" charset="0"/>
              </a:rPr>
              <a:t>n</a:t>
            </a:r>
            <a:r>
              <a:rPr sz="3000" b="1" i="1" spc="-15" dirty="0" smtClean="0">
                <a:solidFill>
                  <a:srgbClr val="FF0000"/>
                </a:solidFill>
                <a:latin typeface="Arial" pitchFamily="34" charset="0"/>
                <a:cs typeface="Arial" pitchFamily="34" charset="0"/>
              </a:rPr>
              <a:t>a</a:t>
            </a:r>
            <a:r>
              <a:rPr sz="3000" b="1" i="1" spc="10" dirty="0" smtClean="0">
                <a:solidFill>
                  <a:srgbClr val="FF0000"/>
                </a:solidFill>
                <a:latin typeface="Arial" pitchFamily="34" charset="0"/>
                <a:cs typeface="Arial" pitchFamily="34" charset="0"/>
              </a:rPr>
              <a:t>r</a:t>
            </a:r>
            <a:r>
              <a:rPr sz="3000" b="1" i="1" dirty="0" smtClean="0">
                <a:solidFill>
                  <a:srgbClr val="FF0000"/>
                </a:solidFill>
                <a:latin typeface="Arial" pitchFamily="34" charset="0"/>
                <a:cs typeface="Arial" pitchFamily="34" charset="0"/>
              </a:rPr>
              <a:t>y Gap </a:t>
            </a:r>
            <a:r>
              <a:rPr sz="3000" spc="10" dirty="0" err="1" smtClean="0">
                <a:latin typeface="Arial" pitchFamily="34" charset="0"/>
                <a:cs typeface="Arial" pitchFamily="34" charset="0"/>
              </a:rPr>
              <a:t>d</a:t>
            </a:r>
            <a:r>
              <a:rPr sz="3000" dirty="0" err="1" smtClean="0">
                <a:latin typeface="Arial" pitchFamily="34" charset="0"/>
                <a:cs typeface="Arial" pitchFamily="34" charset="0"/>
              </a:rPr>
              <a:t>a</a:t>
            </a:r>
            <a:r>
              <a:rPr sz="3000" spc="-15" dirty="0" err="1" smtClean="0">
                <a:latin typeface="Arial" pitchFamily="34" charset="0"/>
                <a:cs typeface="Arial" pitchFamily="34" charset="0"/>
              </a:rPr>
              <a:t>p</a:t>
            </a:r>
            <a:r>
              <a:rPr sz="3000" spc="-30" dirty="0" err="1" smtClean="0">
                <a:latin typeface="Arial" pitchFamily="34" charset="0"/>
                <a:cs typeface="Arial" pitchFamily="34" charset="0"/>
              </a:rPr>
              <a:t>a</a:t>
            </a:r>
            <a:r>
              <a:rPr sz="3000" dirty="0" err="1" smtClean="0">
                <a:latin typeface="Arial" pitchFamily="34" charset="0"/>
                <a:cs typeface="Arial" pitchFamily="34" charset="0"/>
              </a:rPr>
              <a:t>t</a:t>
            </a:r>
            <a:r>
              <a:rPr sz="3000" dirty="0" smtClean="0">
                <a:latin typeface="Arial" pitchFamily="34" charset="0"/>
                <a:cs typeface="Arial" pitchFamily="34" charset="0"/>
              </a:rPr>
              <a:t> </a:t>
            </a:r>
            <a:r>
              <a:rPr sz="3000" spc="-5" dirty="0" err="1" smtClean="0">
                <a:latin typeface="Arial" pitchFamily="34" charset="0"/>
                <a:cs typeface="Arial" pitchFamily="34" charset="0"/>
              </a:rPr>
              <a:t>d</a:t>
            </a:r>
            <a:r>
              <a:rPr sz="3000" spc="10" dirty="0" err="1" smtClean="0">
                <a:latin typeface="Arial" pitchFamily="34" charset="0"/>
                <a:cs typeface="Arial" pitchFamily="34" charset="0"/>
              </a:rPr>
              <a:t>i</a:t>
            </a:r>
            <a:r>
              <a:rPr sz="3000" spc="-5" dirty="0" err="1" smtClean="0">
                <a:latin typeface="Arial" pitchFamily="34" charset="0"/>
                <a:cs typeface="Arial" pitchFamily="34" charset="0"/>
              </a:rPr>
              <a:t>hila</a:t>
            </a:r>
            <a:r>
              <a:rPr sz="3000" spc="-15" dirty="0" err="1" smtClean="0">
                <a:latin typeface="Arial" pitchFamily="34" charset="0"/>
                <a:cs typeface="Arial" pitchFamily="34" charset="0"/>
              </a:rPr>
              <a:t>n</a:t>
            </a:r>
            <a:r>
              <a:rPr sz="3000" spc="10" dirty="0" err="1" smtClean="0">
                <a:latin typeface="Arial" pitchFamily="34" charset="0"/>
                <a:cs typeface="Arial" pitchFamily="34" charset="0"/>
              </a:rPr>
              <a:t>g</a:t>
            </a:r>
            <a:r>
              <a:rPr sz="3000" spc="-25" dirty="0" err="1" smtClean="0">
                <a:latin typeface="Arial" pitchFamily="34" charset="0"/>
                <a:cs typeface="Arial" pitchFamily="34" charset="0"/>
              </a:rPr>
              <a:t>k</a:t>
            </a:r>
            <a:r>
              <a:rPr sz="3000" dirty="0" err="1" smtClean="0">
                <a:latin typeface="Arial" pitchFamily="34" charset="0"/>
                <a:cs typeface="Arial" pitchFamily="34" charset="0"/>
              </a:rPr>
              <a:t>an</a:t>
            </a:r>
            <a:r>
              <a:rPr sz="3000" dirty="0" smtClean="0">
                <a:latin typeface="Arial" pitchFamily="34" charset="0"/>
                <a:cs typeface="Arial" pitchFamily="34" charset="0"/>
              </a:rPr>
              <a:t> </a:t>
            </a:r>
            <a:r>
              <a:rPr sz="3000" spc="5" dirty="0" err="1" smtClean="0">
                <a:latin typeface="Arial" pitchFamily="34" charset="0"/>
                <a:cs typeface="Arial" pitchFamily="34" charset="0"/>
              </a:rPr>
              <a:t>o</a:t>
            </a:r>
            <a:r>
              <a:rPr sz="3000" dirty="0" err="1" smtClean="0">
                <a:latin typeface="Arial" pitchFamily="34" charset="0"/>
                <a:cs typeface="Arial" pitchFamily="34" charset="0"/>
              </a:rPr>
              <a:t>leh</a:t>
            </a:r>
            <a:r>
              <a:rPr sz="3000" dirty="0" smtClean="0">
                <a:latin typeface="Arial" pitchFamily="34" charset="0"/>
                <a:cs typeface="Arial" pitchFamily="34" charset="0"/>
              </a:rPr>
              <a:t> </a:t>
            </a:r>
            <a:r>
              <a:rPr sz="3000" spc="5" dirty="0" smtClean="0">
                <a:latin typeface="Arial" pitchFamily="34" charset="0"/>
                <a:cs typeface="Arial" pitchFamily="34" charset="0"/>
              </a:rPr>
              <a:t>B</a:t>
            </a:r>
            <a:r>
              <a:rPr sz="3000" dirty="0" smtClean="0">
                <a:latin typeface="Arial" pitchFamily="34" charset="0"/>
                <a:cs typeface="Arial" pitchFamily="34" charset="0"/>
              </a:rPr>
              <a:t>ank Indone</a:t>
            </a:r>
            <a:r>
              <a:rPr sz="3000" spc="5" dirty="0" smtClean="0">
                <a:latin typeface="Arial" pitchFamily="34" charset="0"/>
                <a:cs typeface="Arial" pitchFamily="34" charset="0"/>
              </a:rPr>
              <a:t>s</a:t>
            </a:r>
            <a:r>
              <a:rPr sz="3000" dirty="0" smtClean="0">
                <a:latin typeface="Arial" pitchFamily="34" charset="0"/>
                <a:cs typeface="Arial" pitchFamily="34" charset="0"/>
              </a:rPr>
              <a:t>ia </a:t>
            </a:r>
            <a:r>
              <a:rPr sz="3000" spc="-5" dirty="0" err="1" smtClean="0">
                <a:latin typeface="Arial" pitchFamily="34" charset="0"/>
                <a:cs typeface="Arial" pitchFamily="34" charset="0"/>
              </a:rPr>
              <a:t>den</a:t>
            </a:r>
            <a:r>
              <a:rPr sz="3000" spc="-40" dirty="0" err="1" smtClean="0">
                <a:latin typeface="Arial" pitchFamily="34" charset="0"/>
                <a:cs typeface="Arial" pitchFamily="34" charset="0"/>
              </a:rPr>
              <a:t>g</a:t>
            </a:r>
            <a:r>
              <a:rPr sz="3000" dirty="0" err="1" smtClean="0">
                <a:latin typeface="Arial" pitchFamily="34" charset="0"/>
                <a:cs typeface="Arial" pitchFamily="34" charset="0"/>
              </a:rPr>
              <a:t>an</a:t>
            </a:r>
            <a:r>
              <a:rPr sz="3000" dirty="0" smtClean="0">
                <a:latin typeface="Arial" pitchFamily="34" charset="0"/>
                <a:cs typeface="Arial" pitchFamily="34" charset="0"/>
              </a:rPr>
              <a:t> </a:t>
            </a:r>
            <a:r>
              <a:rPr sz="3000" spc="-25" dirty="0" err="1" smtClean="0">
                <a:latin typeface="Arial" pitchFamily="34" charset="0"/>
                <a:cs typeface="Arial" pitchFamily="34" charset="0"/>
              </a:rPr>
              <a:t>c</a:t>
            </a:r>
            <a:r>
              <a:rPr sz="3000" spc="10" dirty="0" err="1" smtClean="0">
                <a:latin typeface="Arial" pitchFamily="34" charset="0"/>
                <a:cs typeface="Arial" pitchFamily="34" charset="0"/>
              </a:rPr>
              <a:t>a</a:t>
            </a:r>
            <a:r>
              <a:rPr sz="3000" spc="-50" dirty="0" err="1" smtClean="0">
                <a:latin typeface="Arial" pitchFamily="34" charset="0"/>
                <a:cs typeface="Arial" pitchFamily="34" charset="0"/>
              </a:rPr>
              <a:t>r</a:t>
            </a:r>
            <a:r>
              <a:rPr sz="3000" dirty="0" err="1" smtClean="0">
                <a:latin typeface="Arial" pitchFamily="34" charset="0"/>
                <a:cs typeface="Arial" pitchFamily="34" charset="0"/>
              </a:rPr>
              <a:t>a</a:t>
            </a:r>
            <a:r>
              <a:rPr sz="3000" dirty="0" smtClean="0">
                <a:latin typeface="Arial" pitchFamily="34" charset="0"/>
                <a:cs typeface="Arial" pitchFamily="34" charset="0"/>
              </a:rPr>
              <a:t> </a:t>
            </a:r>
            <a:r>
              <a:rPr sz="3000" dirty="0" err="1" smtClean="0">
                <a:latin typeface="Arial" pitchFamily="34" charset="0"/>
                <a:cs typeface="Arial" pitchFamily="34" charset="0"/>
              </a:rPr>
              <a:t>m</a:t>
            </a:r>
            <a:r>
              <a:rPr sz="3000" spc="5" dirty="0" err="1" smtClean="0">
                <a:latin typeface="Arial" pitchFamily="34" charset="0"/>
                <a:cs typeface="Arial" pitchFamily="34" charset="0"/>
              </a:rPr>
              <a:t>e</a:t>
            </a:r>
            <a:r>
              <a:rPr sz="3000" spc="-5" dirty="0" err="1" smtClean="0">
                <a:latin typeface="Arial" pitchFamily="34" charset="0"/>
                <a:cs typeface="Arial" pitchFamily="34" charset="0"/>
              </a:rPr>
              <a:t>n</a:t>
            </a:r>
            <a:r>
              <a:rPr sz="3000" spc="-15" dirty="0" err="1" smtClean="0">
                <a:latin typeface="Arial" pitchFamily="34" charset="0"/>
                <a:cs typeface="Arial" pitchFamily="34" charset="0"/>
              </a:rPr>
              <a:t>u</a:t>
            </a:r>
            <a:r>
              <a:rPr sz="3000" dirty="0" err="1" smtClean="0">
                <a:latin typeface="Arial" pitchFamily="34" charset="0"/>
                <a:cs typeface="Arial" pitchFamily="34" charset="0"/>
              </a:rPr>
              <a:t>r</a:t>
            </a:r>
            <a:r>
              <a:rPr sz="3000" spc="-15" dirty="0" err="1" smtClean="0">
                <a:latin typeface="Arial" pitchFamily="34" charset="0"/>
                <a:cs typeface="Arial" pitchFamily="34" charset="0"/>
              </a:rPr>
              <a:t>u</a:t>
            </a:r>
            <a:r>
              <a:rPr sz="3000" spc="-5" dirty="0" err="1" smtClean="0">
                <a:latin typeface="Arial" pitchFamily="34" charset="0"/>
                <a:cs typeface="Arial" pitchFamily="34" charset="0"/>
              </a:rPr>
              <a:t>n</a:t>
            </a:r>
            <a:r>
              <a:rPr sz="3000" spc="-50" dirty="0" err="1" smtClean="0">
                <a:latin typeface="Arial" pitchFamily="34" charset="0"/>
                <a:cs typeface="Arial" pitchFamily="34" charset="0"/>
              </a:rPr>
              <a:t>k</a:t>
            </a:r>
            <a:r>
              <a:rPr sz="3000" dirty="0" err="1" smtClean="0">
                <a:latin typeface="Arial" pitchFamily="34" charset="0"/>
                <a:cs typeface="Arial" pitchFamily="34" charset="0"/>
              </a:rPr>
              <a:t>an</a:t>
            </a:r>
            <a:r>
              <a:rPr sz="3000" dirty="0" smtClean="0">
                <a:latin typeface="Arial" pitchFamily="34" charset="0"/>
                <a:cs typeface="Arial" pitchFamily="34" charset="0"/>
              </a:rPr>
              <a:t> </a:t>
            </a:r>
            <a:r>
              <a:rPr sz="3000" spc="-5" dirty="0" err="1" smtClean="0">
                <a:latin typeface="Arial" pitchFamily="34" charset="0"/>
                <a:cs typeface="Arial" pitchFamily="34" charset="0"/>
              </a:rPr>
              <a:t>pe</a:t>
            </a:r>
            <a:r>
              <a:rPr sz="3000" spc="10" dirty="0" err="1" smtClean="0">
                <a:latin typeface="Arial" pitchFamily="34" charset="0"/>
                <a:cs typeface="Arial" pitchFamily="34" charset="0"/>
              </a:rPr>
              <a:t>n</a:t>
            </a:r>
            <a:r>
              <a:rPr sz="3000" spc="-30" dirty="0" err="1" smtClean="0">
                <a:latin typeface="Arial" pitchFamily="34" charset="0"/>
                <a:cs typeface="Arial" pitchFamily="34" charset="0"/>
              </a:rPr>
              <a:t>a</a:t>
            </a:r>
            <a:r>
              <a:rPr sz="3000" spc="-20" dirty="0" err="1" smtClean="0">
                <a:latin typeface="Arial" pitchFamily="34" charset="0"/>
                <a:cs typeface="Arial" pitchFamily="34" charset="0"/>
              </a:rPr>
              <a:t>w</a:t>
            </a:r>
            <a:r>
              <a:rPr sz="3000" spc="10" dirty="0" err="1" smtClean="0">
                <a:latin typeface="Arial" pitchFamily="34" charset="0"/>
                <a:cs typeface="Arial" pitchFamily="34" charset="0"/>
              </a:rPr>
              <a:t>a</a:t>
            </a:r>
            <a:r>
              <a:rPr sz="3000" spc="-70" dirty="0" err="1" smtClean="0">
                <a:latin typeface="Arial" pitchFamily="34" charset="0"/>
                <a:cs typeface="Arial" pitchFamily="34" charset="0"/>
              </a:rPr>
              <a:t>r</a:t>
            </a:r>
            <a:r>
              <a:rPr sz="3000" dirty="0" err="1" smtClean="0">
                <a:latin typeface="Arial" pitchFamily="34" charset="0"/>
                <a:cs typeface="Arial" pitchFamily="34" charset="0"/>
              </a:rPr>
              <a:t>an</a:t>
            </a:r>
            <a:r>
              <a:rPr sz="3000" dirty="0" smtClean="0">
                <a:latin typeface="Arial" pitchFamily="34" charset="0"/>
                <a:cs typeface="Arial" pitchFamily="34" charset="0"/>
              </a:rPr>
              <a:t> </a:t>
            </a:r>
            <a:r>
              <a:rPr sz="3000" spc="-10" dirty="0" err="1" smtClean="0">
                <a:latin typeface="Arial" pitchFamily="34" charset="0"/>
                <a:cs typeface="Arial" pitchFamily="34" charset="0"/>
              </a:rPr>
              <a:t>uang</a:t>
            </a:r>
            <a:r>
              <a:rPr sz="3000" spc="-10" dirty="0" smtClean="0">
                <a:latin typeface="Arial" pitchFamily="34" charset="0"/>
                <a:cs typeface="Arial" pitchFamily="34" charset="0"/>
              </a:rPr>
              <a:t> </a:t>
            </a:r>
            <a:r>
              <a:rPr lang="id-ID" sz="3000" dirty="0" smtClean="0">
                <a:latin typeface="Arial Narrow"/>
                <a:cs typeface="Arial" pitchFamily="34" charset="0"/>
              </a:rPr>
              <a:t>→ mengurangi uang beredar</a:t>
            </a:r>
          </a:p>
          <a:p>
            <a:pPr marL="635000" marR="7620" indent="-622935">
              <a:spcAft>
                <a:spcPts val="600"/>
              </a:spcAft>
              <a:buFont typeface="Wingdings"/>
              <a:buChar char=""/>
              <a:tabLst>
                <a:tab pos="635000" algn="l"/>
                <a:tab pos="635635" algn="l"/>
                <a:tab pos="2319020" algn="l"/>
                <a:tab pos="2994660" algn="l"/>
                <a:tab pos="3637279" algn="l"/>
                <a:tab pos="4546600" algn="l"/>
                <a:tab pos="6226175" algn="l"/>
                <a:tab pos="6952615" algn="l"/>
                <a:tab pos="7752715" algn="l"/>
                <a:tab pos="9195435" algn="l"/>
                <a:tab pos="10323830" algn="l"/>
                <a:tab pos="11027410" algn="l"/>
                <a:tab pos="12876530" algn="l"/>
              </a:tabLst>
            </a:pPr>
            <a:r>
              <a:rPr lang="id-ID" sz="3000" dirty="0">
                <a:latin typeface="Arial" pitchFamily="34" charset="0"/>
                <a:cs typeface="Arial" pitchFamily="34" charset="0"/>
              </a:rPr>
              <a:t>Inflationary gap terjadi ketika AD (aggregate demand) terlalu besar → output aktual &gt; output potensial → harga naik </a:t>
            </a:r>
            <a:r>
              <a:rPr lang="id-ID" sz="3000" dirty="0" smtClean="0">
                <a:latin typeface="Arial" pitchFamily="34" charset="0"/>
                <a:cs typeface="Arial" pitchFamily="34" charset="0"/>
              </a:rPr>
              <a:t>(terjadi inflasi).  Untuk </a:t>
            </a:r>
            <a:r>
              <a:rPr lang="id-ID" sz="3000" dirty="0">
                <a:latin typeface="Arial" pitchFamily="34" charset="0"/>
                <a:cs typeface="Arial" pitchFamily="34" charset="0"/>
              </a:rPr>
              <a:t>menurunkannya, BI harus memperketat kebijakan moneter dengan mengurangi jumlah uang </a:t>
            </a:r>
            <a:r>
              <a:rPr lang="id-ID" sz="3000" dirty="0" smtClean="0">
                <a:latin typeface="Arial" pitchFamily="34" charset="0"/>
                <a:cs typeface="Arial" pitchFamily="34" charset="0"/>
              </a:rPr>
              <a:t>beredar.</a:t>
            </a:r>
            <a:endParaRPr sz="3000" dirty="0">
              <a:latin typeface="Arial" pitchFamily="34" charset="0"/>
              <a:cs typeface="Arial" pitchFamily="34" charset="0"/>
            </a:endParaRPr>
          </a:p>
          <a:p>
            <a:pPr marL="635000" marR="10160" indent="-622935">
              <a:spcAft>
                <a:spcPts val="600"/>
              </a:spcAft>
              <a:buFont typeface="Wingdings"/>
              <a:buChar char=""/>
              <a:tabLst>
                <a:tab pos="635000" algn="l"/>
                <a:tab pos="635635" algn="l"/>
              </a:tabLst>
            </a:pPr>
            <a:r>
              <a:rPr sz="3000" spc="-10" dirty="0">
                <a:latin typeface="Arial" pitchFamily="34" charset="0"/>
                <a:cs typeface="Arial" pitchFamily="34" charset="0"/>
              </a:rPr>
              <a:t>Sedangkan</a:t>
            </a:r>
            <a:r>
              <a:rPr sz="3000" spc="10" dirty="0">
                <a:latin typeface="Arial" pitchFamily="34" charset="0"/>
                <a:cs typeface="Arial" pitchFamily="34" charset="0"/>
              </a:rPr>
              <a:t> </a:t>
            </a:r>
            <a:r>
              <a:rPr sz="3000" b="1" i="1" spc="-10" dirty="0">
                <a:solidFill>
                  <a:srgbClr val="FF0000"/>
                </a:solidFill>
                <a:latin typeface="Arial" pitchFamily="34" charset="0"/>
                <a:cs typeface="Arial" pitchFamily="34" charset="0"/>
              </a:rPr>
              <a:t>Recessionary</a:t>
            </a:r>
            <a:r>
              <a:rPr sz="3000" b="1" i="1" spc="15" dirty="0">
                <a:solidFill>
                  <a:srgbClr val="FF0000"/>
                </a:solidFill>
                <a:latin typeface="Arial" pitchFamily="34" charset="0"/>
                <a:cs typeface="Arial" pitchFamily="34" charset="0"/>
              </a:rPr>
              <a:t> </a:t>
            </a:r>
            <a:r>
              <a:rPr sz="3000" b="1" i="1" spc="-15" dirty="0">
                <a:solidFill>
                  <a:srgbClr val="FF0000"/>
                </a:solidFill>
                <a:latin typeface="Arial" pitchFamily="34" charset="0"/>
                <a:cs typeface="Arial" pitchFamily="34" charset="0"/>
              </a:rPr>
              <a:t>gap</a:t>
            </a:r>
            <a:r>
              <a:rPr sz="3000" b="1" i="1" spc="-10" dirty="0">
                <a:solidFill>
                  <a:srgbClr val="FF0000"/>
                </a:solidFill>
                <a:latin typeface="Arial" pitchFamily="34" charset="0"/>
                <a:cs typeface="Arial" pitchFamily="34" charset="0"/>
              </a:rPr>
              <a:t> </a:t>
            </a:r>
            <a:r>
              <a:rPr sz="3000" spc="-10" dirty="0" smtClean="0">
                <a:latin typeface="Arial" pitchFamily="34" charset="0"/>
                <a:cs typeface="Arial" pitchFamily="34" charset="0"/>
              </a:rPr>
              <a:t>(</a:t>
            </a:r>
            <a:r>
              <a:rPr lang="id-ID" sz="3000" spc="-10" dirty="0" smtClean="0">
                <a:latin typeface="Arial" pitchFamily="34" charset="0"/>
                <a:cs typeface="Arial" pitchFamily="34" charset="0"/>
              </a:rPr>
              <a:t>Resesi) </a:t>
            </a:r>
            <a:r>
              <a:rPr sz="3000" spc="-10" dirty="0" err="1" smtClean="0">
                <a:latin typeface="Arial" pitchFamily="34" charset="0"/>
                <a:cs typeface="Arial" pitchFamily="34" charset="0"/>
              </a:rPr>
              <a:t>dapat</a:t>
            </a:r>
            <a:r>
              <a:rPr sz="3000" spc="35" dirty="0" smtClean="0">
                <a:latin typeface="Arial" pitchFamily="34" charset="0"/>
                <a:cs typeface="Arial" pitchFamily="34" charset="0"/>
              </a:rPr>
              <a:t> </a:t>
            </a:r>
            <a:r>
              <a:rPr sz="3000" spc="-10" dirty="0">
                <a:latin typeface="Arial" pitchFamily="34" charset="0"/>
                <a:cs typeface="Arial" pitchFamily="34" charset="0"/>
              </a:rPr>
              <a:t>dihilangkan</a:t>
            </a:r>
            <a:r>
              <a:rPr sz="3000" spc="-5" dirty="0">
                <a:latin typeface="Arial" pitchFamily="34" charset="0"/>
                <a:cs typeface="Arial" pitchFamily="34" charset="0"/>
              </a:rPr>
              <a:t> </a:t>
            </a:r>
            <a:r>
              <a:rPr sz="3000" dirty="0">
                <a:latin typeface="Arial" pitchFamily="34" charset="0"/>
                <a:cs typeface="Arial" pitchFamily="34" charset="0"/>
              </a:rPr>
              <a:t>oleh</a:t>
            </a:r>
            <a:r>
              <a:rPr sz="3000" spc="-10" dirty="0">
                <a:latin typeface="Arial" pitchFamily="34" charset="0"/>
                <a:cs typeface="Arial" pitchFamily="34" charset="0"/>
              </a:rPr>
              <a:t> </a:t>
            </a:r>
            <a:r>
              <a:rPr sz="3000" spc="5" dirty="0">
                <a:latin typeface="Arial" pitchFamily="34" charset="0"/>
                <a:cs typeface="Arial" pitchFamily="34" charset="0"/>
              </a:rPr>
              <a:t>Bank</a:t>
            </a:r>
            <a:r>
              <a:rPr sz="3000" dirty="0">
                <a:latin typeface="Arial" pitchFamily="34" charset="0"/>
                <a:cs typeface="Arial" pitchFamily="34" charset="0"/>
              </a:rPr>
              <a:t> Indonesia</a:t>
            </a:r>
            <a:r>
              <a:rPr sz="3000" spc="-5" dirty="0">
                <a:latin typeface="Arial" pitchFamily="34" charset="0"/>
                <a:cs typeface="Arial" pitchFamily="34" charset="0"/>
              </a:rPr>
              <a:t> </a:t>
            </a:r>
            <a:r>
              <a:rPr sz="3000" spc="-15" dirty="0">
                <a:latin typeface="Arial" pitchFamily="34" charset="0"/>
                <a:cs typeface="Arial" pitchFamily="34" charset="0"/>
              </a:rPr>
              <a:t>dengan</a:t>
            </a:r>
            <a:r>
              <a:rPr sz="3000" spc="10" dirty="0">
                <a:latin typeface="Arial" pitchFamily="34" charset="0"/>
                <a:cs typeface="Arial" pitchFamily="34" charset="0"/>
              </a:rPr>
              <a:t> </a:t>
            </a:r>
            <a:r>
              <a:rPr sz="3000" spc="-20" dirty="0">
                <a:latin typeface="Arial" pitchFamily="34" charset="0"/>
                <a:cs typeface="Arial" pitchFamily="34" charset="0"/>
              </a:rPr>
              <a:t>cara</a:t>
            </a:r>
            <a:r>
              <a:rPr sz="3000" spc="-5" dirty="0">
                <a:latin typeface="Arial" pitchFamily="34" charset="0"/>
                <a:cs typeface="Arial" pitchFamily="34" charset="0"/>
              </a:rPr>
              <a:t> menaikan</a:t>
            </a:r>
            <a:r>
              <a:rPr sz="3000" spc="10" dirty="0">
                <a:latin typeface="Arial" pitchFamily="34" charset="0"/>
                <a:cs typeface="Arial" pitchFamily="34" charset="0"/>
              </a:rPr>
              <a:t> </a:t>
            </a:r>
            <a:r>
              <a:rPr sz="3000" spc="-15" dirty="0">
                <a:latin typeface="Arial" pitchFamily="34" charset="0"/>
                <a:cs typeface="Arial" pitchFamily="34" charset="0"/>
              </a:rPr>
              <a:t>penawaran </a:t>
            </a:r>
            <a:r>
              <a:rPr sz="3000" spc="-575" dirty="0">
                <a:latin typeface="Arial" pitchFamily="34" charset="0"/>
                <a:cs typeface="Arial" pitchFamily="34" charset="0"/>
              </a:rPr>
              <a:t> </a:t>
            </a:r>
            <a:r>
              <a:rPr sz="3000" spc="-10" dirty="0" err="1">
                <a:latin typeface="Arial" pitchFamily="34" charset="0"/>
                <a:cs typeface="Arial" pitchFamily="34" charset="0"/>
              </a:rPr>
              <a:t>uang</a:t>
            </a:r>
            <a:r>
              <a:rPr sz="3000" spc="-10" dirty="0" smtClean="0">
                <a:latin typeface="Arial" pitchFamily="34" charset="0"/>
                <a:cs typeface="Arial" pitchFamily="34" charset="0"/>
              </a:rPr>
              <a:t>.</a:t>
            </a:r>
          </a:p>
          <a:p>
            <a:pPr marL="635000" marR="10160" indent="-622935">
              <a:spcAft>
                <a:spcPts val="300"/>
              </a:spcAft>
              <a:buFont typeface="Wingdings"/>
              <a:buChar char=""/>
              <a:tabLst>
                <a:tab pos="635000" algn="l"/>
                <a:tab pos="635635" algn="l"/>
              </a:tabLst>
            </a:pPr>
            <a:r>
              <a:rPr lang="sv-SE" sz="3000" dirty="0">
                <a:solidFill>
                  <a:srgbClr val="FF0000"/>
                </a:solidFill>
                <a:latin typeface="Arial" pitchFamily="34" charset="0"/>
                <a:cs typeface="Arial" pitchFamily="34" charset="0"/>
              </a:rPr>
              <a:t>Resesi</a:t>
            </a:r>
            <a:r>
              <a:rPr lang="sv-SE" sz="3000" dirty="0">
                <a:latin typeface="Arial" pitchFamily="34" charset="0"/>
                <a:cs typeface="Arial" pitchFamily="34" charset="0"/>
              </a:rPr>
              <a:t> adalah fase siklus ekonomi di mana output ekonomi, pekerjaan, dan pendapatan cenderung </a:t>
            </a:r>
            <a:r>
              <a:rPr lang="sv-SE" sz="3000" dirty="0" smtClean="0">
                <a:latin typeface="Arial" pitchFamily="34" charset="0"/>
                <a:cs typeface="Arial" pitchFamily="34" charset="0"/>
              </a:rPr>
              <a:t>menurun</a:t>
            </a:r>
            <a:r>
              <a:rPr lang="id-ID" sz="3000" dirty="0">
                <a:latin typeface="Arial" pitchFamily="34" charset="0"/>
                <a:cs typeface="Arial" pitchFamily="34" charset="0"/>
              </a:rPr>
              <a:t> </a:t>
            </a:r>
            <a:r>
              <a:rPr lang="id-ID" sz="3000" dirty="0" smtClean="0">
                <a:latin typeface="Arial" pitchFamily="34" charset="0"/>
                <a:cs typeface="Arial" pitchFamily="34" charset="0"/>
              </a:rPr>
              <a:t>atau melambat </a:t>
            </a:r>
            <a:r>
              <a:rPr lang="id-ID" sz="3000" dirty="0" smtClean="0">
                <a:latin typeface="Arial Narrow"/>
                <a:cs typeface="Arial" pitchFamily="34" charset="0"/>
              </a:rPr>
              <a:t>→ </a:t>
            </a:r>
            <a:r>
              <a:rPr lang="id-ID" sz="3000" b="1" i="1" dirty="0" smtClean="0">
                <a:solidFill>
                  <a:srgbClr val="FF0000"/>
                </a:solidFill>
                <a:latin typeface="Arial Narrow"/>
                <a:cs typeface="Arial" pitchFamily="34" charset="0"/>
              </a:rPr>
              <a:t>Deflationery Gap</a:t>
            </a:r>
            <a:r>
              <a:rPr lang="id-ID" sz="3000" dirty="0" smtClean="0">
                <a:latin typeface="Arial" pitchFamily="34" charset="0"/>
                <a:cs typeface="Arial" pitchFamily="34" charset="0"/>
              </a:rPr>
              <a:t>. </a:t>
            </a:r>
            <a:endParaRPr sz="3000" dirty="0">
              <a:latin typeface="Arial" pitchFamily="34" charset="0"/>
              <a:cs typeface="Arial" pitchFamily="34" charset="0"/>
            </a:endParaRPr>
          </a:p>
        </p:txBody>
      </p:sp>
      <p:sp>
        <p:nvSpPr>
          <p:cNvPr id="17"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5460" cy="10287000"/>
          </a:xfrm>
          <a:prstGeom prst="rect">
            <a:avLst/>
          </a:prstGeom>
        </p:spPr>
      </p:pic>
      <p:grpSp>
        <p:nvGrpSpPr>
          <p:cNvPr id="3" name="object 3"/>
          <p:cNvGrpSpPr/>
          <p:nvPr/>
        </p:nvGrpSpPr>
        <p:grpSpPr>
          <a:xfrm>
            <a:off x="0" y="0"/>
            <a:ext cx="18072100" cy="2582545"/>
            <a:chOff x="0" y="0"/>
            <a:chExt cx="18072100" cy="2582545"/>
          </a:xfrm>
        </p:grpSpPr>
        <p:sp>
          <p:nvSpPr>
            <p:cNvPr id="4" name="object 4"/>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5" name="object 5"/>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6" name="object 6"/>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7" name="object 7"/>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4541520" y="1831339"/>
              <a:ext cx="13530580" cy="144779"/>
            </a:xfrm>
            <a:prstGeom prst="rect">
              <a:avLst/>
            </a:prstGeom>
          </p:spPr>
        </p:pic>
      </p:grpSp>
      <p:grpSp>
        <p:nvGrpSpPr>
          <p:cNvPr id="9" name="object 9"/>
          <p:cNvGrpSpPr/>
          <p:nvPr/>
        </p:nvGrpSpPr>
        <p:grpSpPr>
          <a:xfrm>
            <a:off x="15869666" y="6102731"/>
            <a:ext cx="2416175" cy="4184650"/>
            <a:chOff x="15869666" y="6102731"/>
            <a:chExt cx="2416175" cy="4184650"/>
          </a:xfrm>
        </p:grpSpPr>
        <p:sp>
          <p:nvSpPr>
            <p:cNvPr id="10"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11"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12"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14" name="object 14"/>
          <p:cNvSpPr txBox="1">
            <a:spLocks noGrp="1"/>
          </p:cNvSpPr>
          <p:nvPr>
            <p:ph type="title"/>
          </p:nvPr>
        </p:nvSpPr>
        <p:spPr>
          <a:xfrm>
            <a:off x="4541900" y="492959"/>
            <a:ext cx="9859900" cy="1245213"/>
          </a:xfrm>
          <a:prstGeom prst="rect">
            <a:avLst/>
          </a:prstGeom>
        </p:spPr>
        <p:txBody>
          <a:bodyPr vert="horz" wrap="square" lIns="0" tIns="85090" rIns="0" bIns="0" rtlCol="0">
            <a:spAutoFit/>
          </a:bodyPr>
          <a:lstStyle/>
          <a:p>
            <a:pPr marL="12700">
              <a:lnSpc>
                <a:spcPct val="100000"/>
              </a:lnSpc>
              <a:spcBef>
                <a:spcPts val="670"/>
              </a:spcBef>
            </a:pPr>
            <a:r>
              <a:rPr sz="4400" b="1" spc="55" dirty="0"/>
              <a:t>Pengantar</a:t>
            </a:r>
            <a:r>
              <a:rPr sz="4400" b="1" spc="-320" dirty="0"/>
              <a:t> </a:t>
            </a:r>
            <a:r>
              <a:rPr sz="4400" b="1" spc="-10" dirty="0"/>
              <a:t>Kebijakan</a:t>
            </a:r>
            <a:r>
              <a:rPr sz="4400" b="1" spc="-300" dirty="0"/>
              <a:t> </a:t>
            </a:r>
            <a:r>
              <a:rPr sz="4400" b="1" spc="135" dirty="0">
                <a:solidFill>
                  <a:srgbClr val="0066CC"/>
                </a:solidFill>
              </a:rPr>
              <a:t>Moneter</a:t>
            </a:r>
            <a:endParaRPr sz="4400" b="1" dirty="0"/>
          </a:p>
          <a:p>
            <a:pPr marL="93345">
              <a:lnSpc>
                <a:spcPct val="100000"/>
              </a:lnSpc>
              <a:spcBef>
                <a:spcPts val="400"/>
              </a:spcBef>
            </a:pPr>
            <a:r>
              <a:rPr sz="2800" spc="-10" dirty="0">
                <a:solidFill>
                  <a:srgbClr val="929292"/>
                </a:solidFill>
                <a:latin typeface="Calibri"/>
                <a:cs typeface="Calibri"/>
              </a:rPr>
              <a:t>Kebijakan</a:t>
            </a:r>
            <a:r>
              <a:rPr sz="2800" spc="-75" dirty="0">
                <a:solidFill>
                  <a:srgbClr val="929292"/>
                </a:solidFill>
                <a:latin typeface="Calibri"/>
                <a:cs typeface="Calibri"/>
              </a:rPr>
              <a:t> </a:t>
            </a:r>
            <a:r>
              <a:rPr sz="2800" spc="-10" dirty="0">
                <a:solidFill>
                  <a:srgbClr val="929292"/>
                </a:solidFill>
                <a:latin typeface="Calibri"/>
                <a:cs typeface="Calibri"/>
              </a:rPr>
              <a:t>Moneter</a:t>
            </a:r>
            <a:endParaRPr sz="2800" dirty="0">
              <a:latin typeface="Calibri"/>
              <a:cs typeface="Calibri"/>
            </a:endParaRPr>
          </a:p>
        </p:txBody>
      </p:sp>
      <p:sp>
        <p:nvSpPr>
          <p:cNvPr id="15" name="object 15"/>
          <p:cNvSpPr txBox="1"/>
          <p:nvPr/>
        </p:nvSpPr>
        <p:spPr>
          <a:xfrm>
            <a:off x="457200" y="2286697"/>
            <a:ext cx="17058545" cy="7168629"/>
          </a:xfrm>
          <a:prstGeom prst="rect">
            <a:avLst/>
          </a:prstGeom>
        </p:spPr>
        <p:txBody>
          <a:bodyPr vert="horz" wrap="square" lIns="0" tIns="12700" rIns="0" bIns="0" rtlCol="0">
            <a:spAutoFit/>
          </a:bodyPr>
          <a:lstStyle/>
          <a:p>
            <a:pPr marL="635000" indent="-622935">
              <a:spcAft>
                <a:spcPts val="300"/>
              </a:spcAft>
              <a:buFont typeface="Wingdings"/>
              <a:buChar char=""/>
              <a:tabLst>
                <a:tab pos="895350" algn="l"/>
              </a:tabLst>
            </a:pPr>
            <a:r>
              <a:rPr lang="id-ID" sz="3000" spc="-10" dirty="0" smtClean="0">
                <a:latin typeface="Arial" pitchFamily="34" charset="0"/>
                <a:cs typeface="Arial" pitchFamily="34" charset="0"/>
              </a:rPr>
              <a:t>Type </a:t>
            </a:r>
            <a:r>
              <a:rPr lang="id-ID" sz="3000" spc="-10" dirty="0">
                <a:latin typeface="Arial" pitchFamily="34" charset="0"/>
                <a:cs typeface="Arial" pitchFamily="34" charset="0"/>
              </a:rPr>
              <a:t>Kebijakan</a:t>
            </a:r>
            <a:r>
              <a:rPr lang="id-ID" sz="3000" spc="-45" dirty="0">
                <a:latin typeface="Arial" pitchFamily="34" charset="0"/>
                <a:cs typeface="Arial" pitchFamily="34" charset="0"/>
              </a:rPr>
              <a:t> </a:t>
            </a:r>
            <a:r>
              <a:rPr lang="id-ID" sz="3000" spc="-5" dirty="0">
                <a:latin typeface="Arial" pitchFamily="34" charset="0"/>
                <a:cs typeface="Arial" pitchFamily="34" charset="0"/>
              </a:rPr>
              <a:t>Moneter </a:t>
            </a:r>
            <a:r>
              <a:rPr lang="id-ID" sz="3000" spc="-10" dirty="0" smtClean="0">
                <a:latin typeface="Arial" pitchFamily="34" charset="0"/>
                <a:cs typeface="Arial" pitchFamily="34" charset="0"/>
              </a:rPr>
              <a:t>dilihat </a:t>
            </a:r>
            <a:r>
              <a:rPr lang="id-ID" sz="3000" spc="-10" dirty="0">
                <a:latin typeface="Arial" pitchFamily="34" charset="0"/>
                <a:cs typeface="Arial" pitchFamily="34" charset="0"/>
              </a:rPr>
              <a:t>dari efeknya dapat bersifat </a:t>
            </a:r>
            <a:r>
              <a:rPr sz="3000" spc="-5" dirty="0" smtClean="0">
                <a:latin typeface="Arial" pitchFamily="34" charset="0"/>
                <a:cs typeface="Arial" pitchFamily="34" charset="0"/>
              </a:rPr>
              <a:t>:</a:t>
            </a:r>
            <a:endParaRPr sz="3000" dirty="0">
              <a:latin typeface="Arial" pitchFamily="34" charset="0"/>
              <a:cs typeface="Arial" pitchFamily="34" charset="0"/>
            </a:endParaRPr>
          </a:p>
          <a:p>
            <a:pPr marL="1176338" lvl="1" indent="-431800" algn="just">
              <a:spcAft>
                <a:spcPts val="600"/>
              </a:spcAft>
              <a:buAutoNum type="arabicPeriod"/>
              <a:tabLst>
                <a:tab pos="895350" algn="l"/>
              </a:tabLst>
            </a:pPr>
            <a:r>
              <a:rPr sz="3000" b="1" i="1" spc="-5" dirty="0" err="1" smtClean="0">
                <a:solidFill>
                  <a:srgbClr val="00AF50"/>
                </a:solidFill>
                <a:latin typeface="Arial" pitchFamily="34" charset="0"/>
                <a:cs typeface="Arial" pitchFamily="34" charset="0"/>
              </a:rPr>
              <a:t>Expantionary</a:t>
            </a:r>
            <a:r>
              <a:rPr sz="3000" b="1" i="1" spc="-5" dirty="0" smtClean="0">
                <a:solidFill>
                  <a:srgbClr val="00AF50"/>
                </a:solidFill>
                <a:latin typeface="Arial" pitchFamily="34" charset="0"/>
                <a:cs typeface="Arial" pitchFamily="34" charset="0"/>
              </a:rPr>
              <a:t> </a:t>
            </a:r>
            <a:r>
              <a:rPr sz="3000" b="1" i="1" spc="-5" dirty="0" smtClean="0">
                <a:latin typeface="Arial" pitchFamily="34" charset="0"/>
                <a:cs typeface="Arial" pitchFamily="34" charset="0"/>
              </a:rPr>
              <a:t>(</a:t>
            </a:r>
            <a:r>
              <a:rPr lang="id-ID" sz="3000" b="1" i="1" spc="-5" dirty="0">
                <a:latin typeface="Arial" pitchFamily="34" charset="0"/>
                <a:cs typeface="Arial" pitchFamily="34" charset="0"/>
              </a:rPr>
              <a:t>untuk merangsang pertumbuhan ekonomi dan meningkatkan aktivitas </a:t>
            </a:r>
            <a:r>
              <a:rPr lang="id-ID" sz="3000" b="1" i="1" spc="-5" dirty="0" smtClean="0">
                <a:latin typeface="Arial" pitchFamily="34" charset="0"/>
                <a:cs typeface="Arial" pitchFamily="34" charset="0"/>
              </a:rPr>
              <a:t>ekonomi </a:t>
            </a:r>
            <a:r>
              <a:rPr lang="id-ID" sz="3000" spc="-5" dirty="0" smtClean="0">
                <a:latin typeface="Arial" pitchFamily="34" charset="0"/>
                <a:cs typeface="Arial" pitchFamily="34" charset="0"/>
              </a:rPr>
              <a:t>dengan</a:t>
            </a:r>
            <a:r>
              <a:rPr lang="id-ID" sz="3000" b="1" i="1" spc="-5" dirty="0" smtClean="0">
                <a:latin typeface="Arial" pitchFamily="34" charset="0"/>
                <a:cs typeface="Arial" pitchFamily="34" charset="0"/>
              </a:rPr>
              <a:t> </a:t>
            </a:r>
            <a:r>
              <a:rPr lang="id-ID" sz="3000" dirty="0" smtClean="0">
                <a:latin typeface="Arial" pitchFamily="34" charset="0"/>
                <a:cs typeface="Arial" pitchFamily="34" charset="0"/>
              </a:rPr>
              <a:t>meningkatkan jumlah </a:t>
            </a:r>
            <a:r>
              <a:rPr lang="id-ID" sz="3000" dirty="0">
                <a:latin typeface="Arial" pitchFamily="34" charset="0"/>
                <a:cs typeface="Arial" pitchFamily="34" charset="0"/>
              </a:rPr>
              <a:t>uang </a:t>
            </a:r>
            <a:r>
              <a:rPr lang="id-ID" sz="3000" dirty="0" smtClean="0">
                <a:latin typeface="Arial" pitchFamily="34" charset="0"/>
                <a:cs typeface="Arial" pitchFamily="34" charset="0"/>
              </a:rPr>
              <a:t>beredar/ketersediaan uang-Pembelian </a:t>
            </a:r>
            <a:r>
              <a:rPr lang="id-ID" sz="3000" dirty="0">
                <a:latin typeface="Arial" pitchFamily="34" charset="0"/>
                <a:cs typeface="Arial" pitchFamily="34" charset="0"/>
              </a:rPr>
              <a:t>Obligasi, menurunkan suku bunga, dan merangsang pengeluaran konsumen dan </a:t>
            </a:r>
            <a:r>
              <a:rPr lang="id-ID" sz="3000" dirty="0" smtClean="0">
                <a:latin typeface="Arial" pitchFamily="34" charset="0"/>
                <a:cs typeface="Arial" pitchFamily="34" charset="0"/>
              </a:rPr>
              <a:t>investasi-Pemberian Kredit)</a:t>
            </a:r>
            <a:endParaRPr sz="3000" b="1" i="1" dirty="0">
              <a:latin typeface="Arial" pitchFamily="34" charset="0"/>
              <a:cs typeface="Arial" pitchFamily="34" charset="0"/>
            </a:endParaRPr>
          </a:p>
          <a:p>
            <a:pPr marL="1176338" lvl="1" indent="-431800" algn="just">
              <a:spcAft>
                <a:spcPts val="600"/>
              </a:spcAft>
              <a:buAutoNum type="arabicPeriod"/>
              <a:tabLst>
                <a:tab pos="895350" algn="l"/>
              </a:tabLst>
            </a:pPr>
            <a:r>
              <a:rPr sz="3000" b="1" i="1" spc="-10" dirty="0" err="1" smtClean="0">
                <a:solidFill>
                  <a:srgbClr val="00AF50"/>
                </a:solidFill>
                <a:latin typeface="Arial" pitchFamily="34" charset="0"/>
                <a:cs typeface="Arial" pitchFamily="34" charset="0"/>
              </a:rPr>
              <a:t>Contractiona</a:t>
            </a:r>
            <a:r>
              <a:rPr sz="3000" b="1" spc="-10" dirty="0" err="1" smtClean="0">
                <a:solidFill>
                  <a:srgbClr val="00AF50"/>
                </a:solidFill>
                <a:latin typeface="Arial" pitchFamily="34" charset="0"/>
                <a:cs typeface="Arial" pitchFamily="34" charset="0"/>
              </a:rPr>
              <a:t>ry</a:t>
            </a:r>
            <a:r>
              <a:rPr sz="3000" b="1" spc="-10" dirty="0" smtClean="0">
                <a:solidFill>
                  <a:srgbClr val="00AF50"/>
                </a:solidFill>
                <a:latin typeface="Arial" pitchFamily="34" charset="0"/>
                <a:cs typeface="Arial" pitchFamily="34" charset="0"/>
              </a:rPr>
              <a:t> </a:t>
            </a:r>
            <a:r>
              <a:rPr sz="3000" b="1" spc="-10" dirty="0" smtClean="0">
                <a:latin typeface="Arial" pitchFamily="34" charset="0"/>
                <a:cs typeface="Arial" pitchFamily="34" charset="0"/>
              </a:rPr>
              <a:t>(</a:t>
            </a:r>
            <a:r>
              <a:rPr lang="id-ID" sz="3000" b="1" dirty="0" smtClean="0">
                <a:latin typeface="Arial" pitchFamily="34" charset="0"/>
                <a:cs typeface="Arial" pitchFamily="34" charset="0"/>
              </a:rPr>
              <a:t>untuk </a:t>
            </a:r>
            <a:r>
              <a:rPr lang="id-ID" sz="3000" b="1" dirty="0">
                <a:latin typeface="Arial" pitchFamily="34" charset="0"/>
                <a:cs typeface="Arial" pitchFamily="34" charset="0"/>
              </a:rPr>
              <a:t>mengurangi tingkat pertumbuhan ekonomi dan mencegah potensi inflasi yang </a:t>
            </a:r>
            <a:r>
              <a:rPr lang="id-ID" sz="3000" b="1" dirty="0" smtClean="0">
                <a:latin typeface="Arial" pitchFamily="34" charset="0"/>
                <a:cs typeface="Arial" pitchFamily="34" charset="0"/>
              </a:rPr>
              <a:t>berlebihan</a:t>
            </a:r>
            <a:r>
              <a:rPr lang="id-ID" sz="3000" dirty="0">
                <a:latin typeface="Arial" pitchFamily="34" charset="0"/>
                <a:cs typeface="Arial" pitchFamily="34" charset="0"/>
              </a:rPr>
              <a:t> dengan pengurangan jumlah uang </a:t>
            </a:r>
            <a:r>
              <a:rPr lang="id-ID" sz="3000" dirty="0" smtClean="0">
                <a:latin typeface="Arial" pitchFamily="34" charset="0"/>
                <a:cs typeface="Arial" pitchFamily="34" charset="0"/>
              </a:rPr>
              <a:t>beredar, kenaikan </a:t>
            </a:r>
            <a:r>
              <a:rPr lang="id-ID" sz="3000" dirty="0">
                <a:latin typeface="Arial" pitchFamily="34" charset="0"/>
                <a:cs typeface="Arial" pitchFamily="34" charset="0"/>
              </a:rPr>
              <a:t>Suku Bunga, Penjualan </a:t>
            </a:r>
            <a:r>
              <a:rPr lang="id-ID" sz="3000" dirty="0" smtClean="0">
                <a:latin typeface="Arial" pitchFamily="34" charset="0"/>
                <a:cs typeface="Arial" pitchFamily="34" charset="0"/>
              </a:rPr>
              <a:t>Obligasi/surat </a:t>
            </a:r>
            <a:r>
              <a:rPr lang="id-ID" sz="3000" dirty="0">
                <a:latin typeface="Arial" pitchFamily="34" charset="0"/>
                <a:cs typeface="Arial" pitchFamily="34" charset="0"/>
              </a:rPr>
              <a:t>berharga ke bank-bank, </a:t>
            </a:r>
            <a:r>
              <a:rPr lang="id-ID" sz="3000" dirty="0">
                <a:latin typeface="Arial" pitchFamily="34" charset="0"/>
                <a:cs typeface="Arial" pitchFamily="34" charset="0"/>
              </a:rPr>
              <a:t>Peningkatan persyaratan Giro </a:t>
            </a:r>
            <a:r>
              <a:rPr lang="id-ID" sz="3000" dirty="0">
                <a:latin typeface="Arial" pitchFamily="34" charset="0"/>
                <a:cs typeface="Arial" pitchFamily="34" charset="0"/>
              </a:rPr>
              <a:t>Wajib (BI mewajibkan bank menyimpan porsi dana yang lebih besar sebagai </a:t>
            </a:r>
            <a:r>
              <a:rPr lang="id-ID" sz="3000" dirty="0" smtClean="0">
                <a:latin typeface="Arial" pitchFamily="34" charset="0"/>
                <a:cs typeface="Arial" pitchFamily="34" charset="0"/>
              </a:rPr>
              <a:t>cadangan), </a:t>
            </a:r>
            <a:r>
              <a:rPr lang="id-ID" sz="3000" dirty="0" smtClean="0">
                <a:latin typeface="Arial" pitchFamily="34" charset="0"/>
                <a:cs typeface="Arial" pitchFamily="34" charset="0"/>
              </a:rPr>
              <a:t>kebijakan pemberian kredit </a:t>
            </a:r>
            <a:r>
              <a:rPr lang="id-ID" sz="3000" dirty="0">
                <a:latin typeface="Arial" pitchFamily="34" charset="0"/>
                <a:cs typeface="Arial" pitchFamily="34" charset="0"/>
              </a:rPr>
              <a:t>yang </a:t>
            </a:r>
            <a:r>
              <a:rPr lang="id-ID" sz="3000" dirty="0" smtClean="0">
                <a:latin typeface="Arial" pitchFamily="34" charset="0"/>
                <a:cs typeface="Arial" pitchFamily="34" charset="0"/>
              </a:rPr>
              <a:t>ketat</a:t>
            </a:r>
            <a:r>
              <a:rPr lang="id-ID" sz="3000" dirty="0" smtClean="0">
                <a:latin typeface="Arial" pitchFamily="34" charset="0"/>
                <a:cs typeface="Arial" pitchFamily="34" charset="0"/>
              </a:rPr>
              <a:t>)</a:t>
            </a:r>
          </a:p>
          <a:p>
            <a:pPr marL="549275" lvl="1" algn="just">
              <a:spcAft>
                <a:spcPts val="300"/>
              </a:spcAft>
              <a:tabLst>
                <a:tab pos="895350" algn="l"/>
              </a:tabLst>
            </a:pPr>
            <a:r>
              <a:rPr lang="id-ID" sz="3000" b="1" dirty="0" smtClean="0">
                <a:latin typeface="Arial" pitchFamily="34" charset="0"/>
                <a:cs typeface="Arial" pitchFamily="34" charset="0"/>
              </a:rPr>
              <a:t>BI </a:t>
            </a:r>
            <a:r>
              <a:rPr lang="id-ID" sz="3000" dirty="0">
                <a:latin typeface="Arial" pitchFamily="34" charset="0"/>
                <a:cs typeface="Arial" pitchFamily="34" charset="0"/>
              </a:rPr>
              <a:t>menghilangkan </a:t>
            </a:r>
            <a:r>
              <a:rPr lang="id-ID" sz="3000" i="1" dirty="0">
                <a:latin typeface="Arial" pitchFamily="34" charset="0"/>
                <a:cs typeface="Arial" pitchFamily="34" charset="0"/>
              </a:rPr>
              <a:t>inflationary gap</a:t>
            </a:r>
            <a:r>
              <a:rPr lang="id-ID" sz="3000" dirty="0">
                <a:latin typeface="Arial" pitchFamily="34" charset="0"/>
                <a:cs typeface="Arial" pitchFamily="34" charset="0"/>
              </a:rPr>
              <a:t> dengan </a:t>
            </a:r>
            <a:r>
              <a:rPr lang="id-ID" sz="3000" b="1" i="1" dirty="0">
                <a:latin typeface="Arial" pitchFamily="34" charset="0"/>
                <a:cs typeface="Arial" pitchFamily="34" charset="0"/>
              </a:rPr>
              <a:t>monetary tightening</a:t>
            </a:r>
            <a:r>
              <a:rPr lang="id-ID" sz="3000" b="1" dirty="0">
                <a:latin typeface="Arial" pitchFamily="34" charset="0"/>
                <a:cs typeface="Arial" pitchFamily="34" charset="0"/>
              </a:rPr>
              <a:t>, </a:t>
            </a:r>
            <a:r>
              <a:rPr lang="id-ID" sz="3000" dirty="0" smtClean="0">
                <a:latin typeface="Arial" pitchFamily="34" charset="0"/>
                <a:cs typeface="Arial" pitchFamily="34" charset="0"/>
              </a:rPr>
              <a:t>yaitu : 1) Menaikkan </a:t>
            </a:r>
            <a:r>
              <a:rPr lang="id-ID" sz="3000" dirty="0">
                <a:latin typeface="Arial" pitchFamily="34" charset="0"/>
                <a:cs typeface="Arial" pitchFamily="34" charset="0"/>
              </a:rPr>
              <a:t>suku bunga (paling </a:t>
            </a:r>
            <a:r>
              <a:rPr lang="id-ID" sz="3000" dirty="0" smtClean="0">
                <a:latin typeface="Arial" pitchFamily="34" charset="0"/>
                <a:cs typeface="Arial" pitchFamily="34" charset="0"/>
              </a:rPr>
              <a:t>efektif), 2) Menjual </a:t>
            </a:r>
            <a:r>
              <a:rPr lang="id-ID" sz="3000" dirty="0">
                <a:latin typeface="Arial" pitchFamily="34" charset="0"/>
                <a:cs typeface="Arial" pitchFamily="34" charset="0"/>
              </a:rPr>
              <a:t>surat berharga (OMO) untuk menyerap </a:t>
            </a:r>
            <a:r>
              <a:rPr lang="id-ID" sz="3000" dirty="0" smtClean="0">
                <a:latin typeface="Arial" pitchFamily="34" charset="0"/>
                <a:cs typeface="Arial" pitchFamily="34" charset="0"/>
              </a:rPr>
              <a:t>likuiditas, 3) Menaikkan </a:t>
            </a:r>
            <a:r>
              <a:rPr lang="id-ID" sz="3000" dirty="0">
                <a:latin typeface="Arial" pitchFamily="34" charset="0"/>
                <a:cs typeface="Arial" pitchFamily="34" charset="0"/>
              </a:rPr>
              <a:t>GWM bank </a:t>
            </a:r>
            <a:r>
              <a:rPr lang="id-ID" sz="3000" dirty="0" smtClean="0">
                <a:latin typeface="Arial" pitchFamily="34" charset="0"/>
                <a:cs typeface="Arial" pitchFamily="34" charset="0"/>
              </a:rPr>
              <a:t>umum, 4) Menaikkan </a:t>
            </a:r>
            <a:r>
              <a:rPr lang="id-ID" sz="3000" dirty="0">
                <a:latin typeface="Arial" pitchFamily="34" charset="0"/>
                <a:cs typeface="Arial" pitchFamily="34" charset="0"/>
              </a:rPr>
              <a:t>suku bunga fasilitas </a:t>
            </a:r>
            <a:r>
              <a:rPr lang="id-ID" sz="3000" dirty="0" smtClean="0">
                <a:latin typeface="Arial" pitchFamily="34" charset="0"/>
                <a:cs typeface="Arial" pitchFamily="34" charset="0"/>
              </a:rPr>
              <a:t>BI, 5) Menjual </a:t>
            </a:r>
            <a:r>
              <a:rPr lang="id-ID" sz="3000" dirty="0">
                <a:latin typeface="Arial" pitchFamily="34" charset="0"/>
                <a:cs typeface="Arial" pitchFamily="34" charset="0"/>
              </a:rPr>
              <a:t>valas untuk menyerap </a:t>
            </a:r>
            <a:r>
              <a:rPr lang="id-ID" sz="3000" dirty="0" smtClean="0">
                <a:latin typeface="Arial" pitchFamily="34" charset="0"/>
                <a:cs typeface="Arial" pitchFamily="34" charset="0"/>
              </a:rPr>
              <a:t>rupiah</a:t>
            </a:r>
          </a:p>
          <a:p>
            <a:pPr marL="549275" lvl="1" algn="just">
              <a:spcAft>
                <a:spcPts val="300"/>
              </a:spcAft>
              <a:tabLst>
                <a:tab pos="895350" algn="l"/>
              </a:tabLst>
            </a:pPr>
            <a:r>
              <a:rPr lang="id-ID" sz="3000" dirty="0" smtClean="0">
                <a:latin typeface="Arial" pitchFamily="34" charset="0"/>
                <a:cs typeface="Arial" pitchFamily="34" charset="0"/>
              </a:rPr>
              <a:t>Semua </a:t>
            </a:r>
            <a:r>
              <a:rPr lang="id-ID" sz="3000" dirty="0">
                <a:latin typeface="Arial" pitchFamily="34" charset="0"/>
                <a:cs typeface="Arial" pitchFamily="34" charset="0"/>
              </a:rPr>
              <a:t>instrumen ini bekerja untuk </a:t>
            </a:r>
            <a:r>
              <a:rPr lang="id-ID" sz="3000" dirty="0">
                <a:solidFill>
                  <a:srgbClr val="FF0000"/>
                </a:solidFill>
                <a:latin typeface="Arial" pitchFamily="34" charset="0"/>
                <a:cs typeface="Arial" pitchFamily="34" charset="0"/>
              </a:rPr>
              <a:t>mengurangi jumlah uang beredar </a:t>
            </a:r>
            <a:r>
              <a:rPr lang="id-ID" sz="3000" dirty="0">
                <a:latin typeface="Arial" pitchFamily="34" charset="0"/>
                <a:cs typeface="Arial" pitchFamily="34" charset="0"/>
              </a:rPr>
              <a:t>→ </a:t>
            </a:r>
            <a:r>
              <a:rPr lang="id-ID" sz="3000" dirty="0">
                <a:solidFill>
                  <a:srgbClr val="FF0000"/>
                </a:solidFill>
                <a:latin typeface="Arial" pitchFamily="34" charset="0"/>
                <a:cs typeface="Arial" pitchFamily="34" charset="0"/>
              </a:rPr>
              <a:t>menurunkan AD</a:t>
            </a:r>
            <a:r>
              <a:rPr lang="id-ID" sz="3000" dirty="0">
                <a:latin typeface="Arial" pitchFamily="34" charset="0"/>
                <a:cs typeface="Arial" pitchFamily="34" charset="0"/>
              </a:rPr>
              <a:t> → </a:t>
            </a:r>
            <a:r>
              <a:rPr lang="id-ID" sz="3000" dirty="0">
                <a:solidFill>
                  <a:srgbClr val="FF0000"/>
                </a:solidFill>
                <a:latin typeface="Arial" pitchFamily="34" charset="0"/>
                <a:cs typeface="Arial" pitchFamily="34" charset="0"/>
              </a:rPr>
              <a:t>menghilangkan inflationary gap</a:t>
            </a:r>
            <a:r>
              <a:rPr lang="id-ID" sz="3000" dirty="0">
                <a:latin typeface="Arial" pitchFamily="34" charset="0"/>
                <a:cs typeface="Arial" pitchFamily="34" charset="0"/>
              </a:rPr>
              <a:t>.</a:t>
            </a:r>
            <a:endParaRPr sz="3000" dirty="0">
              <a:latin typeface="Arial" pitchFamily="34" charset="0"/>
              <a:cs typeface="Arial" pitchFamily="34" charset="0"/>
            </a:endParaRPr>
          </a:p>
        </p:txBody>
      </p:sp>
      <p:sp>
        <p:nvSpPr>
          <p:cNvPr id="17"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4164739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0738" y="381"/>
            <a:ext cx="18285460" cy="10287000"/>
          </a:xfrm>
          <a:prstGeom prst="rect">
            <a:avLst/>
          </a:prstGeom>
        </p:spPr>
      </p:pic>
      <p:grpSp>
        <p:nvGrpSpPr>
          <p:cNvPr id="3" name="object 3"/>
          <p:cNvGrpSpPr/>
          <p:nvPr/>
        </p:nvGrpSpPr>
        <p:grpSpPr>
          <a:xfrm>
            <a:off x="0" y="0"/>
            <a:ext cx="18072100" cy="2582545"/>
            <a:chOff x="0" y="0"/>
            <a:chExt cx="18072100" cy="2582545"/>
          </a:xfrm>
        </p:grpSpPr>
        <p:sp>
          <p:nvSpPr>
            <p:cNvPr id="4" name="object 4"/>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5" name="object 5"/>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6" name="object 6"/>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7" name="object 7"/>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4541520" y="1831339"/>
              <a:ext cx="13530580" cy="144779"/>
            </a:xfrm>
            <a:prstGeom prst="rect">
              <a:avLst/>
            </a:prstGeom>
          </p:spPr>
        </p:pic>
      </p:grpSp>
      <p:grpSp>
        <p:nvGrpSpPr>
          <p:cNvPr id="9" name="object 9"/>
          <p:cNvGrpSpPr/>
          <p:nvPr/>
        </p:nvGrpSpPr>
        <p:grpSpPr>
          <a:xfrm>
            <a:off x="15869666" y="6102731"/>
            <a:ext cx="2416334" cy="4184650"/>
            <a:chOff x="15869666" y="6102731"/>
            <a:chExt cx="2416334" cy="4184650"/>
          </a:xfrm>
        </p:grpSpPr>
        <p:sp>
          <p:nvSpPr>
            <p:cNvPr id="10"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11"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12"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14" name="object 14"/>
          <p:cNvSpPr txBox="1">
            <a:spLocks noGrp="1"/>
          </p:cNvSpPr>
          <p:nvPr>
            <p:ph type="title"/>
          </p:nvPr>
        </p:nvSpPr>
        <p:spPr>
          <a:xfrm>
            <a:off x="4541901" y="505777"/>
            <a:ext cx="9370313" cy="635635"/>
          </a:xfrm>
          <a:prstGeom prst="rect">
            <a:avLst/>
          </a:prstGeom>
        </p:spPr>
        <p:txBody>
          <a:bodyPr vert="horz" wrap="square" lIns="0" tIns="12700" rIns="0" bIns="0" rtlCol="0">
            <a:spAutoFit/>
          </a:bodyPr>
          <a:lstStyle/>
          <a:p>
            <a:pPr marL="12700">
              <a:lnSpc>
                <a:spcPct val="100000"/>
              </a:lnSpc>
              <a:spcBef>
                <a:spcPts val="100"/>
              </a:spcBef>
            </a:pPr>
            <a:r>
              <a:rPr sz="4000" b="1" spc="-110" dirty="0">
                <a:latin typeface="Microsoft Sans Serif"/>
                <a:cs typeface="Microsoft Sans Serif"/>
              </a:rPr>
              <a:t>Me</a:t>
            </a:r>
            <a:r>
              <a:rPr sz="4000" b="1" spc="-100" dirty="0">
                <a:latin typeface="Microsoft Sans Serif"/>
                <a:cs typeface="Microsoft Sans Serif"/>
              </a:rPr>
              <a:t>k</a:t>
            </a:r>
            <a:r>
              <a:rPr sz="4000" b="1" spc="-245" dirty="0">
                <a:latin typeface="Microsoft Sans Serif"/>
                <a:cs typeface="Microsoft Sans Serif"/>
              </a:rPr>
              <a:t>ani</a:t>
            </a:r>
            <a:r>
              <a:rPr sz="4000" b="1" spc="-260" dirty="0">
                <a:latin typeface="Microsoft Sans Serif"/>
                <a:cs typeface="Microsoft Sans Serif"/>
              </a:rPr>
              <a:t>s</a:t>
            </a:r>
            <a:r>
              <a:rPr sz="4000" b="1" spc="-140" dirty="0">
                <a:latin typeface="Microsoft Sans Serif"/>
                <a:cs typeface="Microsoft Sans Serif"/>
              </a:rPr>
              <a:t>me</a:t>
            </a:r>
            <a:r>
              <a:rPr sz="4000" b="1" spc="-85" dirty="0">
                <a:latin typeface="Microsoft Sans Serif"/>
                <a:cs typeface="Microsoft Sans Serif"/>
              </a:rPr>
              <a:t> </a:t>
            </a:r>
            <a:r>
              <a:rPr sz="4000" b="1" spc="-260" dirty="0" err="1">
                <a:latin typeface="Microsoft Sans Serif"/>
                <a:cs typeface="Microsoft Sans Serif"/>
              </a:rPr>
              <a:t>T</a:t>
            </a:r>
            <a:r>
              <a:rPr sz="4000" b="1" spc="-125" dirty="0" err="1">
                <a:latin typeface="Microsoft Sans Serif"/>
                <a:cs typeface="Microsoft Sans Serif"/>
              </a:rPr>
              <a:t>r</a:t>
            </a:r>
            <a:r>
              <a:rPr sz="4000" b="1" spc="-75" dirty="0" err="1">
                <a:latin typeface="Microsoft Sans Serif"/>
                <a:cs typeface="Microsoft Sans Serif"/>
              </a:rPr>
              <a:t>a</a:t>
            </a:r>
            <a:r>
              <a:rPr sz="4000" b="1" spc="-60" dirty="0" err="1">
                <a:latin typeface="Microsoft Sans Serif"/>
                <a:cs typeface="Microsoft Sans Serif"/>
              </a:rPr>
              <a:t>n</a:t>
            </a:r>
            <a:r>
              <a:rPr sz="4000" b="1" spc="-350" dirty="0" err="1">
                <a:latin typeface="Microsoft Sans Serif"/>
                <a:cs typeface="Microsoft Sans Serif"/>
              </a:rPr>
              <a:t>sm</a:t>
            </a:r>
            <a:r>
              <a:rPr sz="4000" b="1" spc="-114" dirty="0" err="1">
                <a:latin typeface="Microsoft Sans Serif"/>
                <a:cs typeface="Microsoft Sans Serif"/>
              </a:rPr>
              <a:t>i</a:t>
            </a:r>
            <a:r>
              <a:rPr sz="4000" b="1" spc="-420" dirty="0" err="1">
                <a:latin typeface="Microsoft Sans Serif"/>
                <a:cs typeface="Microsoft Sans Serif"/>
              </a:rPr>
              <a:t>si</a:t>
            </a:r>
            <a:r>
              <a:rPr sz="4000" b="1" spc="-110" dirty="0">
                <a:latin typeface="Microsoft Sans Serif"/>
                <a:cs typeface="Microsoft Sans Serif"/>
              </a:rPr>
              <a:t> </a:t>
            </a:r>
            <a:r>
              <a:rPr sz="4000" b="1" spc="-110" dirty="0" smtClean="0">
                <a:latin typeface="Microsoft Sans Serif"/>
                <a:cs typeface="Microsoft Sans Serif"/>
              </a:rPr>
              <a:t> </a:t>
            </a:r>
            <a:r>
              <a:rPr sz="4000" b="1" spc="-110" dirty="0" err="1" smtClean="0">
                <a:solidFill>
                  <a:srgbClr val="0066CC"/>
                </a:solidFill>
                <a:latin typeface="Microsoft Sans Serif"/>
                <a:cs typeface="Microsoft Sans Serif"/>
              </a:rPr>
              <a:t>Kebij</a:t>
            </a:r>
            <a:r>
              <a:rPr sz="4000" b="1" spc="-120" dirty="0" err="1" smtClean="0">
                <a:solidFill>
                  <a:srgbClr val="0066CC"/>
                </a:solidFill>
                <a:latin typeface="Microsoft Sans Serif"/>
                <a:cs typeface="Microsoft Sans Serif"/>
              </a:rPr>
              <a:t>a</a:t>
            </a:r>
            <a:r>
              <a:rPr sz="4000" b="1" spc="15" dirty="0" err="1" smtClean="0">
                <a:solidFill>
                  <a:srgbClr val="0066CC"/>
                </a:solidFill>
                <a:latin typeface="Microsoft Sans Serif"/>
                <a:cs typeface="Microsoft Sans Serif"/>
              </a:rPr>
              <a:t>kan</a:t>
            </a:r>
            <a:r>
              <a:rPr sz="4000" b="1" spc="-110" dirty="0" smtClean="0">
                <a:solidFill>
                  <a:srgbClr val="0066CC"/>
                </a:solidFill>
                <a:latin typeface="Microsoft Sans Serif"/>
                <a:cs typeface="Microsoft Sans Serif"/>
              </a:rPr>
              <a:t> </a:t>
            </a:r>
            <a:r>
              <a:rPr sz="4000" b="1" spc="-145" dirty="0">
                <a:solidFill>
                  <a:srgbClr val="0066CC"/>
                </a:solidFill>
                <a:latin typeface="Microsoft Sans Serif"/>
                <a:cs typeface="Microsoft Sans Serif"/>
              </a:rPr>
              <a:t>Monet</a:t>
            </a:r>
            <a:r>
              <a:rPr sz="4000" b="1" spc="-160" dirty="0">
                <a:solidFill>
                  <a:srgbClr val="0066CC"/>
                </a:solidFill>
                <a:latin typeface="Microsoft Sans Serif"/>
                <a:cs typeface="Microsoft Sans Serif"/>
              </a:rPr>
              <a:t>e</a:t>
            </a:r>
            <a:r>
              <a:rPr sz="4000" b="1" dirty="0">
                <a:solidFill>
                  <a:srgbClr val="0066CC"/>
                </a:solidFill>
                <a:latin typeface="Microsoft Sans Serif"/>
                <a:cs typeface="Microsoft Sans Serif"/>
              </a:rPr>
              <a:t>r</a:t>
            </a:r>
            <a:endParaRPr sz="4000" b="1" dirty="0">
              <a:latin typeface="Microsoft Sans Serif"/>
              <a:cs typeface="Microsoft Sans Serif"/>
            </a:endParaRPr>
          </a:p>
        </p:txBody>
      </p:sp>
      <p:grpSp>
        <p:nvGrpSpPr>
          <p:cNvPr id="16" name="object 16"/>
          <p:cNvGrpSpPr/>
          <p:nvPr/>
        </p:nvGrpSpPr>
        <p:grpSpPr>
          <a:xfrm>
            <a:off x="9509759" y="3086100"/>
            <a:ext cx="3543300" cy="2575560"/>
            <a:chOff x="9509759" y="3086100"/>
            <a:chExt cx="3543300" cy="2575560"/>
          </a:xfrm>
        </p:grpSpPr>
        <p:sp>
          <p:nvSpPr>
            <p:cNvPr id="17" name="object 17"/>
            <p:cNvSpPr/>
            <p:nvPr/>
          </p:nvSpPr>
          <p:spPr>
            <a:xfrm>
              <a:off x="9528809" y="3105150"/>
              <a:ext cx="3505200" cy="2537460"/>
            </a:xfrm>
            <a:custGeom>
              <a:avLst/>
              <a:gdLst/>
              <a:ahLst/>
              <a:cxnLst/>
              <a:rect l="l" t="t" r="r" b="b"/>
              <a:pathLst>
                <a:path w="3505200" h="2537460">
                  <a:moveTo>
                    <a:pt x="20320" y="0"/>
                  </a:moveTo>
                  <a:lnTo>
                    <a:pt x="20320" y="2514600"/>
                  </a:lnTo>
                </a:path>
                <a:path w="3505200" h="2537460">
                  <a:moveTo>
                    <a:pt x="0" y="2537460"/>
                  </a:moveTo>
                  <a:lnTo>
                    <a:pt x="3505200" y="2537460"/>
                  </a:lnTo>
                </a:path>
              </a:pathLst>
            </a:custGeom>
            <a:ln w="38100">
              <a:solidFill>
                <a:srgbClr val="3E3E3E"/>
              </a:solidFill>
            </a:ln>
          </p:spPr>
          <p:txBody>
            <a:bodyPr wrap="square" lIns="0" tIns="0" rIns="0" bIns="0" rtlCol="0"/>
            <a:lstStyle/>
            <a:p>
              <a:endParaRPr/>
            </a:p>
          </p:txBody>
        </p:sp>
        <p:sp>
          <p:nvSpPr>
            <p:cNvPr id="18" name="object 18"/>
            <p:cNvSpPr/>
            <p:nvPr/>
          </p:nvSpPr>
          <p:spPr>
            <a:xfrm>
              <a:off x="9549129" y="3257550"/>
              <a:ext cx="2971800" cy="2362200"/>
            </a:xfrm>
            <a:custGeom>
              <a:avLst/>
              <a:gdLst/>
              <a:ahLst/>
              <a:cxnLst/>
              <a:rect l="l" t="t" r="r" b="b"/>
              <a:pathLst>
                <a:path w="2971800" h="2362200">
                  <a:moveTo>
                    <a:pt x="0" y="2362200"/>
                  </a:moveTo>
                  <a:lnTo>
                    <a:pt x="2971800" y="0"/>
                  </a:lnTo>
                </a:path>
              </a:pathLst>
            </a:custGeom>
            <a:ln w="28575">
              <a:solidFill>
                <a:srgbClr val="FF3300"/>
              </a:solidFill>
            </a:ln>
          </p:spPr>
          <p:txBody>
            <a:bodyPr wrap="square" lIns="0" tIns="0" rIns="0" bIns="0" rtlCol="0"/>
            <a:lstStyle/>
            <a:p>
              <a:endParaRPr/>
            </a:p>
          </p:txBody>
        </p:sp>
        <p:sp>
          <p:nvSpPr>
            <p:cNvPr id="19" name="object 19"/>
            <p:cNvSpPr/>
            <p:nvPr/>
          </p:nvSpPr>
          <p:spPr>
            <a:xfrm>
              <a:off x="9549129" y="3638550"/>
              <a:ext cx="3048000" cy="685800"/>
            </a:xfrm>
            <a:custGeom>
              <a:avLst/>
              <a:gdLst/>
              <a:ahLst/>
              <a:cxnLst/>
              <a:rect l="l" t="t" r="r" b="b"/>
              <a:pathLst>
                <a:path w="3048000" h="685800">
                  <a:moveTo>
                    <a:pt x="0" y="685800"/>
                  </a:moveTo>
                  <a:lnTo>
                    <a:pt x="3048000" y="0"/>
                  </a:lnTo>
                </a:path>
              </a:pathLst>
            </a:custGeom>
            <a:ln w="57150">
              <a:solidFill>
                <a:srgbClr val="3333CC"/>
              </a:solidFill>
            </a:ln>
          </p:spPr>
          <p:txBody>
            <a:bodyPr wrap="square" lIns="0" tIns="0" rIns="0" bIns="0" rtlCol="0"/>
            <a:lstStyle/>
            <a:p>
              <a:endParaRPr/>
            </a:p>
          </p:txBody>
        </p:sp>
        <p:sp>
          <p:nvSpPr>
            <p:cNvPr id="20" name="object 20"/>
            <p:cNvSpPr/>
            <p:nvPr/>
          </p:nvSpPr>
          <p:spPr>
            <a:xfrm>
              <a:off x="9549129" y="4248150"/>
              <a:ext cx="2895600" cy="685800"/>
            </a:xfrm>
            <a:custGeom>
              <a:avLst/>
              <a:gdLst/>
              <a:ahLst/>
              <a:cxnLst/>
              <a:rect l="l" t="t" r="r" b="b"/>
              <a:pathLst>
                <a:path w="2895600" h="685800">
                  <a:moveTo>
                    <a:pt x="0" y="685800"/>
                  </a:moveTo>
                  <a:lnTo>
                    <a:pt x="2895600" y="0"/>
                  </a:lnTo>
                </a:path>
              </a:pathLst>
            </a:custGeom>
            <a:ln w="57150">
              <a:solidFill>
                <a:srgbClr val="464981"/>
              </a:solidFill>
            </a:ln>
          </p:spPr>
          <p:txBody>
            <a:bodyPr wrap="square" lIns="0" tIns="0" rIns="0" bIns="0" rtlCol="0"/>
            <a:lstStyle/>
            <a:p>
              <a:endParaRPr/>
            </a:p>
          </p:txBody>
        </p:sp>
        <p:sp>
          <p:nvSpPr>
            <p:cNvPr id="21" name="object 21"/>
            <p:cNvSpPr/>
            <p:nvPr/>
          </p:nvSpPr>
          <p:spPr>
            <a:xfrm>
              <a:off x="10767059" y="3789680"/>
              <a:ext cx="1066800" cy="1828800"/>
            </a:xfrm>
            <a:custGeom>
              <a:avLst/>
              <a:gdLst/>
              <a:ahLst/>
              <a:cxnLst/>
              <a:rect l="l" t="t" r="r" b="b"/>
              <a:pathLst>
                <a:path w="1066800" h="1828800">
                  <a:moveTo>
                    <a:pt x="1066800" y="0"/>
                  </a:moveTo>
                  <a:lnTo>
                    <a:pt x="1066800" y="1828800"/>
                  </a:lnTo>
                </a:path>
                <a:path w="1066800" h="1828800">
                  <a:moveTo>
                    <a:pt x="0" y="838200"/>
                  </a:moveTo>
                  <a:lnTo>
                    <a:pt x="0" y="1828800"/>
                  </a:lnTo>
                </a:path>
              </a:pathLst>
            </a:custGeom>
            <a:ln w="19050">
              <a:solidFill>
                <a:srgbClr val="3E3E3E"/>
              </a:solidFill>
              <a:prstDash val="sysDot"/>
            </a:ln>
          </p:spPr>
          <p:txBody>
            <a:bodyPr wrap="square" lIns="0" tIns="0" rIns="0" bIns="0" rtlCol="0"/>
            <a:lstStyle/>
            <a:p>
              <a:endParaRPr/>
            </a:p>
          </p:txBody>
        </p:sp>
        <p:sp>
          <p:nvSpPr>
            <p:cNvPr id="22" name="object 22"/>
            <p:cNvSpPr/>
            <p:nvPr/>
          </p:nvSpPr>
          <p:spPr>
            <a:xfrm>
              <a:off x="9547859" y="4348480"/>
              <a:ext cx="170180" cy="584200"/>
            </a:xfrm>
            <a:custGeom>
              <a:avLst/>
              <a:gdLst/>
              <a:ahLst/>
              <a:cxnLst/>
              <a:rect l="l" t="t" r="r" b="b"/>
              <a:pathLst>
                <a:path w="170179" h="584200">
                  <a:moveTo>
                    <a:pt x="0" y="0"/>
                  </a:moveTo>
                  <a:lnTo>
                    <a:pt x="33119" y="2966"/>
                  </a:lnTo>
                  <a:lnTo>
                    <a:pt x="60166" y="11064"/>
                  </a:lnTo>
                  <a:lnTo>
                    <a:pt x="78402" y="23092"/>
                  </a:lnTo>
                  <a:lnTo>
                    <a:pt x="85090" y="37846"/>
                  </a:lnTo>
                  <a:lnTo>
                    <a:pt x="85090" y="269494"/>
                  </a:lnTo>
                  <a:lnTo>
                    <a:pt x="91777" y="284247"/>
                  </a:lnTo>
                  <a:lnTo>
                    <a:pt x="110013" y="296275"/>
                  </a:lnTo>
                  <a:lnTo>
                    <a:pt x="137060" y="304373"/>
                  </a:lnTo>
                  <a:lnTo>
                    <a:pt x="170180" y="307340"/>
                  </a:lnTo>
                  <a:lnTo>
                    <a:pt x="137060" y="310306"/>
                  </a:lnTo>
                  <a:lnTo>
                    <a:pt x="110013" y="318404"/>
                  </a:lnTo>
                  <a:lnTo>
                    <a:pt x="91777" y="330432"/>
                  </a:lnTo>
                  <a:lnTo>
                    <a:pt x="85090" y="345186"/>
                  </a:lnTo>
                  <a:lnTo>
                    <a:pt x="85090" y="546354"/>
                  </a:lnTo>
                  <a:lnTo>
                    <a:pt x="78402" y="561107"/>
                  </a:lnTo>
                  <a:lnTo>
                    <a:pt x="60166" y="573135"/>
                  </a:lnTo>
                  <a:lnTo>
                    <a:pt x="33119" y="581233"/>
                  </a:lnTo>
                  <a:lnTo>
                    <a:pt x="0" y="584200"/>
                  </a:lnTo>
                </a:path>
              </a:pathLst>
            </a:custGeom>
            <a:ln w="19050">
              <a:solidFill>
                <a:srgbClr val="DE381C"/>
              </a:solidFill>
            </a:ln>
          </p:spPr>
          <p:txBody>
            <a:bodyPr wrap="square" lIns="0" tIns="0" rIns="0" bIns="0" rtlCol="0"/>
            <a:lstStyle/>
            <a:p>
              <a:endParaRPr/>
            </a:p>
          </p:txBody>
        </p:sp>
      </p:grpSp>
      <p:grpSp>
        <p:nvGrpSpPr>
          <p:cNvPr id="23" name="object 23"/>
          <p:cNvGrpSpPr/>
          <p:nvPr/>
        </p:nvGrpSpPr>
        <p:grpSpPr>
          <a:xfrm>
            <a:off x="9520555" y="6850380"/>
            <a:ext cx="3552825" cy="2400300"/>
            <a:chOff x="9520555" y="6850380"/>
            <a:chExt cx="3552825" cy="2400300"/>
          </a:xfrm>
        </p:grpSpPr>
        <p:sp>
          <p:nvSpPr>
            <p:cNvPr id="24" name="object 24"/>
            <p:cNvSpPr/>
            <p:nvPr/>
          </p:nvSpPr>
          <p:spPr>
            <a:xfrm>
              <a:off x="9549130" y="6869430"/>
              <a:ext cx="3505200" cy="2362200"/>
            </a:xfrm>
            <a:custGeom>
              <a:avLst/>
              <a:gdLst/>
              <a:ahLst/>
              <a:cxnLst/>
              <a:rect l="l" t="t" r="r" b="b"/>
              <a:pathLst>
                <a:path w="3505200" h="2362200">
                  <a:moveTo>
                    <a:pt x="0" y="0"/>
                  </a:moveTo>
                  <a:lnTo>
                    <a:pt x="0" y="2362200"/>
                  </a:lnTo>
                </a:path>
                <a:path w="3505200" h="2362200">
                  <a:moveTo>
                    <a:pt x="0" y="2362200"/>
                  </a:moveTo>
                  <a:lnTo>
                    <a:pt x="3505200" y="2362200"/>
                  </a:lnTo>
                </a:path>
              </a:pathLst>
            </a:custGeom>
            <a:ln w="38100">
              <a:solidFill>
                <a:srgbClr val="3E3E3E"/>
              </a:solidFill>
            </a:ln>
          </p:spPr>
          <p:txBody>
            <a:bodyPr wrap="square" lIns="0" tIns="0" rIns="0" bIns="0" rtlCol="0"/>
            <a:lstStyle/>
            <a:p>
              <a:endParaRPr/>
            </a:p>
          </p:txBody>
        </p:sp>
        <p:sp>
          <p:nvSpPr>
            <p:cNvPr id="25" name="object 25"/>
            <p:cNvSpPr/>
            <p:nvPr/>
          </p:nvSpPr>
          <p:spPr>
            <a:xfrm>
              <a:off x="9549130" y="8393430"/>
              <a:ext cx="2286000" cy="0"/>
            </a:xfrm>
            <a:custGeom>
              <a:avLst/>
              <a:gdLst/>
              <a:ahLst/>
              <a:cxnLst/>
              <a:rect l="l" t="t" r="r" b="b"/>
              <a:pathLst>
                <a:path w="2286000">
                  <a:moveTo>
                    <a:pt x="0" y="0"/>
                  </a:moveTo>
                  <a:lnTo>
                    <a:pt x="2286000" y="0"/>
                  </a:lnTo>
                </a:path>
              </a:pathLst>
            </a:custGeom>
            <a:ln w="57150">
              <a:solidFill>
                <a:srgbClr val="464981"/>
              </a:solidFill>
            </a:ln>
          </p:spPr>
          <p:txBody>
            <a:bodyPr wrap="square" lIns="0" tIns="0" rIns="0" bIns="0" rtlCol="0"/>
            <a:lstStyle/>
            <a:p>
              <a:endParaRPr/>
            </a:p>
          </p:txBody>
        </p:sp>
        <p:sp>
          <p:nvSpPr>
            <p:cNvPr id="26" name="object 26"/>
            <p:cNvSpPr/>
            <p:nvPr/>
          </p:nvSpPr>
          <p:spPr>
            <a:xfrm>
              <a:off x="11860530" y="7903210"/>
              <a:ext cx="762000" cy="457200"/>
            </a:xfrm>
            <a:custGeom>
              <a:avLst/>
              <a:gdLst/>
              <a:ahLst/>
              <a:cxnLst/>
              <a:rect l="l" t="t" r="r" b="b"/>
              <a:pathLst>
                <a:path w="762000" h="457200">
                  <a:moveTo>
                    <a:pt x="0" y="457200"/>
                  </a:moveTo>
                  <a:lnTo>
                    <a:pt x="762000" y="0"/>
                  </a:lnTo>
                </a:path>
              </a:pathLst>
            </a:custGeom>
            <a:ln w="57150">
              <a:solidFill>
                <a:srgbClr val="0066CC"/>
              </a:solidFill>
            </a:ln>
          </p:spPr>
          <p:txBody>
            <a:bodyPr wrap="square" lIns="0" tIns="0" rIns="0" bIns="0" rtlCol="0"/>
            <a:lstStyle/>
            <a:p>
              <a:endParaRPr/>
            </a:p>
          </p:txBody>
        </p:sp>
        <p:sp>
          <p:nvSpPr>
            <p:cNvPr id="27" name="object 27"/>
            <p:cNvSpPr/>
            <p:nvPr/>
          </p:nvSpPr>
          <p:spPr>
            <a:xfrm>
              <a:off x="12602210" y="6948170"/>
              <a:ext cx="0" cy="990600"/>
            </a:xfrm>
            <a:custGeom>
              <a:avLst/>
              <a:gdLst/>
              <a:ahLst/>
              <a:cxnLst/>
              <a:rect l="l" t="t" r="r" b="b"/>
              <a:pathLst>
                <a:path h="990600">
                  <a:moveTo>
                    <a:pt x="0" y="990599"/>
                  </a:moveTo>
                  <a:lnTo>
                    <a:pt x="0" y="0"/>
                  </a:lnTo>
                </a:path>
              </a:pathLst>
            </a:custGeom>
            <a:ln w="57150">
              <a:solidFill>
                <a:srgbClr val="3E3E3E"/>
              </a:solidFill>
            </a:ln>
          </p:spPr>
          <p:txBody>
            <a:bodyPr wrap="square" lIns="0" tIns="0" rIns="0" bIns="0" rtlCol="0"/>
            <a:lstStyle/>
            <a:p>
              <a:endParaRPr/>
            </a:p>
          </p:txBody>
        </p:sp>
        <p:sp>
          <p:nvSpPr>
            <p:cNvPr id="28" name="object 28"/>
            <p:cNvSpPr/>
            <p:nvPr/>
          </p:nvSpPr>
          <p:spPr>
            <a:xfrm>
              <a:off x="10767060" y="7020560"/>
              <a:ext cx="1066800" cy="2209800"/>
            </a:xfrm>
            <a:custGeom>
              <a:avLst/>
              <a:gdLst/>
              <a:ahLst/>
              <a:cxnLst/>
              <a:rect l="l" t="t" r="r" b="b"/>
              <a:pathLst>
                <a:path w="1066800" h="2209800">
                  <a:moveTo>
                    <a:pt x="0" y="76200"/>
                  </a:moveTo>
                  <a:lnTo>
                    <a:pt x="0" y="2209800"/>
                  </a:lnTo>
                </a:path>
                <a:path w="1066800" h="2209800">
                  <a:moveTo>
                    <a:pt x="1066800" y="0"/>
                  </a:moveTo>
                  <a:lnTo>
                    <a:pt x="1066800" y="2209800"/>
                  </a:lnTo>
                </a:path>
              </a:pathLst>
            </a:custGeom>
            <a:ln w="19050">
              <a:solidFill>
                <a:srgbClr val="3E3E3E"/>
              </a:solidFill>
              <a:prstDash val="sysDot"/>
            </a:ln>
          </p:spPr>
          <p:txBody>
            <a:bodyPr wrap="square" lIns="0" tIns="0" rIns="0" bIns="0" rtlCol="0"/>
            <a:lstStyle/>
            <a:p>
              <a:endParaRPr/>
            </a:p>
          </p:txBody>
        </p:sp>
        <p:sp>
          <p:nvSpPr>
            <p:cNvPr id="29" name="object 29"/>
            <p:cNvSpPr/>
            <p:nvPr/>
          </p:nvSpPr>
          <p:spPr>
            <a:xfrm>
              <a:off x="11332210" y="7326630"/>
              <a:ext cx="1097280" cy="1572260"/>
            </a:xfrm>
            <a:custGeom>
              <a:avLst/>
              <a:gdLst/>
              <a:ahLst/>
              <a:cxnLst/>
              <a:rect l="l" t="t" r="r" b="b"/>
              <a:pathLst>
                <a:path w="1097279" h="1572259">
                  <a:moveTo>
                    <a:pt x="0" y="0"/>
                  </a:moveTo>
                  <a:lnTo>
                    <a:pt x="5914" y="29879"/>
                  </a:lnTo>
                  <a:lnTo>
                    <a:pt x="12511" y="67501"/>
                  </a:lnTo>
                  <a:lnTo>
                    <a:pt x="20005" y="111624"/>
                  </a:lnTo>
                  <a:lnTo>
                    <a:pt x="28613" y="161012"/>
                  </a:lnTo>
                  <a:lnTo>
                    <a:pt x="38550" y="214424"/>
                  </a:lnTo>
                  <a:lnTo>
                    <a:pt x="50032" y="270622"/>
                  </a:lnTo>
                  <a:lnTo>
                    <a:pt x="63275" y="328366"/>
                  </a:lnTo>
                  <a:lnTo>
                    <a:pt x="78496" y="386419"/>
                  </a:lnTo>
                  <a:lnTo>
                    <a:pt x="95908" y="443541"/>
                  </a:lnTo>
                  <a:lnTo>
                    <a:pt x="115730" y="498493"/>
                  </a:lnTo>
                  <a:lnTo>
                    <a:pt x="138175" y="550037"/>
                  </a:lnTo>
                  <a:lnTo>
                    <a:pt x="159147" y="591881"/>
                  </a:lnTo>
                  <a:lnTo>
                    <a:pt x="181698" y="633745"/>
                  </a:lnTo>
                  <a:lnTo>
                    <a:pt x="205779" y="675589"/>
                  </a:lnTo>
                  <a:lnTo>
                    <a:pt x="231337" y="717372"/>
                  </a:lnTo>
                  <a:lnTo>
                    <a:pt x="258320" y="759056"/>
                  </a:lnTo>
                  <a:lnTo>
                    <a:pt x="286677" y="800601"/>
                  </a:lnTo>
                  <a:lnTo>
                    <a:pt x="316356" y="841967"/>
                  </a:lnTo>
                  <a:lnTo>
                    <a:pt x="347306" y="883115"/>
                  </a:lnTo>
                  <a:lnTo>
                    <a:pt x="379474" y="924005"/>
                  </a:lnTo>
                  <a:lnTo>
                    <a:pt x="412810" y="964598"/>
                  </a:lnTo>
                  <a:lnTo>
                    <a:pt x="447261" y="1004854"/>
                  </a:lnTo>
                  <a:lnTo>
                    <a:pt x="482776" y="1044734"/>
                  </a:lnTo>
                  <a:lnTo>
                    <a:pt x="519303" y="1084199"/>
                  </a:lnTo>
                  <a:lnTo>
                    <a:pt x="553110" y="1118778"/>
                  </a:lnTo>
                  <a:lnTo>
                    <a:pt x="590003" y="1154304"/>
                  </a:lnTo>
                  <a:lnTo>
                    <a:pt x="629424" y="1190491"/>
                  </a:lnTo>
                  <a:lnTo>
                    <a:pt x="670817" y="1227054"/>
                  </a:lnTo>
                  <a:lnTo>
                    <a:pt x="713627" y="1263706"/>
                  </a:lnTo>
                  <a:lnTo>
                    <a:pt x="757296" y="1300161"/>
                  </a:lnTo>
                  <a:lnTo>
                    <a:pt x="801270" y="1336135"/>
                  </a:lnTo>
                  <a:lnTo>
                    <a:pt x="844992" y="1371340"/>
                  </a:lnTo>
                  <a:lnTo>
                    <a:pt x="887906" y="1405491"/>
                  </a:lnTo>
                  <a:lnTo>
                    <a:pt x="929456" y="1438303"/>
                  </a:lnTo>
                  <a:lnTo>
                    <a:pt x="969086" y="1469489"/>
                  </a:lnTo>
                  <a:lnTo>
                    <a:pt x="1006239" y="1498763"/>
                  </a:lnTo>
                  <a:lnTo>
                    <a:pt x="1040360" y="1525840"/>
                  </a:lnTo>
                  <a:lnTo>
                    <a:pt x="1070892" y="1550434"/>
                  </a:lnTo>
                  <a:lnTo>
                    <a:pt x="1097280" y="1572260"/>
                  </a:lnTo>
                </a:path>
              </a:pathLst>
            </a:custGeom>
            <a:ln w="57150">
              <a:solidFill>
                <a:srgbClr val="3333CC"/>
              </a:solidFill>
            </a:ln>
          </p:spPr>
          <p:txBody>
            <a:bodyPr wrap="square" lIns="0" tIns="0" rIns="0" bIns="0" rtlCol="0"/>
            <a:lstStyle/>
            <a:p>
              <a:endParaRPr/>
            </a:p>
          </p:txBody>
        </p:sp>
        <p:sp>
          <p:nvSpPr>
            <p:cNvPr id="30" name="object 30"/>
            <p:cNvSpPr/>
            <p:nvPr/>
          </p:nvSpPr>
          <p:spPr>
            <a:xfrm>
              <a:off x="10372090" y="7451090"/>
              <a:ext cx="1188720" cy="1676400"/>
            </a:xfrm>
            <a:custGeom>
              <a:avLst/>
              <a:gdLst/>
              <a:ahLst/>
              <a:cxnLst/>
              <a:rect l="l" t="t" r="r" b="b"/>
              <a:pathLst>
                <a:path w="1188720" h="1676400">
                  <a:moveTo>
                    <a:pt x="0" y="0"/>
                  </a:moveTo>
                  <a:lnTo>
                    <a:pt x="8810" y="28424"/>
                  </a:lnTo>
                  <a:lnTo>
                    <a:pt x="19089" y="63971"/>
                  </a:lnTo>
                  <a:lnTo>
                    <a:pt x="30784" y="105643"/>
                  </a:lnTo>
                  <a:lnTo>
                    <a:pt x="43843" y="152442"/>
                  </a:lnTo>
                  <a:lnTo>
                    <a:pt x="58215" y="203370"/>
                  </a:lnTo>
                  <a:lnTo>
                    <a:pt x="73848" y="257429"/>
                  </a:lnTo>
                  <a:lnTo>
                    <a:pt x="90690" y="313621"/>
                  </a:lnTo>
                  <a:lnTo>
                    <a:pt x="108690" y="370950"/>
                  </a:lnTo>
                  <a:lnTo>
                    <a:pt x="127796" y="428415"/>
                  </a:lnTo>
                  <a:lnTo>
                    <a:pt x="147957" y="485021"/>
                  </a:lnTo>
                  <a:lnTo>
                    <a:pt x="169120" y="539769"/>
                  </a:lnTo>
                  <a:lnTo>
                    <a:pt x="191235" y="591660"/>
                  </a:lnTo>
                  <a:lnTo>
                    <a:pt x="214249" y="639698"/>
                  </a:lnTo>
                  <a:lnTo>
                    <a:pt x="238257" y="685146"/>
                  </a:lnTo>
                  <a:lnTo>
                    <a:pt x="263383" y="729902"/>
                  </a:lnTo>
                  <a:lnTo>
                    <a:pt x="289619" y="774010"/>
                  </a:lnTo>
                  <a:lnTo>
                    <a:pt x="316955" y="817513"/>
                  </a:lnTo>
                  <a:lnTo>
                    <a:pt x="345382" y="860455"/>
                  </a:lnTo>
                  <a:lnTo>
                    <a:pt x="374891" y="902878"/>
                  </a:lnTo>
                  <a:lnTo>
                    <a:pt x="405473" y="944826"/>
                  </a:lnTo>
                  <a:lnTo>
                    <a:pt x="437119" y="986343"/>
                  </a:lnTo>
                  <a:lnTo>
                    <a:pt x="469821" y="1027472"/>
                  </a:lnTo>
                  <a:lnTo>
                    <a:pt x="503568" y="1068256"/>
                  </a:lnTo>
                  <a:lnTo>
                    <a:pt x="538352" y="1108739"/>
                  </a:lnTo>
                  <a:lnTo>
                    <a:pt x="574165" y="1148964"/>
                  </a:lnTo>
                  <a:lnTo>
                    <a:pt x="610996" y="1188973"/>
                  </a:lnTo>
                  <a:lnTo>
                    <a:pt x="645067" y="1224077"/>
                  </a:lnTo>
                  <a:lnTo>
                    <a:pt x="682142" y="1259970"/>
                  </a:lnTo>
                  <a:lnTo>
                    <a:pt x="721676" y="1296383"/>
                  </a:lnTo>
                  <a:lnTo>
                    <a:pt x="763122" y="1333049"/>
                  </a:lnTo>
                  <a:lnTo>
                    <a:pt x="805932" y="1369699"/>
                  </a:lnTo>
                  <a:lnTo>
                    <a:pt x="849559" y="1406066"/>
                  </a:lnTo>
                  <a:lnTo>
                    <a:pt x="893457" y="1441882"/>
                  </a:lnTo>
                  <a:lnTo>
                    <a:pt x="937078" y="1476878"/>
                  </a:lnTo>
                  <a:lnTo>
                    <a:pt x="979875" y="1510787"/>
                  </a:lnTo>
                  <a:lnTo>
                    <a:pt x="1021301" y="1543341"/>
                  </a:lnTo>
                  <a:lnTo>
                    <a:pt x="1060809" y="1574271"/>
                  </a:lnTo>
                  <a:lnTo>
                    <a:pt x="1097852" y="1603310"/>
                  </a:lnTo>
                  <a:lnTo>
                    <a:pt x="1131882" y="1630190"/>
                  </a:lnTo>
                  <a:lnTo>
                    <a:pt x="1162354" y="1654642"/>
                  </a:lnTo>
                  <a:lnTo>
                    <a:pt x="1188719" y="1676399"/>
                  </a:lnTo>
                </a:path>
              </a:pathLst>
            </a:custGeom>
            <a:ln w="57150">
              <a:solidFill>
                <a:srgbClr val="464981"/>
              </a:solidFill>
            </a:ln>
          </p:spPr>
          <p:txBody>
            <a:bodyPr wrap="square" lIns="0" tIns="0" rIns="0" bIns="0" rtlCol="0"/>
            <a:lstStyle/>
            <a:p>
              <a:endParaRPr/>
            </a:p>
          </p:txBody>
        </p:sp>
      </p:grpSp>
      <p:sp>
        <p:nvSpPr>
          <p:cNvPr id="31" name="object 31"/>
          <p:cNvSpPr txBox="1"/>
          <p:nvPr/>
        </p:nvSpPr>
        <p:spPr>
          <a:xfrm>
            <a:off x="10583544" y="5634037"/>
            <a:ext cx="1497330" cy="330835"/>
          </a:xfrm>
          <a:prstGeom prst="rect">
            <a:avLst/>
          </a:prstGeom>
        </p:spPr>
        <p:txBody>
          <a:bodyPr vert="horz" wrap="square" lIns="0" tIns="12700" rIns="0" bIns="0" rtlCol="0">
            <a:spAutoFit/>
          </a:bodyPr>
          <a:lstStyle/>
          <a:p>
            <a:pPr marL="50800">
              <a:lnSpc>
                <a:spcPct val="100000"/>
              </a:lnSpc>
              <a:spcBef>
                <a:spcPts val="100"/>
              </a:spcBef>
              <a:tabLst>
                <a:tab pos="1177925" algn="l"/>
              </a:tabLst>
            </a:pPr>
            <a:r>
              <a:rPr sz="2000" spc="-5" dirty="0">
                <a:solidFill>
                  <a:srgbClr val="3E3E3E"/>
                </a:solidFill>
                <a:latin typeface="Times New Roman"/>
                <a:cs typeface="Times New Roman"/>
              </a:rPr>
              <a:t>Y</a:t>
            </a:r>
            <a:r>
              <a:rPr sz="2025" spc="-7" baseline="-20576" dirty="0">
                <a:solidFill>
                  <a:srgbClr val="3E3E3E"/>
                </a:solidFill>
                <a:latin typeface="Times New Roman"/>
                <a:cs typeface="Times New Roman"/>
              </a:rPr>
              <a:t>0	</a:t>
            </a:r>
            <a:r>
              <a:rPr sz="2000" spc="-10" dirty="0">
                <a:solidFill>
                  <a:srgbClr val="3E3E3E"/>
                </a:solidFill>
                <a:latin typeface="Times New Roman"/>
                <a:cs typeface="Times New Roman"/>
              </a:rPr>
              <a:t>Y</a:t>
            </a:r>
            <a:r>
              <a:rPr sz="2025" spc="-15" baseline="-20576" dirty="0">
                <a:solidFill>
                  <a:srgbClr val="3E3E3E"/>
                </a:solidFill>
                <a:latin typeface="Times New Roman"/>
                <a:cs typeface="Times New Roman"/>
              </a:rPr>
              <a:t>1</a:t>
            </a:r>
            <a:endParaRPr sz="2025" baseline="-20576">
              <a:latin typeface="Times New Roman"/>
              <a:cs typeface="Times New Roman"/>
            </a:endParaRPr>
          </a:p>
        </p:txBody>
      </p:sp>
      <p:sp>
        <p:nvSpPr>
          <p:cNvPr id="32" name="object 32"/>
          <p:cNvSpPr txBox="1"/>
          <p:nvPr/>
        </p:nvSpPr>
        <p:spPr>
          <a:xfrm>
            <a:off x="11137645" y="7049134"/>
            <a:ext cx="482600" cy="299720"/>
          </a:xfrm>
          <a:prstGeom prst="rect">
            <a:avLst/>
          </a:prstGeom>
        </p:spPr>
        <p:txBody>
          <a:bodyPr vert="horz" wrap="square" lIns="0" tIns="12700" rIns="0" bIns="0" rtlCol="0">
            <a:spAutoFit/>
          </a:bodyPr>
          <a:lstStyle/>
          <a:p>
            <a:pPr marL="38100">
              <a:lnSpc>
                <a:spcPct val="100000"/>
              </a:lnSpc>
              <a:spcBef>
                <a:spcPts val="100"/>
              </a:spcBef>
            </a:pPr>
            <a:r>
              <a:rPr sz="1800" spc="-5" dirty="0">
                <a:solidFill>
                  <a:srgbClr val="3E3E3E"/>
                </a:solidFill>
                <a:latin typeface="Times New Roman"/>
                <a:cs typeface="Times New Roman"/>
              </a:rPr>
              <a:t>AD</a:t>
            </a:r>
            <a:r>
              <a:rPr sz="1800" spc="-7" baseline="-20833" dirty="0">
                <a:solidFill>
                  <a:srgbClr val="3E3E3E"/>
                </a:solidFill>
                <a:latin typeface="Times New Roman"/>
                <a:cs typeface="Times New Roman"/>
              </a:rPr>
              <a:t>1</a:t>
            </a:r>
            <a:endParaRPr sz="1800" baseline="-20833">
              <a:latin typeface="Times New Roman"/>
              <a:cs typeface="Times New Roman"/>
            </a:endParaRPr>
          </a:p>
        </p:txBody>
      </p:sp>
      <p:sp>
        <p:nvSpPr>
          <p:cNvPr id="33" name="object 33"/>
          <p:cNvSpPr txBox="1"/>
          <p:nvPr/>
        </p:nvSpPr>
        <p:spPr>
          <a:xfrm>
            <a:off x="9994265" y="7125334"/>
            <a:ext cx="482600" cy="299720"/>
          </a:xfrm>
          <a:prstGeom prst="rect">
            <a:avLst/>
          </a:prstGeom>
        </p:spPr>
        <p:txBody>
          <a:bodyPr vert="horz" wrap="square" lIns="0" tIns="12700" rIns="0" bIns="0" rtlCol="0">
            <a:spAutoFit/>
          </a:bodyPr>
          <a:lstStyle/>
          <a:p>
            <a:pPr marL="38100">
              <a:lnSpc>
                <a:spcPct val="100000"/>
              </a:lnSpc>
              <a:spcBef>
                <a:spcPts val="100"/>
              </a:spcBef>
            </a:pPr>
            <a:r>
              <a:rPr sz="1800" spc="-5" dirty="0">
                <a:solidFill>
                  <a:srgbClr val="3E3E3E"/>
                </a:solidFill>
                <a:latin typeface="Times New Roman"/>
                <a:cs typeface="Times New Roman"/>
              </a:rPr>
              <a:t>AD</a:t>
            </a:r>
            <a:r>
              <a:rPr sz="1800" spc="-7" baseline="-20833" dirty="0">
                <a:solidFill>
                  <a:srgbClr val="3E3E3E"/>
                </a:solidFill>
                <a:latin typeface="Times New Roman"/>
                <a:cs typeface="Times New Roman"/>
              </a:rPr>
              <a:t>0</a:t>
            </a:r>
            <a:endParaRPr sz="1800" baseline="-20833">
              <a:latin typeface="Times New Roman"/>
              <a:cs typeface="Times New Roman"/>
            </a:endParaRPr>
          </a:p>
        </p:txBody>
      </p:sp>
      <p:sp>
        <p:nvSpPr>
          <p:cNvPr id="34" name="object 34"/>
          <p:cNvSpPr txBox="1"/>
          <p:nvPr/>
        </p:nvSpPr>
        <p:spPr>
          <a:xfrm>
            <a:off x="10588625" y="4291965"/>
            <a:ext cx="194945" cy="330200"/>
          </a:xfrm>
          <a:prstGeom prst="rect">
            <a:avLst/>
          </a:prstGeom>
        </p:spPr>
        <p:txBody>
          <a:bodyPr vert="horz" wrap="square" lIns="0" tIns="12700" rIns="0" bIns="0" rtlCol="0">
            <a:spAutoFit/>
          </a:bodyPr>
          <a:lstStyle/>
          <a:p>
            <a:pPr marL="12700">
              <a:lnSpc>
                <a:spcPct val="100000"/>
              </a:lnSpc>
              <a:spcBef>
                <a:spcPts val="100"/>
              </a:spcBef>
            </a:pPr>
            <a:r>
              <a:rPr sz="2000" b="1" dirty="0">
                <a:solidFill>
                  <a:srgbClr val="FF3300"/>
                </a:solidFill>
                <a:latin typeface="Times New Roman"/>
                <a:cs typeface="Times New Roman"/>
              </a:rPr>
              <a:t>E</a:t>
            </a:r>
            <a:endParaRPr sz="2000">
              <a:latin typeface="Times New Roman"/>
              <a:cs typeface="Times New Roman"/>
            </a:endParaRPr>
          </a:p>
        </p:txBody>
      </p:sp>
      <p:sp>
        <p:nvSpPr>
          <p:cNvPr id="35" name="object 35"/>
          <p:cNvSpPr txBox="1"/>
          <p:nvPr/>
        </p:nvSpPr>
        <p:spPr>
          <a:xfrm>
            <a:off x="10758805" y="4436745"/>
            <a:ext cx="110489" cy="229870"/>
          </a:xfrm>
          <a:prstGeom prst="rect">
            <a:avLst/>
          </a:prstGeom>
        </p:spPr>
        <p:txBody>
          <a:bodyPr vert="horz" wrap="square" lIns="0" tIns="11430" rIns="0" bIns="0" rtlCol="0">
            <a:spAutoFit/>
          </a:bodyPr>
          <a:lstStyle/>
          <a:p>
            <a:pPr marL="12700">
              <a:lnSpc>
                <a:spcPct val="100000"/>
              </a:lnSpc>
              <a:spcBef>
                <a:spcPts val="90"/>
              </a:spcBef>
            </a:pPr>
            <a:r>
              <a:rPr sz="1350" b="1" spc="-5" dirty="0">
                <a:solidFill>
                  <a:srgbClr val="FF3300"/>
                </a:solidFill>
                <a:latin typeface="Times New Roman"/>
                <a:cs typeface="Times New Roman"/>
              </a:rPr>
              <a:t>0</a:t>
            </a:r>
            <a:endParaRPr sz="1350">
              <a:latin typeface="Times New Roman"/>
              <a:cs typeface="Times New Roman"/>
            </a:endParaRPr>
          </a:p>
        </p:txBody>
      </p:sp>
      <p:sp>
        <p:nvSpPr>
          <p:cNvPr id="36" name="object 36"/>
          <p:cNvSpPr txBox="1"/>
          <p:nvPr/>
        </p:nvSpPr>
        <p:spPr>
          <a:xfrm>
            <a:off x="11592306" y="3434080"/>
            <a:ext cx="331470" cy="330200"/>
          </a:xfrm>
          <a:prstGeom prst="rect">
            <a:avLst/>
          </a:prstGeom>
        </p:spPr>
        <p:txBody>
          <a:bodyPr vert="horz" wrap="square" lIns="0" tIns="12700" rIns="0" bIns="0" rtlCol="0">
            <a:spAutoFit/>
          </a:bodyPr>
          <a:lstStyle/>
          <a:p>
            <a:pPr marL="38100">
              <a:lnSpc>
                <a:spcPct val="100000"/>
              </a:lnSpc>
              <a:spcBef>
                <a:spcPts val="100"/>
              </a:spcBef>
            </a:pPr>
            <a:r>
              <a:rPr sz="2000" b="1" dirty="0">
                <a:solidFill>
                  <a:srgbClr val="3E3E3E"/>
                </a:solidFill>
                <a:latin typeface="Times New Roman"/>
                <a:cs typeface="Times New Roman"/>
              </a:rPr>
              <a:t>E</a:t>
            </a:r>
            <a:r>
              <a:rPr sz="2025" b="1" baseline="-20576" dirty="0">
                <a:solidFill>
                  <a:srgbClr val="3E3E3E"/>
                </a:solidFill>
                <a:latin typeface="Times New Roman"/>
                <a:cs typeface="Times New Roman"/>
              </a:rPr>
              <a:t>1</a:t>
            </a:r>
            <a:endParaRPr sz="2025" baseline="-20576">
              <a:latin typeface="Times New Roman"/>
              <a:cs typeface="Times New Roman"/>
            </a:endParaRPr>
          </a:p>
        </p:txBody>
      </p:sp>
      <p:sp>
        <p:nvSpPr>
          <p:cNvPr id="37" name="object 37"/>
          <p:cNvSpPr/>
          <p:nvPr/>
        </p:nvSpPr>
        <p:spPr>
          <a:xfrm>
            <a:off x="8885935" y="6848347"/>
            <a:ext cx="547370" cy="175895"/>
          </a:xfrm>
          <a:custGeom>
            <a:avLst/>
            <a:gdLst/>
            <a:ahLst/>
            <a:cxnLst/>
            <a:rect l="l" t="t" r="r" b="b"/>
            <a:pathLst>
              <a:path w="547370" h="175895">
                <a:moveTo>
                  <a:pt x="85471" y="167639"/>
                </a:moveTo>
                <a:lnTo>
                  <a:pt x="0" y="167639"/>
                </a:lnTo>
                <a:lnTo>
                  <a:pt x="0" y="172212"/>
                </a:lnTo>
                <a:lnTo>
                  <a:pt x="85471" y="172212"/>
                </a:lnTo>
                <a:lnTo>
                  <a:pt x="85471" y="167639"/>
                </a:lnTo>
                <a:close/>
              </a:path>
              <a:path w="547370" h="175895">
                <a:moveTo>
                  <a:pt x="73279" y="4063"/>
                </a:moveTo>
                <a:lnTo>
                  <a:pt x="0" y="4063"/>
                </a:lnTo>
                <a:lnTo>
                  <a:pt x="0" y="8636"/>
                </a:lnTo>
                <a:lnTo>
                  <a:pt x="7747" y="8636"/>
                </a:lnTo>
                <a:lnTo>
                  <a:pt x="12954" y="9271"/>
                </a:lnTo>
                <a:lnTo>
                  <a:pt x="23368" y="151764"/>
                </a:lnTo>
                <a:lnTo>
                  <a:pt x="22733" y="157479"/>
                </a:lnTo>
                <a:lnTo>
                  <a:pt x="7747" y="167639"/>
                </a:lnTo>
                <a:lnTo>
                  <a:pt x="77850" y="167639"/>
                </a:lnTo>
                <a:lnTo>
                  <a:pt x="72644" y="166877"/>
                </a:lnTo>
                <a:lnTo>
                  <a:pt x="69850" y="165480"/>
                </a:lnTo>
                <a:lnTo>
                  <a:pt x="66929" y="164084"/>
                </a:lnTo>
                <a:lnTo>
                  <a:pt x="64897" y="162178"/>
                </a:lnTo>
                <a:lnTo>
                  <a:pt x="63820" y="159765"/>
                </a:lnTo>
                <a:lnTo>
                  <a:pt x="62738" y="157479"/>
                </a:lnTo>
                <a:lnTo>
                  <a:pt x="62103" y="151764"/>
                </a:lnTo>
                <a:lnTo>
                  <a:pt x="62103" y="96012"/>
                </a:lnTo>
                <a:lnTo>
                  <a:pt x="75438" y="95823"/>
                </a:lnTo>
                <a:lnTo>
                  <a:pt x="86677" y="95265"/>
                </a:lnTo>
                <a:lnTo>
                  <a:pt x="119372" y="86613"/>
                </a:lnTo>
                <a:lnTo>
                  <a:pt x="66929" y="86613"/>
                </a:lnTo>
                <a:lnTo>
                  <a:pt x="64897" y="86487"/>
                </a:lnTo>
                <a:lnTo>
                  <a:pt x="62103" y="86360"/>
                </a:lnTo>
                <a:lnTo>
                  <a:pt x="62103" y="13715"/>
                </a:lnTo>
                <a:lnTo>
                  <a:pt x="120182" y="13715"/>
                </a:lnTo>
                <a:lnTo>
                  <a:pt x="116159" y="11243"/>
                </a:lnTo>
                <a:lnTo>
                  <a:pt x="104409" y="7238"/>
                </a:lnTo>
                <a:lnTo>
                  <a:pt x="90112" y="4853"/>
                </a:lnTo>
                <a:lnTo>
                  <a:pt x="73279" y="4063"/>
                </a:lnTo>
                <a:close/>
              </a:path>
              <a:path w="547370" h="175895">
                <a:moveTo>
                  <a:pt x="120182" y="13715"/>
                </a:moveTo>
                <a:lnTo>
                  <a:pt x="67310" y="13715"/>
                </a:lnTo>
                <a:lnTo>
                  <a:pt x="74906" y="14261"/>
                </a:lnTo>
                <a:lnTo>
                  <a:pt x="81502" y="15890"/>
                </a:lnTo>
                <a:lnTo>
                  <a:pt x="99822" y="49784"/>
                </a:lnTo>
                <a:lnTo>
                  <a:pt x="99319" y="58594"/>
                </a:lnTo>
                <a:lnTo>
                  <a:pt x="78486" y="86613"/>
                </a:lnTo>
                <a:lnTo>
                  <a:pt x="119372" y="86613"/>
                </a:lnTo>
                <a:lnTo>
                  <a:pt x="141097" y="49149"/>
                </a:lnTo>
                <a:lnTo>
                  <a:pt x="140100" y="39858"/>
                </a:lnTo>
                <a:lnTo>
                  <a:pt x="137128" y="31400"/>
                </a:lnTo>
                <a:lnTo>
                  <a:pt x="132203" y="23752"/>
                </a:lnTo>
                <a:lnTo>
                  <a:pt x="125349" y="16890"/>
                </a:lnTo>
                <a:lnTo>
                  <a:pt x="120182" y="13715"/>
                </a:lnTo>
                <a:close/>
              </a:path>
              <a:path w="547370" h="175895">
                <a:moveTo>
                  <a:pt x="202692" y="56261"/>
                </a:moveTo>
                <a:lnTo>
                  <a:pt x="155321" y="56261"/>
                </a:lnTo>
                <a:lnTo>
                  <a:pt x="155321" y="60832"/>
                </a:lnTo>
                <a:lnTo>
                  <a:pt x="159258" y="61213"/>
                </a:lnTo>
                <a:lnTo>
                  <a:pt x="162052" y="61975"/>
                </a:lnTo>
                <a:lnTo>
                  <a:pt x="163575" y="62991"/>
                </a:lnTo>
                <a:lnTo>
                  <a:pt x="165100" y="64135"/>
                </a:lnTo>
                <a:lnTo>
                  <a:pt x="166370" y="65786"/>
                </a:lnTo>
                <a:lnTo>
                  <a:pt x="167132" y="68072"/>
                </a:lnTo>
                <a:lnTo>
                  <a:pt x="167894" y="69976"/>
                </a:lnTo>
                <a:lnTo>
                  <a:pt x="168148" y="74167"/>
                </a:lnTo>
                <a:lnTo>
                  <a:pt x="168148" y="154939"/>
                </a:lnTo>
                <a:lnTo>
                  <a:pt x="155321" y="167766"/>
                </a:lnTo>
                <a:lnTo>
                  <a:pt x="155321" y="172212"/>
                </a:lnTo>
                <a:lnTo>
                  <a:pt x="217932" y="172212"/>
                </a:lnTo>
                <a:lnTo>
                  <a:pt x="217932" y="167766"/>
                </a:lnTo>
                <a:lnTo>
                  <a:pt x="213233" y="167512"/>
                </a:lnTo>
                <a:lnTo>
                  <a:pt x="210058" y="166877"/>
                </a:lnTo>
                <a:lnTo>
                  <a:pt x="208025" y="165862"/>
                </a:lnTo>
                <a:lnTo>
                  <a:pt x="206121" y="164718"/>
                </a:lnTo>
                <a:lnTo>
                  <a:pt x="204597" y="163194"/>
                </a:lnTo>
                <a:lnTo>
                  <a:pt x="203708" y="160909"/>
                </a:lnTo>
                <a:lnTo>
                  <a:pt x="203073" y="159638"/>
                </a:lnTo>
                <a:lnTo>
                  <a:pt x="202819" y="156590"/>
                </a:lnTo>
                <a:lnTo>
                  <a:pt x="202692" y="118237"/>
                </a:lnTo>
                <a:lnTo>
                  <a:pt x="202932" y="111142"/>
                </a:lnTo>
                <a:lnTo>
                  <a:pt x="210867" y="82550"/>
                </a:lnTo>
                <a:lnTo>
                  <a:pt x="202692" y="82550"/>
                </a:lnTo>
                <a:lnTo>
                  <a:pt x="202692" y="56261"/>
                </a:lnTo>
                <a:close/>
              </a:path>
              <a:path w="547370" h="175895">
                <a:moveTo>
                  <a:pt x="254149" y="76962"/>
                </a:moveTo>
                <a:lnTo>
                  <a:pt x="222250" y="76962"/>
                </a:lnTo>
                <a:lnTo>
                  <a:pt x="223139" y="77215"/>
                </a:lnTo>
                <a:lnTo>
                  <a:pt x="224028" y="77724"/>
                </a:lnTo>
                <a:lnTo>
                  <a:pt x="224536" y="77977"/>
                </a:lnTo>
                <a:lnTo>
                  <a:pt x="226441" y="79628"/>
                </a:lnTo>
                <a:lnTo>
                  <a:pt x="229743" y="82423"/>
                </a:lnTo>
                <a:lnTo>
                  <a:pt x="232918" y="85216"/>
                </a:lnTo>
                <a:lnTo>
                  <a:pt x="236728" y="86613"/>
                </a:lnTo>
                <a:lnTo>
                  <a:pt x="244856" y="86613"/>
                </a:lnTo>
                <a:lnTo>
                  <a:pt x="248158" y="85089"/>
                </a:lnTo>
                <a:lnTo>
                  <a:pt x="253492" y="78993"/>
                </a:lnTo>
                <a:lnTo>
                  <a:pt x="254149" y="76962"/>
                </a:lnTo>
                <a:close/>
              </a:path>
              <a:path w="547370" h="175895">
                <a:moveTo>
                  <a:pt x="244221" y="52704"/>
                </a:moveTo>
                <a:lnTo>
                  <a:pt x="234188" y="52704"/>
                </a:lnTo>
                <a:lnTo>
                  <a:pt x="228600" y="54737"/>
                </a:lnTo>
                <a:lnTo>
                  <a:pt x="202692" y="82550"/>
                </a:lnTo>
                <a:lnTo>
                  <a:pt x="210867" y="82550"/>
                </a:lnTo>
                <a:lnTo>
                  <a:pt x="214375" y="79628"/>
                </a:lnTo>
                <a:lnTo>
                  <a:pt x="216408" y="77850"/>
                </a:lnTo>
                <a:lnTo>
                  <a:pt x="218694" y="76962"/>
                </a:lnTo>
                <a:lnTo>
                  <a:pt x="254149" y="76962"/>
                </a:lnTo>
                <a:lnTo>
                  <a:pt x="254889" y="74675"/>
                </a:lnTo>
                <a:lnTo>
                  <a:pt x="254889" y="63880"/>
                </a:lnTo>
                <a:lnTo>
                  <a:pt x="253492" y="59943"/>
                </a:lnTo>
                <a:lnTo>
                  <a:pt x="250698" y="57023"/>
                </a:lnTo>
                <a:lnTo>
                  <a:pt x="247904" y="54228"/>
                </a:lnTo>
                <a:lnTo>
                  <a:pt x="244221" y="52704"/>
                </a:lnTo>
                <a:close/>
              </a:path>
              <a:path w="547370" h="175895">
                <a:moveTo>
                  <a:pt x="299593" y="0"/>
                </a:moveTo>
                <a:lnTo>
                  <a:pt x="288925" y="0"/>
                </a:lnTo>
                <a:lnTo>
                  <a:pt x="284353" y="1904"/>
                </a:lnTo>
                <a:lnTo>
                  <a:pt x="280670" y="5714"/>
                </a:lnTo>
                <a:lnTo>
                  <a:pt x="276987" y="9398"/>
                </a:lnTo>
                <a:lnTo>
                  <a:pt x="275082" y="13969"/>
                </a:lnTo>
                <a:lnTo>
                  <a:pt x="275082" y="24511"/>
                </a:lnTo>
                <a:lnTo>
                  <a:pt x="276987" y="29082"/>
                </a:lnTo>
                <a:lnTo>
                  <a:pt x="284353" y="36449"/>
                </a:lnTo>
                <a:lnTo>
                  <a:pt x="288925" y="38353"/>
                </a:lnTo>
                <a:lnTo>
                  <a:pt x="299466" y="38353"/>
                </a:lnTo>
                <a:lnTo>
                  <a:pt x="304038" y="36449"/>
                </a:lnTo>
                <a:lnTo>
                  <a:pt x="307721" y="32765"/>
                </a:lnTo>
                <a:lnTo>
                  <a:pt x="311531" y="29082"/>
                </a:lnTo>
                <a:lnTo>
                  <a:pt x="313436" y="24511"/>
                </a:lnTo>
                <a:lnTo>
                  <a:pt x="313436" y="13969"/>
                </a:lnTo>
                <a:lnTo>
                  <a:pt x="311531" y="9398"/>
                </a:lnTo>
                <a:lnTo>
                  <a:pt x="307848" y="5714"/>
                </a:lnTo>
                <a:lnTo>
                  <a:pt x="304165" y="1904"/>
                </a:lnTo>
                <a:lnTo>
                  <a:pt x="299593" y="0"/>
                </a:lnTo>
                <a:close/>
              </a:path>
              <a:path w="547370" h="175895">
                <a:moveTo>
                  <a:pt x="311531" y="56261"/>
                </a:moveTo>
                <a:lnTo>
                  <a:pt x="262890" y="56261"/>
                </a:lnTo>
                <a:lnTo>
                  <a:pt x="262890" y="60832"/>
                </a:lnTo>
                <a:lnTo>
                  <a:pt x="268350" y="61087"/>
                </a:lnTo>
                <a:lnTo>
                  <a:pt x="272034" y="62484"/>
                </a:lnTo>
                <a:lnTo>
                  <a:pt x="275844" y="67055"/>
                </a:lnTo>
                <a:lnTo>
                  <a:pt x="276860" y="72262"/>
                </a:lnTo>
                <a:lnTo>
                  <a:pt x="276860" y="156337"/>
                </a:lnTo>
                <a:lnTo>
                  <a:pt x="275971" y="161416"/>
                </a:lnTo>
                <a:lnTo>
                  <a:pt x="274320" y="163194"/>
                </a:lnTo>
                <a:lnTo>
                  <a:pt x="271907" y="166115"/>
                </a:lnTo>
                <a:lnTo>
                  <a:pt x="268097" y="167512"/>
                </a:lnTo>
                <a:lnTo>
                  <a:pt x="262890" y="167766"/>
                </a:lnTo>
                <a:lnTo>
                  <a:pt x="262890" y="172212"/>
                </a:lnTo>
                <a:lnTo>
                  <a:pt x="325628" y="172212"/>
                </a:lnTo>
                <a:lnTo>
                  <a:pt x="325628" y="167766"/>
                </a:lnTo>
                <a:lnTo>
                  <a:pt x="320040" y="167386"/>
                </a:lnTo>
                <a:lnTo>
                  <a:pt x="316357" y="166115"/>
                </a:lnTo>
                <a:lnTo>
                  <a:pt x="312547" y="161543"/>
                </a:lnTo>
                <a:lnTo>
                  <a:pt x="311531" y="156337"/>
                </a:lnTo>
                <a:lnTo>
                  <a:pt x="311531" y="56261"/>
                </a:lnTo>
                <a:close/>
              </a:path>
              <a:path w="547370" h="175895">
                <a:moveTo>
                  <a:pt x="393192" y="52704"/>
                </a:moveTo>
                <a:lnTo>
                  <a:pt x="351155" y="74422"/>
                </a:lnTo>
                <a:lnTo>
                  <a:pt x="338582" y="116077"/>
                </a:lnTo>
                <a:lnTo>
                  <a:pt x="339441" y="127932"/>
                </a:lnTo>
                <a:lnTo>
                  <a:pt x="359951" y="165782"/>
                </a:lnTo>
                <a:lnTo>
                  <a:pt x="389509" y="175640"/>
                </a:lnTo>
                <a:lnTo>
                  <a:pt x="396273" y="175166"/>
                </a:lnTo>
                <a:lnTo>
                  <a:pt x="428848" y="155955"/>
                </a:lnTo>
                <a:lnTo>
                  <a:pt x="401447" y="155955"/>
                </a:lnTo>
                <a:lnTo>
                  <a:pt x="395986" y="154177"/>
                </a:lnTo>
                <a:lnTo>
                  <a:pt x="374929" y="120798"/>
                </a:lnTo>
                <a:lnTo>
                  <a:pt x="372003" y="97536"/>
                </a:lnTo>
                <a:lnTo>
                  <a:pt x="372172" y="92710"/>
                </a:lnTo>
                <a:lnTo>
                  <a:pt x="384683" y="61467"/>
                </a:lnTo>
                <a:lnTo>
                  <a:pt x="421222" y="61467"/>
                </a:lnTo>
                <a:lnTo>
                  <a:pt x="416052" y="57848"/>
                </a:lnTo>
                <a:lnTo>
                  <a:pt x="409384" y="54990"/>
                </a:lnTo>
                <a:lnTo>
                  <a:pt x="401764" y="53276"/>
                </a:lnTo>
                <a:lnTo>
                  <a:pt x="393192" y="52704"/>
                </a:lnTo>
                <a:close/>
              </a:path>
              <a:path w="547370" h="175895">
                <a:moveTo>
                  <a:pt x="432054" y="142239"/>
                </a:moveTo>
                <a:lnTo>
                  <a:pt x="427100" y="147574"/>
                </a:lnTo>
                <a:lnTo>
                  <a:pt x="422783" y="151129"/>
                </a:lnTo>
                <a:lnTo>
                  <a:pt x="419100" y="153035"/>
                </a:lnTo>
                <a:lnTo>
                  <a:pt x="415544" y="154939"/>
                </a:lnTo>
                <a:lnTo>
                  <a:pt x="411607" y="155955"/>
                </a:lnTo>
                <a:lnTo>
                  <a:pt x="428848" y="155955"/>
                </a:lnTo>
                <a:lnTo>
                  <a:pt x="431528" y="152503"/>
                </a:lnTo>
                <a:lnTo>
                  <a:pt x="435864" y="145287"/>
                </a:lnTo>
                <a:lnTo>
                  <a:pt x="432054" y="142239"/>
                </a:lnTo>
                <a:close/>
              </a:path>
              <a:path w="547370" h="175895">
                <a:moveTo>
                  <a:pt x="421222" y="61467"/>
                </a:moveTo>
                <a:lnTo>
                  <a:pt x="391160" y="61467"/>
                </a:lnTo>
                <a:lnTo>
                  <a:pt x="393446" y="62484"/>
                </a:lnTo>
                <a:lnTo>
                  <a:pt x="397256" y="66548"/>
                </a:lnTo>
                <a:lnTo>
                  <a:pt x="398399" y="70230"/>
                </a:lnTo>
                <a:lnTo>
                  <a:pt x="398907" y="75437"/>
                </a:lnTo>
                <a:lnTo>
                  <a:pt x="399669" y="83692"/>
                </a:lnTo>
                <a:lnTo>
                  <a:pt x="401700" y="89407"/>
                </a:lnTo>
                <a:lnTo>
                  <a:pt x="404875" y="92710"/>
                </a:lnTo>
                <a:lnTo>
                  <a:pt x="408050" y="95885"/>
                </a:lnTo>
                <a:lnTo>
                  <a:pt x="411988" y="97536"/>
                </a:lnTo>
                <a:lnTo>
                  <a:pt x="421513" y="97536"/>
                </a:lnTo>
                <a:lnTo>
                  <a:pt x="425323" y="96138"/>
                </a:lnTo>
                <a:lnTo>
                  <a:pt x="428117" y="93344"/>
                </a:lnTo>
                <a:lnTo>
                  <a:pt x="431038" y="90550"/>
                </a:lnTo>
                <a:lnTo>
                  <a:pt x="432435" y="86740"/>
                </a:lnTo>
                <a:lnTo>
                  <a:pt x="432367" y="74422"/>
                </a:lnTo>
                <a:lnTo>
                  <a:pt x="428879" y="67817"/>
                </a:lnTo>
                <a:lnTo>
                  <a:pt x="421767" y="61849"/>
                </a:lnTo>
                <a:lnTo>
                  <a:pt x="421222" y="61467"/>
                </a:lnTo>
                <a:close/>
              </a:path>
              <a:path w="547370" h="175895">
                <a:moveTo>
                  <a:pt x="502920" y="52704"/>
                </a:moveTo>
                <a:lnTo>
                  <a:pt x="466090" y="69976"/>
                </a:lnTo>
                <a:lnTo>
                  <a:pt x="450469" y="116077"/>
                </a:lnTo>
                <a:lnTo>
                  <a:pt x="451135" y="127486"/>
                </a:lnTo>
                <a:lnTo>
                  <a:pt x="468514" y="164496"/>
                </a:lnTo>
                <a:lnTo>
                  <a:pt x="500125" y="175640"/>
                </a:lnTo>
                <a:lnTo>
                  <a:pt x="507414" y="175140"/>
                </a:lnTo>
                <a:lnTo>
                  <a:pt x="537490" y="156844"/>
                </a:lnTo>
                <a:lnTo>
                  <a:pt x="508635" y="156844"/>
                </a:lnTo>
                <a:lnTo>
                  <a:pt x="501777" y="153415"/>
                </a:lnTo>
                <a:lnTo>
                  <a:pt x="483743" y="110109"/>
                </a:lnTo>
                <a:lnTo>
                  <a:pt x="547370" y="110109"/>
                </a:lnTo>
                <a:lnTo>
                  <a:pt x="546595" y="101726"/>
                </a:lnTo>
                <a:lnTo>
                  <a:pt x="483108" y="101726"/>
                </a:lnTo>
                <a:lnTo>
                  <a:pt x="483143" y="96722"/>
                </a:lnTo>
                <a:lnTo>
                  <a:pt x="496697" y="60832"/>
                </a:lnTo>
                <a:lnTo>
                  <a:pt x="526611" y="60832"/>
                </a:lnTo>
                <a:lnTo>
                  <a:pt x="519302" y="56324"/>
                </a:lnTo>
                <a:lnTo>
                  <a:pt x="511397" y="53609"/>
                </a:lnTo>
                <a:lnTo>
                  <a:pt x="502920" y="52704"/>
                </a:lnTo>
                <a:close/>
              </a:path>
              <a:path w="547370" h="175895">
                <a:moveTo>
                  <a:pt x="543179" y="137667"/>
                </a:moveTo>
                <a:lnTo>
                  <a:pt x="521589" y="156844"/>
                </a:lnTo>
                <a:lnTo>
                  <a:pt x="537490" y="156844"/>
                </a:lnTo>
                <a:lnTo>
                  <a:pt x="542561" y="149369"/>
                </a:lnTo>
                <a:lnTo>
                  <a:pt x="547370" y="140462"/>
                </a:lnTo>
                <a:lnTo>
                  <a:pt x="543179" y="137667"/>
                </a:lnTo>
                <a:close/>
              </a:path>
              <a:path w="547370" h="175895">
                <a:moveTo>
                  <a:pt x="526611" y="60832"/>
                </a:moveTo>
                <a:lnTo>
                  <a:pt x="503936" y="60832"/>
                </a:lnTo>
                <a:lnTo>
                  <a:pt x="506222" y="61594"/>
                </a:lnTo>
                <a:lnTo>
                  <a:pt x="508000" y="62991"/>
                </a:lnTo>
                <a:lnTo>
                  <a:pt x="516890" y="101726"/>
                </a:lnTo>
                <a:lnTo>
                  <a:pt x="546595" y="101726"/>
                </a:lnTo>
                <a:lnTo>
                  <a:pt x="546133" y="96722"/>
                </a:lnTo>
                <a:lnTo>
                  <a:pt x="543385" y="85121"/>
                </a:lnTo>
                <a:lnTo>
                  <a:pt x="539136" y="75283"/>
                </a:lnTo>
                <a:lnTo>
                  <a:pt x="533400" y="67182"/>
                </a:lnTo>
                <a:lnTo>
                  <a:pt x="526611" y="60832"/>
                </a:lnTo>
                <a:close/>
              </a:path>
            </a:pathLst>
          </a:custGeom>
          <a:solidFill>
            <a:srgbClr val="3E3E3E"/>
          </a:solidFill>
        </p:spPr>
        <p:txBody>
          <a:bodyPr wrap="square" lIns="0" tIns="0" rIns="0" bIns="0" rtlCol="0"/>
          <a:lstStyle/>
          <a:p>
            <a:endParaRPr/>
          </a:p>
        </p:txBody>
      </p:sp>
      <p:grpSp>
        <p:nvGrpSpPr>
          <p:cNvPr id="38" name="object 38"/>
          <p:cNvGrpSpPr/>
          <p:nvPr/>
        </p:nvGrpSpPr>
        <p:grpSpPr>
          <a:xfrm>
            <a:off x="9144000" y="2979547"/>
            <a:ext cx="1148080" cy="1723389"/>
            <a:chOff x="9144000" y="2979547"/>
            <a:chExt cx="1148080" cy="1723389"/>
          </a:xfrm>
        </p:grpSpPr>
        <p:sp>
          <p:nvSpPr>
            <p:cNvPr id="39" name="object 39"/>
            <p:cNvSpPr/>
            <p:nvPr/>
          </p:nvSpPr>
          <p:spPr>
            <a:xfrm>
              <a:off x="9144000" y="2979547"/>
              <a:ext cx="339090" cy="172085"/>
            </a:xfrm>
            <a:custGeom>
              <a:avLst/>
              <a:gdLst/>
              <a:ahLst/>
              <a:cxnLst/>
              <a:rect l="l" t="t" r="r" b="b"/>
              <a:pathLst>
                <a:path w="339090" h="172085">
                  <a:moveTo>
                    <a:pt x="91694" y="0"/>
                  </a:moveTo>
                  <a:lnTo>
                    <a:pt x="89407" y="0"/>
                  </a:lnTo>
                  <a:lnTo>
                    <a:pt x="29209" y="134238"/>
                  </a:lnTo>
                  <a:lnTo>
                    <a:pt x="25110" y="143029"/>
                  </a:lnTo>
                  <a:lnTo>
                    <a:pt x="0" y="167131"/>
                  </a:lnTo>
                  <a:lnTo>
                    <a:pt x="0" y="171703"/>
                  </a:lnTo>
                  <a:lnTo>
                    <a:pt x="55879" y="171703"/>
                  </a:lnTo>
                  <a:lnTo>
                    <a:pt x="55879" y="167131"/>
                  </a:lnTo>
                  <a:lnTo>
                    <a:pt x="47117" y="166370"/>
                  </a:lnTo>
                  <a:lnTo>
                    <a:pt x="41655" y="165480"/>
                  </a:lnTo>
                  <a:lnTo>
                    <a:pt x="39370" y="164083"/>
                  </a:lnTo>
                  <a:lnTo>
                    <a:pt x="35559" y="161925"/>
                  </a:lnTo>
                  <a:lnTo>
                    <a:pt x="33654" y="158369"/>
                  </a:lnTo>
                  <a:lnTo>
                    <a:pt x="33654" y="150113"/>
                  </a:lnTo>
                  <a:lnTo>
                    <a:pt x="34925" y="145669"/>
                  </a:lnTo>
                  <a:lnTo>
                    <a:pt x="37210" y="140207"/>
                  </a:lnTo>
                  <a:lnTo>
                    <a:pt x="44196" y="123825"/>
                  </a:lnTo>
                  <a:lnTo>
                    <a:pt x="146195" y="123825"/>
                  </a:lnTo>
                  <a:lnTo>
                    <a:pt x="142170" y="114680"/>
                  </a:lnTo>
                  <a:lnTo>
                    <a:pt x="48641" y="114680"/>
                  </a:lnTo>
                  <a:lnTo>
                    <a:pt x="74422" y="56642"/>
                  </a:lnTo>
                  <a:lnTo>
                    <a:pt x="116624" y="56642"/>
                  </a:lnTo>
                  <a:lnTo>
                    <a:pt x="91694" y="0"/>
                  </a:lnTo>
                  <a:close/>
                </a:path>
                <a:path w="339090" h="172085">
                  <a:moveTo>
                    <a:pt x="146195" y="123825"/>
                  </a:moveTo>
                  <a:lnTo>
                    <a:pt x="103631" y="123825"/>
                  </a:lnTo>
                  <a:lnTo>
                    <a:pt x="112649" y="144779"/>
                  </a:lnTo>
                  <a:lnTo>
                    <a:pt x="116204" y="153288"/>
                  </a:lnTo>
                  <a:lnTo>
                    <a:pt x="116331" y="154050"/>
                  </a:lnTo>
                  <a:lnTo>
                    <a:pt x="116840" y="155575"/>
                  </a:lnTo>
                  <a:lnTo>
                    <a:pt x="117094" y="157225"/>
                  </a:lnTo>
                  <a:lnTo>
                    <a:pt x="117094" y="161162"/>
                  </a:lnTo>
                  <a:lnTo>
                    <a:pt x="116204" y="163068"/>
                  </a:lnTo>
                  <a:lnTo>
                    <a:pt x="111632" y="166116"/>
                  </a:lnTo>
                  <a:lnTo>
                    <a:pt x="107060" y="167131"/>
                  </a:lnTo>
                  <a:lnTo>
                    <a:pt x="97154" y="167131"/>
                  </a:lnTo>
                  <a:lnTo>
                    <a:pt x="97154" y="171703"/>
                  </a:lnTo>
                  <a:lnTo>
                    <a:pt x="178561" y="171703"/>
                  </a:lnTo>
                  <a:lnTo>
                    <a:pt x="178561" y="167131"/>
                  </a:lnTo>
                  <a:lnTo>
                    <a:pt x="173481" y="166624"/>
                  </a:lnTo>
                  <a:lnTo>
                    <a:pt x="169418" y="165226"/>
                  </a:lnTo>
                  <a:lnTo>
                    <a:pt x="152400" y="137922"/>
                  </a:lnTo>
                  <a:lnTo>
                    <a:pt x="146195" y="123825"/>
                  </a:lnTo>
                  <a:close/>
                </a:path>
                <a:path w="339090" h="172085">
                  <a:moveTo>
                    <a:pt x="116624" y="56642"/>
                  </a:moveTo>
                  <a:lnTo>
                    <a:pt x="74422" y="56642"/>
                  </a:lnTo>
                  <a:lnTo>
                    <a:pt x="99441" y="114680"/>
                  </a:lnTo>
                  <a:lnTo>
                    <a:pt x="142170" y="114680"/>
                  </a:lnTo>
                  <a:lnTo>
                    <a:pt x="116624" y="56642"/>
                  </a:lnTo>
                  <a:close/>
                </a:path>
                <a:path w="339090" h="172085">
                  <a:moveTo>
                    <a:pt x="326771" y="3555"/>
                  </a:moveTo>
                  <a:lnTo>
                    <a:pt x="185927" y="3555"/>
                  </a:lnTo>
                  <a:lnTo>
                    <a:pt x="185927" y="8127"/>
                  </a:lnTo>
                  <a:lnTo>
                    <a:pt x="196976" y="8127"/>
                  </a:lnTo>
                  <a:lnTo>
                    <a:pt x="201295" y="9271"/>
                  </a:lnTo>
                  <a:lnTo>
                    <a:pt x="204470" y="11556"/>
                  </a:lnTo>
                  <a:lnTo>
                    <a:pt x="206628" y="13080"/>
                  </a:lnTo>
                  <a:lnTo>
                    <a:pt x="208152" y="15367"/>
                  </a:lnTo>
                  <a:lnTo>
                    <a:pt x="209042" y="18287"/>
                  </a:lnTo>
                  <a:lnTo>
                    <a:pt x="209423" y="19938"/>
                  </a:lnTo>
                  <a:lnTo>
                    <a:pt x="209676" y="24637"/>
                  </a:lnTo>
                  <a:lnTo>
                    <a:pt x="209664" y="151510"/>
                  </a:lnTo>
                  <a:lnTo>
                    <a:pt x="209169" y="156591"/>
                  </a:lnTo>
                  <a:lnTo>
                    <a:pt x="208279" y="158496"/>
                  </a:lnTo>
                  <a:lnTo>
                    <a:pt x="207136" y="161289"/>
                  </a:lnTo>
                  <a:lnTo>
                    <a:pt x="205485" y="163322"/>
                  </a:lnTo>
                  <a:lnTo>
                    <a:pt x="203326" y="164464"/>
                  </a:lnTo>
                  <a:lnTo>
                    <a:pt x="200278" y="166243"/>
                  </a:lnTo>
                  <a:lnTo>
                    <a:pt x="196469" y="167131"/>
                  </a:lnTo>
                  <a:lnTo>
                    <a:pt x="185927" y="167131"/>
                  </a:lnTo>
                  <a:lnTo>
                    <a:pt x="185927" y="171703"/>
                  </a:lnTo>
                  <a:lnTo>
                    <a:pt x="331343" y="171703"/>
                  </a:lnTo>
                  <a:lnTo>
                    <a:pt x="332642" y="162432"/>
                  </a:lnTo>
                  <a:lnTo>
                    <a:pt x="261239" y="162432"/>
                  </a:lnTo>
                  <a:lnTo>
                    <a:pt x="257809" y="161671"/>
                  </a:lnTo>
                  <a:lnTo>
                    <a:pt x="250063" y="147574"/>
                  </a:lnTo>
                  <a:lnTo>
                    <a:pt x="250063" y="90931"/>
                  </a:lnTo>
                  <a:lnTo>
                    <a:pt x="290449" y="90931"/>
                  </a:lnTo>
                  <a:lnTo>
                    <a:pt x="290449" y="81660"/>
                  </a:lnTo>
                  <a:lnTo>
                    <a:pt x="250063" y="81660"/>
                  </a:lnTo>
                  <a:lnTo>
                    <a:pt x="250063" y="13207"/>
                  </a:lnTo>
                  <a:lnTo>
                    <a:pt x="326771" y="13207"/>
                  </a:lnTo>
                  <a:lnTo>
                    <a:pt x="326771" y="3555"/>
                  </a:lnTo>
                  <a:close/>
                </a:path>
                <a:path w="339090" h="172085">
                  <a:moveTo>
                    <a:pt x="338835" y="118236"/>
                  </a:moveTo>
                  <a:lnTo>
                    <a:pt x="334264" y="118236"/>
                  </a:lnTo>
                  <a:lnTo>
                    <a:pt x="330696" y="128668"/>
                  </a:lnTo>
                  <a:lnTo>
                    <a:pt x="326104" y="137683"/>
                  </a:lnTo>
                  <a:lnTo>
                    <a:pt x="287315" y="161744"/>
                  </a:lnTo>
                  <a:lnTo>
                    <a:pt x="276098" y="162432"/>
                  </a:lnTo>
                  <a:lnTo>
                    <a:pt x="332642" y="162432"/>
                  </a:lnTo>
                  <a:lnTo>
                    <a:pt x="338835" y="118236"/>
                  </a:lnTo>
                  <a:close/>
                </a:path>
                <a:path w="339090" h="172085">
                  <a:moveTo>
                    <a:pt x="290449" y="90931"/>
                  </a:moveTo>
                  <a:lnTo>
                    <a:pt x="258064" y="90931"/>
                  </a:lnTo>
                  <a:lnTo>
                    <a:pt x="264159" y="91948"/>
                  </a:lnTo>
                  <a:lnTo>
                    <a:pt x="268477" y="94106"/>
                  </a:lnTo>
                  <a:lnTo>
                    <a:pt x="285750" y="130048"/>
                  </a:lnTo>
                  <a:lnTo>
                    <a:pt x="290449" y="130048"/>
                  </a:lnTo>
                  <a:lnTo>
                    <a:pt x="290449" y="90931"/>
                  </a:lnTo>
                  <a:close/>
                </a:path>
                <a:path w="339090" h="172085">
                  <a:moveTo>
                    <a:pt x="290449" y="41909"/>
                  </a:moveTo>
                  <a:lnTo>
                    <a:pt x="285750" y="41909"/>
                  </a:lnTo>
                  <a:lnTo>
                    <a:pt x="284464" y="51125"/>
                  </a:lnTo>
                  <a:lnTo>
                    <a:pt x="282511" y="59150"/>
                  </a:lnTo>
                  <a:lnTo>
                    <a:pt x="279892" y="65984"/>
                  </a:lnTo>
                  <a:lnTo>
                    <a:pt x="276605" y="71627"/>
                  </a:lnTo>
                  <a:lnTo>
                    <a:pt x="271779" y="78231"/>
                  </a:lnTo>
                  <a:lnTo>
                    <a:pt x="264032" y="81660"/>
                  </a:lnTo>
                  <a:lnTo>
                    <a:pt x="290449" y="81660"/>
                  </a:lnTo>
                  <a:lnTo>
                    <a:pt x="290449" y="41909"/>
                  </a:lnTo>
                  <a:close/>
                </a:path>
                <a:path w="339090" h="172085">
                  <a:moveTo>
                    <a:pt x="326771" y="13207"/>
                  </a:moveTo>
                  <a:lnTo>
                    <a:pt x="267461" y="13207"/>
                  </a:lnTo>
                  <a:lnTo>
                    <a:pt x="276226" y="13348"/>
                  </a:lnTo>
                  <a:lnTo>
                    <a:pt x="283479" y="13763"/>
                  </a:lnTo>
                  <a:lnTo>
                    <a:pt x="317690" y="37560"/>
                  </a:lnTo>
                  <a:lnTo>
                    <a:pt x="321945" y="53212"/>
                  </a:lnTo>
                  <a:lnTo>
                    <a:pt x="326771" y="53212"/>
                  </a:lnTo>
                  <a:lnTo>
                    <a:pt x="326771" y="13207"/>
                  </a:lnTo>
                  <a:close/>
                </a:path>
              </a:pathLst>
            </a:custGeom>
            <a:solidFill>
              <a:srgbClr val="3E3E3E"/>
            </a:solidFill>
          </p:spPr>
          <p:txBody>
            <a:bodyPr wrap="square" lIns="0" tIns="0" rIns="0" bIns="0" rtlCol="0"/>
            <a:lstStyle/>
            <a:p>
              <a:endParaRPr/>
            </a:p>
          </p:txBody>
        </p:sp>
        <p:pic>
          <p:nvPicPr>
            <p:cNvPr id="40" name="object 40"/>
            <p:cNvPicPr/>
            <p:nvPr/>
          </p:nvPicPr>
          <p:blipFill>
            <a:blip r:embed="rId4" cstate="print"/>
            <a:stretch>
              <a:fillRect/>
            </a:stretch>
          </p:blipFill>
          <p:spPr>
            <a:xfrm>
              <a:off x="9884155" y="4485639"/>
              <a:ext cx="247015" cy="180975"/>
            </a:xfrm>
            <a:prstGeom prst="rect">
              <a:avLst/>
            </a:prstGeom>
          </p:spPr>
        </p:pic>
        <p:sp>
          <p:nvSpPr>
            <p:cNvPr id="41" name="object 41"/>
            <p:cNvSpPr/>
            <p:nvPr/>
          </p:nvSpPr>
          <p:spPr>
            <a:xfrm>
              <a:off x="10177780" y="4169410"/>
              <a:ext cx="114300" cy="533400"/>
            </a:xfrm>
            <a:custGeom>
              <a:avLst/>
              <a:gdLst/>
              <a:ahLst/>
              <a:cxnLst/>
              <a:rect l="l" t="t" r="r" b="b"/>
              <a:pathLst>
                <a:path w="114300" h="533400">
                  <a:moveTo>
                    <a:pt x="76200" y="95250"/>
                  </a:moveTo>
                  <a:lnTo>
                    <a:pt x="38100" y="95250"/>
                  </a:lnTo>
                  <a:lnTo>
                    <a:pt x="38100" y="533400"/>
                  </a:lnTo>
                  <a:lnTo>
                    <a:pt x="76200" y="533400"/>
                  </a:lnTo>
                  <a:lnTo>
                    <a:pt x="76200" y="95250"/>
                  </a:lnTo>
                  <a:close/>
                </a:path>
                <a:path w="114300" h="533400">
                  <a:moveTo>
                    <a:pt x="57150" y="0"/>
                  </a:moveTo>
                  <a:lnTo>
                    <a:pt x="0" y="114300"/>
                  </a:lnTo>
                  <a:lnTo>
                    <a:pt x="38100" y="114300"/>
                  </a:lnTo>
                  <a:lnTo>
                    <a:pt x="38100" y="95250"/>
                  </a:lnTo>
                  <a:lnTo>
                    <a:pt x="104775" y="95250"/>
                  </a:lnTo>
                  <a:lnTo>
                    <a:pt x="57150" y="0"/>
                  </a:lnTo>
                  <a:close/>
                </a:path>
                <a:path w="114300" h="533400">
                  <a:moveTo>
                    <a:pt x="104775" y="95250"/>
                  </a:moveTo>
                  <a:lnTo>
                    <a:pt x="76200" y="95250"/>
                  </a:lnTo>
                  <a:lnTo>
                    <a:pt x="76200" y="114300"/>
                  </a:lnTo>
                  <a:lnTo>
                    <a:pt x="114300" y="114300"/>
                  </a:lnTo>
                  <a:lnTo>
                    <a:pt x="104775" y="95250"/>
                  </a:lnTo>
                  <a:close/>
                </a:path>
              </a:pathLst>
            </a:custGeom>
            <a:solidFill>
              <a:srgbClr val="FF3300"/>
            </a:solidFill>
          </p:spPr>
          <p:txBody>
            <a:bodyPr wrap="square" lIns="0" tIns="0" rIns="0" bIns="0" rtlCol="0"/>
            <a:lstStyle/>
            <a:p>
              <a:endParaRPr/>
            </a:p>
          </p:txBody>
        </p:sp>
      </p:grpSp>
      <p:sp>
        <p:nvSpPr>
          <p:cNvPr id="42" name="object 42"/>
          <p:cNvSpPr txBox="1"/>
          <p:nvPr/>
        </p:nvSpPr>
        <p:spPr>
          <a:xfrm>
            <a:off x="12453365" y="3420946"/>
            <a:ext cx="773029" cy="720069"/>
          </a:xfrm>
          <a:prstGeom prst="rect">
            <a:avLst/>
          </a:prstGeom>
        </p:spPr>
        <p:txBody>
          <a:bodyPr vert="horz" wrap="square" lIns="0" tIns="103505" rIns="0" bIns="0" rtlCol="0">
            <a:spAutoFit/>
          </a:bodyPr>
          <a:lstStyle/>
          <a:p>
            <a:pPr marL="156845" algn="ctr">
              <a:lnSpc>
                <a:spcPct val="100000"/>
              </a:lnSpc>
              <a:spcBef>
                <a:spcPts val="815"/>
              </a:spcBef>
            </a:pPr>
            <a:r>
              <a:rPr sz="2000" b="1" spc="-10" dirty="0" smtClean="0">
                <a:solidFill>
                  <a:srgbClr val="3E3E3E"/>
                </a:solidFill>
                <a:latin typeface="Times New Roman"/>
                <a:cs typeface="Times New Roman"/>
              </a:rPr>
              <a:t>AE</a:t>
            </a:r>
            <a:r>
              <a:rPr sz="1350" b="1" spc="-5" dirty="0" smtClean="0">
                <a:solidFill>
                  <a:srgbClr val="3E3E3E"/>
                </a:solidFill>
                <a:latin typeface="Times New Roman"/>
                <a:cs typeface="Times New Roman"/>
              </a:rPr>
              <a:t>1</a:t>
            </a:r>
            <a:endParaRPr sz="1350" dirty="0">
              <a:latin typeface="Times New Roman"/>
              <a:cs typeface="Times New Roman"/>
            </a:endParaRPr>
          </a:p>
          <a:p>
            <a:pPr marL="38100">
              <a:lnSpc>
                <a:spcPct val="100000"/>
              </a:lnSpc>
              <a:spcBef>
                <a:spcPts val="5"/>
              </a:spcBef>
            </a:pPr>
            <a:r>
              <a:rPr sz="2000" b="1" spc="-5" dirty="0">
                <a:solidFill>
                  <a:srgbClr val="FF3300"/>
                </a:solidFill>
                <a:latin typeface="Times New Roman"/>
                <a:cs typeface="Times New Roman"/>
              </a:rPr>
              <a:t>AE</a:t>
            </a:r>
            <a:r>
              <a:rPr sz="2025" b="1" spc="-7" baseline="-20576" dirty="0">
                <a:solidFill>
                  <a:srgbClr val="FF3300"/>
                </a:solidFill>
                <a:latin typeface="Times New Roman"/>
                <a:cs typeface="Times New Roman"/>
              </a:rPr>
              <a:t>0</a:t>
            </a:r>
            <a:endParaRPr sz="2025" baseline="-20576" dirty="0">
              <a:latin typeface="Times New Roman"/>
              <a:cs typeface="Times New Roman"/>
            </a:endParaRPr>
          </a:p>
        </p:txBody>
      </p:sp>
      <p:sp>
        <p:nvSpPr>
          <p:cNvPr id="43" name="object 43"/>
          <p:cNvSpPr txBox="1"/>
          <p:nvPr/>
        </p:nvSpPr>
        <p:spPr>
          <a:xfrm>
            <a:off x="9836784" y="5340984"/>
            <a:ext cx="41529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Times New Roman"/>
                <a:cs typeface="Times New Roman"/>
              </a:rPr>
              <a:t>45</a:t>
            </a:r>
            <a:r>
              <a:rPr sz="2025" spc="-7" baseline="24691" dirty="0">
                <a:solidFill>
                  <a:srgbClr val="3E3E3E"/>
                </a:solidFill>
                <a:latin typeface="Times New Roman"/>
                <a:cs typeface="Times New Roman"/>
              </a:rPr>
              <a:t>0</a:t>
            </a:r>
            <a:endParaRPr sz="2025" baseline="24691">
              <a:latin typeface="Times New Roman"/>
              <a:cs typeface="Times New Roman"/>
            </a:endParaRPr>
          </a:p>
        </p:txBody>
      </p:sp>
      <p:sp>
        <p:nvSpPr>
          <p:cNvPr id="44" name="object 44"/>
          <p:cNvSpPr txBox="1"/>
          <p:nvPr/>
        </p:nvSpPr>
        <p:spPr>
          <a:xfrm>
            <a:off x="10791825" y="8020431"/>
            <a:ext cx="332105" cy="330200"/>
          </a:xfrm>
          <a:prstGeom prst="rect">
            <a:avLst/>
          </a:prstGeom>
        </p:spPr>
        <p:txBody>
          <a:bodyPr vert="horz" wrap="square" lIns="0" tIns="12700" rIns="0" bIns="0" rtlCol="0">
            <a:spAutoFit/>
          </a:bodyPr>
          <a:lstStyle/>
          <a:p>
            <a:pPr marL="38100">
              <a:lnSpc>
                <a:spcPct val="100000"/>
              </a:lnSpc>
              <a:spcBef>
                <a:spcPts val="100"/>
              </a:spcBef>
            </a:pPr>
            <a:r>
              <a:rPr sz="2000" b="1" dirty="0">
                <a:solidFill>
                  <a:srgbClr val="FF3300"/>
                </a:solidFill>
                <a:latin typeface="Times New Roman"/>
                <a:cs typeface="Times New Roman"/>
              </a:rPr>
              <a:t>E</a:t>
            </a:r>
            <a:r>
              <a:rPr sz="2025" b="1" baseline="-20576" dirty="0">
                <a:solidFill>
                  <a:srgbClr val="FF3300"/>
                </a:solidFill>
                <a:latin typeface="Times New Roman"/>
                <a:cs typeface="Times New Roman"/>
              </a:rPr>
              <a:t>0</a:t>
            </a:r>
            <a:endParaRPr sz="2025" baseline="-20576">
              <a:latin typeface="Times New Roman"/>
              <a:cs typeface="Times New Roman"/>
            </a:endParaRPr>
          </a:p>
        </p:txBody>
      </p:sp>
      <p:sp>
        <p:nvSpPr>
          <p:cNvPr id="45" name="object 45"/>
          <p:cNvSpPr txBox="1"/>
          <p:nvPr/>
        </p:nvSpPr>
        <p:spPr>
          <a:xfrm>
            <a:off x="11829415" y="7908290"/>
            <a:ext cx="194945" cy="330200"/>
          </a:xfrm>
          <a:prstGeom prst="rect">
            <a:avLst/>
          </a:prstGeom>
        </p:spPr>
        <p:txBody>
          <a:bodyPr vert="horz" wrap="square" lIns="0" tIns="12700" rIns="0" bIns="0" rtlCol="0">
            <a:spAutoFit/>
          </a:bodyPr>
          <a:lstStyle/>
          <a:p>
            <a:pPr marL="12700">
              <a:lnSpc>
                <a:spcPct val="100000"/>
              </a:lnSpc>
              <a:spcBef>
                <a:spcPts val="100"/>
              </a:spcBef>
            </a:pPr>
            <a:r>
              <a:rPr sz="2000" b="1" dirty="0">
                <a:solidFill>
                  <a:srgbClr val="3E3E3E"/>
                </a:solidFill>
                <a:latin typeface="Times New Roman"/>
                <a:cs typeface="Times New Roman"/>
              </a:rPr>
              <a:t>E</a:t>
            </a:r>
            <a:endParaRPr sz="2000">
              <a:latin typeface="Times New Roman"/>
              <a:cs typeface="Times New Roman"/>
            </a:endParaRPr>
          </a:p>
        </p:txBody>
      </p:sp>
      <p:sp>
        <p:nvSpPr>
          <p:cNvPr id="46" name="object 46"/>
          <p:cNvSpPr txBox="1"/>
          <p:nvPr/>
        </p:nvSpPr>
        <p:spPr>
          <a:xfrm>
            <a:off x="11999594" y="8053069"/>
            <a:ext cx="110489" cy="229870"/>
          </a:xfrm>
          <a:prstGeom prst="rect">
            <a:avLst/>
          </a:prstGeom>
        </p:spPr>
        <p:txBody>
          <a:bodyPr vert="horz" wrap="square" lIns="0" tIns="11430" rIns="0" bIns="0" rtlCol="0">
            <a:spAutoFit/>
          </a:bodyPr>
          <a:lstStyle/>
          <a:p>
            <a:pPr marL="12700">
              <a:lnSpc>
                <a:spcPct val="100000"/>
              </a:lnSpc>
              <a:spcBef>
                <a:spcPts val="90"/>
              </a:spcBef>
            </a:pPr>
            <a:r>
              <a:rPr sz="1350" b="1" spc="-5" dirty="0">
                <a:solidFill>
                  <a:srgbClr val="3E3E3E"/>
                </a:solidFill>
                <a:latin typeface="Times New Roman"/>
                <a:cs typeface="Times New Roman"/>
              </a:rPr>
              <a:t>1</a:t>
            </a:r>
            <a:endParaRPr sz="1350">
              <a:latin typeface="Times New Roman"/>
              <a:cs typeface="Times New Roman"/>
            </a:endParaRPr>
          </a:p>
        </p:txBody>
      </p:sp>
      <p:sp>
        <p:nvSpPr>
          <p:cNvPr id="47" name="object 47"/>
          <p:cNvSpPr txBox="1"/>
          <p:nvPr/>
        </p:nvSpPr>
        <p:spPr>
          <a:xfrm>
            <a:off x="9372600" y="5981700"/>
            <a:ext cx="4614545" cy="320601"/>
          </a:xfrm>
          <a:prstGeom prst="rect">
            <a:avLst/>
          </a:prstGeom>
        </p:spPr>
        <p:txBody>
          <a:bodyPr vert="horz" wrap="square" lIns="0" tIns="12700" rIns="0" bIns="0" rtlCol="0">
            <a:spAutoFit/>
          </a:bodyPr>
          <a:lstStyle/>
          <a:p>
            <a:pPr marL="12700">
              <a:lnSpc>
                <a:spcPct val="100000"/>
              </a:lnSpc>
              <a:spcBef>
                <a:spcPts val="100"/>
              </a:spcBef>
            </a:pPr>
            <a:r>
              <a:rPr sz="2000" b="1" spc="-5" dirty="0">
                <a:solidFill>
                  <a:srgbClr val="3333CC"/>
                </a:solidFill>
                <a:latin typeface="Times New Roman"/>
                <a:cs typeface="Times New Roman"/>
              </a:rPr>
              <a:t>Dampak</a:t>
            </a:r>
            <a:r>
              <a:rPr sz="2000" b="1" spc="5" dirty="0">
                <a:solidFill>
                  <a:srgbClr val="3333CC"/>
                </a:solidFill>
                <a:latin typeface="Times New Roman"/>
                <a:cs typeface="Times New Roman"/>
              </a:rPr>
              <a:t> </a:t>
            </a:r>
            <a:r>
              <a:rPr sz="2000" b="1" spc="-5" dirty="0">
                <a:solidFill>
                  <a:srgbClr val="3333CC"/>
                </a:solidFill>
                <a:latin typeface="Times New Roman"/>
                <a:cs typeface="Times New Roman"/>
              </a:rPr>
              <a:t>Kenaikan</a:t>
            </a:r>
            <a:r>
              <a:rPr sz="2000" b="1" spc="10" dirty="0">
                <a:solidFill>
                  <a:srgbClr val="3333CC"/>
                </a:solidFill>
                <a:latin typeface="Times New Roman"/>
                <a:cs typeface="Times New Roman"/>
              </a:rPr>
              <a:t> </a:t>
            </a:r>
            <a:r>
              <a:rPr sz="2000" b="1" dirty="0">
                <a:solidFill>
                  <a:srgbClr val="3333CC"/>
                </a:solidFill>
                <a:latin typeface="Times New Roman"/>
                <a:cs typeface="Times New Roman"/>
              </a:rPr>
              <a:t>I</a:t>
            </a:r>
            <a:r>
              <a:rPr sz="2000" b="1" spc="-5" dirty="0">
                <a:solidFill>
                  <a:srgbClr val="3333CC"/>
                </a:solidFill>
                <a:latin typeface="Times New Roman"/>
                <a:cs typeface="Times New Roman"/>
              </a:rPr>
              <a:t> </a:t>
            </a:r>
            <a:r>
              <a:rPr sz="2000" b="1" spc="-5" dirty="0" err="1" smtClean="0">
                <a:solidFill>
                  <a:srgbClr val="3333CC"/>
                </a:solidFill>
                <a:latin typeface="Times New Roman"/>
                <a:cs typeface="Times New Roman"/>
              </a:rPr>
              <a:t>terhadap</a:t>
            </a:r>
            <a:r>
              <a:rPr sz="2000" b="1" spc="-5" dirty="0" smtClean="0">
                <a:solidFill>
                  <a:srgbClr val="3333CC"/>
                </a:solidFill>
                <a:latin typeface="Times New Roman"/>
                <a:cs typeface="Times New Roman"/>
              </a:rPr>
              <a:t> </a:t>
            </a:r>
            <a:r>
              <a:rPr sz="2000" b="1" spc="-10" dirty="0" err="1" smtClean="0">
                <a:solidFill>
                  <a:srgbClr val="3333CC"/>
                </a:solidFill>
                <a:latin typeface="Times New Roman"/>
                <a:cs typeface="Times New Roman"/>
              </a:rPr>
              <a:t>fungsi</a:t>
            </a:r>
            <a:r>
              <a:rPr sz="2000" b="1" spc="-100" dirty="0" smtClean="0">
                <a:solidFill>
                  <a:srgbClr val="3333CC"/>
                </a:solidFill>
                <a:latin typeface="Times New Roman"/>
                <a:cs typeface="Times New Roman"/>
              </a:rPr>
              <a:t> </a:t>
            </a:r>
            <a:r>
              <a:rPr sz="2000" b="1" spc="-10" dirty="0" smtClean="0">
                <a:solidFill>
                  <a:srgbClr val="3333CC"/>
                </a:solidFill>
                <a:latin typeface="Times New Roman"/>
                <a:cs typeface="Times New Roman"/>
              </a:rPr>
              <a:t>AE</a:t>
            </a:r>
            <a:endParaRPr sz="2000" b="1" dirty="0">
              <a:latin typeface="Times New Roman"/>
              <a:cs typeface="Times New Roman"/>
            </a:endParaRPr>
          </a:p>
        </p:txBody>
      </p:sp>
      <p:sp>
        <p:nvSpPr>
          <p:cNvPr id="48" name="object 48"/>
          <p:cNvSpPr txBox="1"/>
          <p:nvPr/>
        </p:nvSpPr>
        <p:spPr>
          <a:xfrm>
            <a:off x="9372600" y="9315723"/>
            <a:ext cx="4542155" cy="628377"/>
          </a:xfrm>
          <a:prstGeom prst="rect">
            <a:avLst/>
          </a:prstGeom>
        </p:spPr>
        <p:txBody>
          <a:bodyPr vert="horz" wrap="square" lIns="0" tIns="12700" rIns="0" bIns="0" rtlCol="0">
            <a:spAutoFit/>
          </a:bodyPr>
          <a:lstStyle/>
          <a:p>
            <a:pPr marL="1188720">
              <a:lnSpc>
                <a:spcPct val="100000"/>
              </a:lnSpc>
              <a:spcBef>
                <a:spcPts val="100"/>
              </a:spcBef>
              <a:tabLst>
                <a:tab pos="2294255" algn="l"/>
              </a:tabLst>
            </a:pPr>
            <a:r>
              <a:rPr sz="2000" spc="-5" dirty="0">
                <a:solidFill>
                  <a:srgbClr val="3E3E3E"/>
                </a:solidFill>
                <a:latin typeface="Times New Roman"/>
                <a:cs typeface="Times New Roman"/>
              </a:rPr>
              <a:t>Y</a:t>
            </a:r>
            <a:r>
              <a:rPr sz="2025" spc="-7" baseline="-20576" dirty="0">
                <a:solidFill>
                  <a:srgbClr val="3E3E3E"/>
                </a:solidFill>
                <a:latin typeface="Times New Roman"/>
                <a:cs typeface="Times New Roman"/>
              </a:rPr>
              <a:t>0	</a:t>
            </a:r>
            <a:r>
              <a:rPr sz="2000" spc="-10" dirty="0">
                <a:solidFill>
                  <a:srgbClr val="3E3E3E"/>
                </a:solidFill>
                <a:latin typeface="Times New Roman"/>
                <a:cs typeface="Times New Roman"/>
              </a:rPr>
              <a:t>Y</a:t>
            </a:r>
            <a:r>
              <a:rPr sz="2025" spc="-15" baseline="-20576" dirty="0">
                <a:solidFill>
                  <a:srgbClr val="3E3E3E"/>
                </a:solidFill>
                <a:latin typeface="Times New Roman"/>
                <a:cs typeface="Times New Roman"/>
              </a:rPr>
              <a:t>1</a:t>
            </a:r>
            <a:endParaRPr sz="2025" baseline="-20576" dirty="0">
              <a:latin typeface="Times New Roman"/>
              <a:cs typeface="Times New Roman"/>
            </a:endParaRPr>
          </a:p>
          <a:p>
            <a:pPr marL="38100">
              <a:lnSpc>
                <a:spcPct val="100000"/>
              </a:lnSpc>
            </a:pPr>
            <a:r>
              <a:rPr sz="2000" b="1" spc="-5" dirty="0">
                <a:solidFill>
                  <a:srgbClr val="3333CC"/>
                </a:solidFill>
                <a:latin typeface="Times New Roman"/>
                <a:cs typeface="Times New Roman"/>
              </a:rPr>
              <a:t>Dampak</a:t>
            </a:r>
            <a:r>
              <a:rPr sz="2000" b="1" spc="10" dirty="0">
                <a:solidFill>
                  <a:srgbClr val="3333CC"/>
                </a:solidFill>
                <a:latin typeface="Times New Roman"/>
                <a:cs typeface="Times New Roman"/>
              </a:rPr>
              <a:t> </a:t>
            </a:r>
            <a:r>
              <a:rPr sz="2000" b="1" spc="-5" dirty="0">
                <a:solidFill>
                  <a:srgbClr val="3333CC"/>
                </a:solidFill>
                <a:latin typeface="Times New Roman"/>
                <a:cs typeface="Times New Roman"/>
              </a:rPr>
              <a:t>Kenaikan</a:t>
            </a:r>
            <a:r>
              <a:rPr sz="2000" b="1" dirty="0">
                <a:solidFill>
                  <a:srgbClr val="3333CC"/>
                </a:solidFill>
                <a:latin typeface="Times New Roman"/>
                <a:cs typeface="Times New Roman"/>
              </a:rPr>
              <a:t> I</a:t>
            </a:r>
            <a:r>
              <a:rPr sz="2000" b="1" spc="-15" dirty="0">
                <a:solidFill>
                  <a:srgbClr val="3333CC"/>
                </a:solidFill>
                <a:latin typeface="Times New Roman"/>
                <a:cs typeface="Times New Roman"/>
              </a:rPr>
              <a:t> </a:t>
            </a:r>
            <a:r>
              <a:rPr sz="2000" b="1" spc="-5" dirty="0">
                <a:solidFill>
                  <a:srgbClr val="3333CC"/>
                </a:solidFill>
                <a:latin typeface="Times New Roman"/>
                <a:cs typeface="Times New Roman"/>
              </a:rPr>
              <a:t>terhadap</a:t>
            </a:r>
            <a:r>
              <a:rPr sz="2000" b="1" spc="15" dirty="0">
                <a:solidFill>
                  <a:srgbClr val="3333CC"/>
                </a:solidFill>
                <a:latin typeface="Times New Roman"/>
                <a:cs typeface="Times New Roman"/>
              </a:rPr>
              <a:t> </a:t>
            </a:r>
            <a:r>
              <a:rPr sz="2000" b="1" spc="-5" dirty="0">
                <a:solidFill>
                  <a:srgbClr val="3333CC"/>
                </a:solidFill>
                <a:latin typeface="Times New Roman"/>
                <a:cs typeface="Times New Roman"/>
              </a:rPr>
              <a:t>fungsi</a:t>
            </a:r>
            <a:r>
              <a:rPr sz="2000" b="1" spc="-110" dirty="0">
                <a:solidFill>
                  <a:srgbClr val="3333CC"/>
                </a:solidFill>
                <a:latin typeface="Times New Roman"/>
                <a:cs typeface="Times New Roman"/>
              </a:rPr>
              <a:t> </a:t>
            </a:r>
            <a:r>
              <a:rPr sz="2000" b="1" spc="-10" dirty="0">
                <a:solidFill>
                  <a:srgbClr val="3333CC"/>
                </a:solidFill>
                <a:latin typeface="Times New Roman"/>
                <a:cs typeface="Times New Roman"/>
              </a:rPr>
              <a:t>AD</a:t>
            </a:r>
            <a:endParaRPr sz="2000" b="1" dirty="0">
              <a:latin typeface="Times New Roman"/>
              <a:cs typeface="Times New Roman"/>
            </a:endParaRPr>
          </a:p>
        </p:txBody>
      </p:sp>
      <p:sp>
        <p:nvSpPr>
          <p:cNvPr id="49" name="object 49"/>
          <p:cNvSpPr txBox="1"/>
          <p:nvPr/>
        </p:nvSpPr>
        <p:spPr>
          <a:xfrm>
            <a:off x="9213468" y="8116823"/>
            <a:ext cx="167005" cy="330200"/>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3E3E3E"/>
                </a:solidFill>
                <a:latin typeface="Times New Roman"/>
                <a:cs typeface="Times New Roman"/>
              </a:rPr>
              <a:t>P</a:t>
            </a:r>
            <a:endParaRPr sz="2000">
              <a:latin typeface="Times New Roman"/>
              <a:cs typeface="Times New Roman"/>
            </a:endParaRPr>
          </a:p>
        </p:txBody>
      </p:sp>
      <p:sp>
        <p:nvSpPr>
          <p:cNvPr id="50" name="object 50"/>
          <p:cNvSpPr txBox="1"/>
          <p:nvPr/>
        </p:nvSpPr>
        <p:spPr>
          <a:xfrm>
            <a:off x="9355708" y="8261604"/>
            <a:ext cx="110489" cy="229870"/>
          </a:xfrm>
          <a:prstGeom prst="rect">
            <a:avLst/>
          </a:prstGeom>
        </p:spPr>
        <p:txBody>
          <a:bodyPr vert="horz" wrap="square" lIns="0" tIns="11430" rIns="0" bIns="0" rtlCol="0">
            <a:spAutoFit/>
          </a:bodyPr>
          <a:lstStyle/>
          <a:p>
            <a:pPr marL="12700">
              <a:lnSpc>
                <a:spcPct val="100000"/>
              </a:lnSpc>
              <a:spcBef>
                <a:spcPts val="90"/>
              </a:spcBef>
            </a:pPr>
            <a:r>
              <a:rPr sz="1350" spc="-5" dirty="0">
                <a:solidFill>
                  <a:srgbClr val="3E3E3E"/>
                </a:solidFill>
                <a:latin typeface="Times New Roman"/>
                <a:cs typeface="Times New Roman"/>
              </a:rPr>
              <a:t>0</a:t>
            </a:r>
            <a:endParaRPr sz="1350">
              <a:latin typeface="Times New Roman"/>
              <a:cs typeface="Times New Roman"/>
            </a:endParaRPr>
          </a:p>
        </p:txBody>
      </p:sp>
      <p:sp>
        <p:nvSpPr>
          <p:cNvPr id="51" name="object 51"/>
          <p:cNvSpPr/>
          <p:nvPr/>
        </p:nvSpPr>
        <p:spPr>
          <a:xfrm>
            <a:off x="10617200" y="7882128"/>
            <a:ext cx="756920" cy="111125"/>
          </a:xfrm>
          <a:custGeom>
            <a:avLst/>
            <a:gdLst/>
            <a:ahLst/>
            <a:cxnLst/>
            <a:rect l="l" t="t" r="r" b="b"/>
            <a:pathLst>
              <a:path w="756920" h="111125">
                <a:moveTo>
                  <a:pt x="719146" y="55372"/>
                </a:moveTo>
                <a:lnTo>
                  <a:pt x="652526" y="94234"/>
                </a:lnTo>
                <a:lnTo>
                  <a:pt x="651001" y="100076"/>
                </a:lnTo>
                <a:lnTo>
                  <a:pt x="656335" y="109220"/>
                </a:lnTo>
                <a:lnTo>
                  <a:pt x="662051" y="110744"/>
                </a:lnTo>
                <a:lnTo>
                  <a:pt x="740601" y="64897"/>
                </a:lnTo>
                <a:lnTo>
                  <a:pt x="737997" y="64897"/>
                </a:lnTo>
                <a:lnTo>
                  <a:pt x="737997" y="63627"/>
                </a:lnTo>
                <a:lnTo>
                  <a:pt x="733298" y="63627"/>
                </a:lnTo>
                <a:lnTo>
                  <a:pt x="719146" y="55372"/>
                </a:lnTo>
                <a:close/>
              </a:path>
              <a:path w="756920" h="111125">
                <a:moveTo>
                  <a:pt x="702818" y="45847"/>
                </a:moveTo>
                <a:lnTo>
                  <a:pt x="0" y="45847"/>
                </a:lnTo>
                <a:lnTo>
                  <a:pt x="0" y="64897"/>
                </a:lnTo>
                <a:lnTo>
                  <a:pt x="702818" y="64897"/>
                </a:lnTo>
                <a:lnTo>
                  <a:pt x="719146" y="55372"/>
                </a:lnTo>
                <a:lnTo>
                  <a:pt x="702818" y="45847"/>
                </a:lnTo>
                <a:close/>
              </a:path>
              <a:path w="756920" h="111125">
                <a:moveTo>
                  <a:pt x="740600" y="45847"/>
                </a:moveTo>
                <a:lnTo>
                  <a:pt x="737997" y="45847"/>
                </a:lnTo>
                <a:lnTo>
                  <a:pt x="737997" y="64897"/>
                </a:lnTo>
                <a:lnTo>
                  <a:pt x="740601" y="64897"/>
                </a:lnTo>
                <a:lnTo>
                  <a:pt x="756920" y="55372"/>
                </a:lnTo>
                <a:lnTo>
                  <a:pt x="740600" y="45847"/>
                </a:lnTo>
                <a:close/>
              </a:path>
              <a:path w="756920" h="111125">
                <a:moveTo>
                  <a:pt x="733298" y="47117"/>
                </a:moveTo>
                <a:lnTo>
                  <a:pt x="719146" y="55372"/>
                </a:lnTo>
                <a:lnTo>
                  <a:pt x="733298" y="63627"/>
                </a:lnTo>
                <a:lnTo>
                  <a:pt x="733298" y="47117"/>
                </a:lnTo>
                <a:close/>
              </a:path>
              <a:path w="756920" h="111125">
                <a:moveTo>
                  <a:pt x="737997" y="47117"/>
                </a:moveTo>
                <a:lnTo>
                  <a:pt x="733298" y="47117"/>
                </a:lnTo>
                <a:lnTo>
                  <a:pt x="733298" y="63627"/>
                </a:lnTo>
                <a:lnTo>
                  <a:pt x="737997" y="63627"/>
                </a:lnTo>
                <a:lnTo>
                  <a:pt x="737997" y="47117"/>
                </a:lnTo>
                <a:close/>
              </a:path>
              <a:path w="756920" h="111125">
                <a:moveTo>
                  <a:pt x="662051" y="0"/>
                </a:moveTo>
                <a:lnTo>
                  <a:pt x="656335" y="1524"/>
                </a:lnTo>
                <a:lnTo>
                  <a:pt x="651001" y="10668"/>
                </a:lnTo>
                <a:lnTo>
                  <a:pt x="652526" y="16510"/>
                </a:lnTo>
                <a:lnTo>
                  <a:pt x="719146" y="55372"/>
                </a:lnTo>
                <a:lnTo>
                  <a:pt x="733298" y="47117"/>
                </a:lnTo>
                <a:lnTo>
                  <a:pt x="737997" y="47117"/>
                </a:lnTo>
                <a:lnTo>
                  <a:pt x="737997" y="45847"/>
                </a:lnTo>
                <a:lnTo>
                  <a:pt x="740600" y="45847"/>
                </a:lnTo>
                <a:lnTo>
                  <a:pt x="662051" y="0"/>
                </a:lnTo>
                <a:close/>
              </a:path>
            </a:pathLst>
          </a:custGeom>
          <a:solidFill>
            <a:srgbClr val="0099CC"/>
          </a:solidFill>
        </p:spPr>
        <p:txBody>
          <a:bodyPr wrap="square" lIns="0" tIns="0" rIns="0" bIns="0" rtlCol="0"/>
          <a:lstStyle/>
          <a:p>
            <a:endParaRPr/>
          </a:p>
        </p:txBody>
      </p:sp>
      <p:grpSp>
        <p:nvGrpSpPr>
          <p:cNvPr id="52" name="object 52"/>
          <p:cNvGrpSpPr/>
          <p:nvPr/>
        </p:nvGrpSpPr>
        <p:grpSpPr>
          <a:xfrm>
            <a:off x="287020" y="2989579"/>
            <a:ext cx="4421505" cy="2794635"/>
            <a:chOff x="287020" y="2989579"/>
            <a:chExt cx="4421505" cy="2794635"/>
          </a:xfrm>
        </p:grpSpPr>
        <p:sp>
          <p:nvSpPr>
            <p:cNvPr id="53" name="object 53"/>
            <p:cNvSpPr/>
            <p:nvPr/>
          </p:nvSpPr>
          <p:spPr>
            <a:xfrm>
              <a:off x="287020" y="2989579"/>
              <a:ext cx="4421505" cy="2794635"/>
            </a:xfrm>
            <a:custGeom>
              <a:avLst/>
              <a:gdLst/>
              <a:ahLst/>
              <a:cxnLst/>
              <a:rect l="l" t="t" r="r" b="b"/>
              <a:pathLst>
                <a:path w="4421505" h="2794635">
                  <a:moveTo>
                    <a:pt x="792480" y="0"/>
                  </a:moveTo>
                  <a:lnTo>
                    <a:pt x="792480" y="2794381"/>
                  </a:lnTo>
                </a:path>
                <a:path w="4421505" h="2794635">
                  <a:moveTo>
                    <a:pt x="0" y="2367280"/>
                  </a:moveTo>
                  <a:lnTo>
                    <a:pt x="4421251" y="2367280"/>
                  </a:lnTo>
                </a:path>
              </a:pathLst>
            </a:custGeom>
            <a:ln w="9525">
              <a:solidFill>
                <a:srgbClr val="3C3C3C"/>
              </a:solidFill>
            </a:ln>
          </p:spPr>
          <p:txBody>
            <a:bodyPr wrap="square" lIns="0" tIns="0" rIns="0" bIns="0" rtlCol="0"/>
            <a:lstStyle/>
            <a:p>
              <a:endParaRPr/>
            </a:p>
          </p:txBody>
        </p:sp>
        <p:sp>
          <p:nvSpPr>
            <p:cNvPr id="54" name="object 54"/>
            <p:cNvSpPr/>
            <p:nvPr/>
          </p:nvSpPr>
          <p:spPr>
            <a:xfrm>
              <a:off x="1625600" y="3200399"/>
              <a:ext cx="2842260" cy="1732280"/>
            </a:xfrm>
            <a:custGeom>
              <a:avLst/>
              <a:gdLst/>
              <a:ahLst/>
              <a:cxnLst/>
              <a:rect l="l" t="t" r="r" b="b"/>
              <a:pathLst>
                <a:path w="2842260" h="1732279">
                  <a:moveTo>
                    <a:pt x="0" y="0"/>
                  </a:moveTo>
                  <a:lnTo>
                    <a:pt x="14476" y="49799"/>
                  </a:lnTo>
                  <a:lnTo>
                    <a:pt x="29785" y="98948"/>
                  </a:lnTo>
                  <a:lnTo>
                    <a:pt x="45948" y="147448"/>
                  </a:lnTo>
                  <a:lnTo>
                    <a:pt x="62988" y="195298"/>
                  </a:lnTo>
                  <a:lnTo>
                    <a:pt x="80924" y="242497"/>
                  </a:lnTo>
                  <a:lnTo>
                    <a:pt x="99778" y="289047"/>
                  </a:lnTo>
                  <a:lnTo>
                    <a:pt x="119572" y="334946"/>
                  </a:lnTo>
                  <a:lnTo>
                    <a:pt x="140326" y="380196"/>
                  </a:lnTo>
                  <a:lnTo>
                    <a:pt x="162061" y="424795"/>
                  </a:lnTo>
                  <a:lnTo>
                    <a:pt x="184800" y="468743"/>
                  </a:lnTo>
                  <a:lnTo>
                    <a:pt x="208562" y="512042"/>
                  </a:lnTo>
                  <a:lnTo>
                    <a:pt x="233370" y="554690"/>
                  </a:lnTo>
                  <a:lnTo>
                    <a:pt x="259245" y="596687"/>
                  </a:lnTo>
                  <a:lnTo>
                    <a:pt x="286207" y="638035"/>
                  </a:lnTo>
                  <a:lnTo>
                    <a:pt x="314279" y="678731"/>
                  </a:lnTo>
                  <a:lnTo>
                    <a:pt x="343480" y="718777"/>
                  </a:lnTo>
                  <a:lnTo>
                    <a:pt x="373833" y="758173"/>
                  </a:lnTo>
                  <a:lnTo>
                    <a:pt x="405359" y="796918"/>
                  </a:lnTo>
                  <a:lnTo>
                    <a:pt x="438078" y="835012"/>
                  </a:lnTo>
                  <a:lnTo>
                    <a:pt x="472013" y="872455"/>
                  </a:lnTo>
                  <a:lnTo>
                    <a:pt x="507184" y="909247"/>
                  </a:lnTo>
                  <a:lnTo>
                    <a:pt x="543612" y="945389"/>
                  </a:lnTo>
                  <a:lnTo>
                    <a:pt x="581319" y="980880"/>
                  </a:lnTo>
                  <a:lnTo>
                    <a:pt x="620326" y="1015720"/>
                  </a:lnTo>
                  <a:lnTo>
                    <a:pt x="660654" y="1049909"/>
                  </a:lnTo>
                  <a:lnTo>
                    <a:pt x="699248" y="1081517"/>
                  </a:lnTo>
                  <a:lnTo>
                    <a:pt x="738070" y="1111723"/>
                  </a:lnTo>
                  <a:lnTo>
                    <a:pt x="777171" y="1140592"/>
                  </a:lnTo>
                  <a:lnTo>
                    <a:pt x="816605" y="1168191"/>
                  </a:lnTo>
                  <a:lnTo>
                    <a:pt x="856424" y="1194587"/>
                  </a:lnTo>
                  <a:lnTo>
                    <a:pt x="896680" y="1219847"/>
                  </a:lnTo>
                  <a:lnTo>
                    <a:pt x="937426" y="1244038"/>
                  </a:lnTo>
                  <a:lnTo>
                    <a:pt x="978715" y="1267228"/>
                  </a:lnTo>
                  <a:lnTo>
                    <a:pt x="1020598" y="1289482"/>
                  </a:lnTo>
                  <a:lnTo>
                    <a:pt x="1063129" y="1310867"/>
                  </a:lnTo>
                  <a:lnTo>
                    <a:pt x="1106360" y="1331452"/>
                  </a:lnTo>
                  <a:lnTo>
                    <a:pt x="1150344" y="1351302"/>
                  </a:lnTo>
                  <a:lnTo>
                    <a:pt x="1195132" y="1370484"/>
                  </a:lnTo>
                  <a:lnTo>
                    <a:pt x="1240778" y="1389066"/>
                  </a:lnTo>
                  <a:lnTo>
                    <a:pt x="1287335" y="1407114"/>
                  </a:lnTo>
                  <a:lnTo>
                    <a:pt x="1334854" y="1424695"/>
                  </a:lnTo>
                  <a:lnTo>
                    <a:pt x="1383388" y="1441876"/>
                  </a:lnTo>
                  <a:lnTo>
                    <a:pt x="1432990" y="1458725"/>
                  </a:lnTo>
                  <a:lnTo>
                    <a:pt x="1483712" y="1475307"/>
                  </a:lnTo>
                  <a:lnTo>
                    <a:pt x="1535607" y="1491690"/>
                  </a:lnTo>
                  <a:lnTo>
                    <a:pt x="1588727" y="1507941"/>
                  </a:lnTo>
                  <a:lnTo>
                    <a:pt x="1643126" y="1524127"/>
                  </a:lnTo>
                  <a:lnTo>
                    <a:pt x="1694391" y="1538502"/>
                  </a:lnTo>
                  <a:lnTo>
                    <a:pt x="1747110" y="1552037"/>
                  </a:lnTo>
                  <a:lnTo>
                    <a:pt x="1801070" y="1564778"/>
                  </a:lnTo>
                  <a:lnTo>
                    <a:pt x="1856057" y="1576772"/>
                  </a:lnTo>
                  <a:lnTo>
                    <a:pt x="1911858" y="1588067"/>
                  </a:lnTo>
                  <a:lnTo>
                    <a:pt x="1968257" y="1598709"/>
                  </a:lnTo>
                  <a:lnTo>
                    <a:pt x="2025043" y="1608746"/>
                  </a:lnTo>
                  <a:lnTo>
                    <a:pt x="2082000" y="1618224"/>
                  </a:lnTo>
                  <a:lnTo>
                    <a:pt x="2138915" y="1627191"/>
                  </a:lnTo>
                  <a:lnTo>
                    <a:pt x="2195575" y="1635693"/>
                  </a:lnTo>
                  <a:lnTo>
                    <a:pt x="2251765" y="1643777"/>
                  </a:lnTo>
                  <a:lnTo>
                    <a:pt x="2307272" y="1651492"/>
                  </a:lnTo>
                  <a:lnTo>
                    <a:pt x="2361882" y="1658882"/>
                  </a:lnTo>
                  <a:lnTo>
                    <a:pt x="2415381" y="1665997"/>
                  </a:lnTo>
                  <a:lnTo>
                    <a:pt x="2467556" y="1672881"/>
                  </a:lnTo>
                  <a:lnTo>
                    <a:pt x="2518193" y="1679584"/>
                  </a:lnTo>
                  <a:lnTo>
                    <a:pt x="2567078" y="1686151"/>
                  </a:lnTo>
                  <a:lnTo>
                    <a:pt x="2613997" y="1692630"/>
                  </a:lnTo>
                  <a:lnTo>
                    <a:pt x="2658736" y="1699067"/>
                  </a:lnTo>
                  <a:lnTo>
                    <a:pt x="2701083" y="1705510"/>
                  </a:lnTo>
                  <a:lnTo>
                    <a:pt x="2740822" y="1712006"/>
                  </a:lnTo>
                  <a:lnTo>
                    <a:pt x="2811624" y="1725344"/>
                  </a:lnTo>
                  <a:lnTo>
                    <a:pt x="2842260" y="1732279"/>
                  </a:lnTo>
                </a:path>
              </a:pathLst>
            </a:custGeom>
            <a:ln w="25400">
              <a:solidFill>
                <a:srgbClr val="004894"/>
              </a:solidFill>
            </a:ln>
          </p:spPr>
          <p:txBody>
            <a:bodyPr wrap="square" lIns="0" tIns="0" rIns="0" bIns="0" rtlCol="0"/>
            <a:lstStyle/>
            <a:p>
              <a:endParaRPr/>
            </a:p>
          </p:txBody>
        </p:sp>
        <p:sp>
          <p:nvSpPr>
            <p:cNvPr id="55" name="object 55"/>
            <p:cNvSpPr/>
            <p:nvPr/>
          </p:nvSpPr>
          <p:spPr>
            <a:xfrm>
              <a:off x="2735580" y="3200399"/>
              <a:ext cx="0" cy="2155825"/>
            </a:xfrm>
            <a:custGeom>
              <a:avLst/>
              <a:gdLst/>
              <a:ahLst/>
              <a:cxnLst/>
              <a:rect l="l" t="t" r="r" b="b"/>
              <a:pathLst>
                <a:path h="2155825">
                  <a:moveTo>
                    <a:pt x="0" y="0"/>
                  </a:moveTo>
                  <a:lnTo>
                    <a:pt x="0" y="2155825"/>
                  </a:lnTo>
                </a:path>
              </a:pathLst>
            </a:custGeom>
            <a:ln w="19050">
              <a:solidFill>
                <a:srgbClr val="FF0000"/>
              </a:solidFill>
              <a:prstDash val="sysDash"/>
            </a:ln>
          </p:spPr>
          <p:txBody>
            <a:bodyPr wrap="square" lIns="0" tIns="0" rIns="0" bIns="0" rtlCol="0"/>
            <a:lstStyle/>
            <a:p>
              <a:endParaRPr/>
            </a:p>
          </p:txBody>
        </p:sp>
        <p:sp>
          <p:nvSpPr>
            <p:cNvPr id="56" name="object 56"/>
            <p:cNvSpPr/>
            <p:nvPr/>
          </p:nvSpPr>
          <p:spPr>
            <a:xfrm>
              <a:off x="1074420" y="3200399"/>
              <a:ext cx="939800" cy="2155825"/>
            </a:xfrm>
            <a:custGeom>
              <a:avLst/>
              <a:gdLst/>
              <a:ahLst/>
              <a:cxnLst/>
              <a:rect l="l" t="t" r="r" b="b"/>
              <a:pathLst>
                <a:path w="939800" h="2155825">
                  <a:moveTo>
                    <a:pt x="939800" y="0"/>
                  </a:moveTo>
                  <a:lnTo>
                    <a:pt x="939800" y="2155825"/>
                  </a:lnTo>
                </a:path>
                <a:path w="939800" h="2155825">
                  <a:moveTo>
                    <a:pt x="922274" y="777239"/>
                  </a:moveTo>
                  <a:lnTo>
                    <a:pt x="0" y="777239"/>
                  </a:lnTo>
                </a:path>
              </a:pathLst>
            </a:custGeom>
            <a:ln w="19050">
              <a:solidFill>
                <a:srgbClr val="3C3C3C"/>
              </a:solidFill>
              <a:prstDash val="sysDash"/>
            </a:ln>
          </p:spPr>
          <p:txBody>
            <a:bodyPr wrap="square" lIns="0" tIns="0" rIns="0" bIns="0" rtlCol="0"/>
            <a:lstStyle/>
            <a:p>
              <a:endParaRPr/>
            </a:p>
          </p:txBody>
        </p:sp>
        <p:sp>
          <p:nvSpPr>
            <p:cNvPr id="57" name="object 57"/>
            <p:cNvSpPr/>
            <p:nvPr/>
          </p:nvSpPr>
          <p:spPr>
            <a:xfrm>
              <a:off x="1092200" y="4544059"/>
              <a:ext cx="1642745" cy="0"/>
            </a:xfrm>
            <a:custGeom>
              <a:avLst/>
              <a:gdLst/>
              <a:ahLst/>
              <a:cxnLst/>
              <a:rect l="l" t="t" r="r" b="b"/>
              <a:pathLst>
                <a:path w="1642745">
                  <a:moveTo>
                    <a:pt x="1642237" y="0"/>
                  </a:moveTo>
                  <a:lnTo>
                    <a:pt x="0" y="0"/>
                  </a:lnTo>
                </a:path>
              </a:pathLst>
            </a:custGeom>
            <a:ln w="19050">
              <a:solidFill>
                <a:srgbClr val="FF0000"/>
              </a:solidFill>
              <a:prstDash val="sysDash"/>
            </a:ln>
          </p:spPr>
          <p:txBody>
            <a:bodyPr wrap="square" lIns="0" tIns="0" rIns="0" bIns="0" rtlCol="0"/>
            <a:lstStyle/>
            <a:p>
              <a:endParaRPr/>
            </a:p>
          </p:txBody>
        </p:sp>
      </p:grpSp>
      <p:grpSp>
        <p:nvGrpSpPr>
          <p:cNvPr id="58" name="object 58"/>
          <p:cNvGrpSpPr/>
          <p:nvPr/>
        </p:nvGrpSpPr>
        <p:grpSpPr>
          <a:xfrm>
            <a:off x="287020" y="6860540"/>
            <a:ext cx="4550410" cy="2794635"/>
            <a:chOff x="287020" y="6860540"/>
            <a:chExt cx="4550410" cy="2794635"/>
          </a:xfrm>
        </p:grpSpPr>
        <p:sp>
          <p:nvSpPr>
            <p:cNvPr id="59" name="object 59"/>
            <p:cNvSpPr/>
            <p:nvPr/>
          </p:nvSpPr>
          <p:spPr>
            <a:xfrm>
              <a:off x="287020" y="6860540"/>
              <a:ext cx="4550410" cy="2794635"/>
            </a:xfrm>
            <a:custGeom>
              <a:avLst/>
              <a:gdLst/>
              <a:ahLst/>
              <a:cxnLst/>
              <a:rect l="l" t="t" r="r" b="b"/>
              <a:pathLst>
                <a:path w="4550410" h="2794634">
                  <a:moveTo>
                    <a:pt x="792480" y="0"/>
                  </a:moveTo>
                  <a:lnTo>
                    <a:pt x="792480" y="2794355"/>
                  </a:lnTo>
                </a:path>
                <a:path w="4550410" h="2794634">
                  <a:moveTo>
                    <a:pt x="0" y="2364739"/>
                  </a:moveTo>
                  <a:lnTo>
                    <a:pt x="4549902" y="2364739"/>
                  </a:lnTo>
                </a:path>
              </a:pathLst>
            </a:custGeom>
            <a:ln w="9525">
              <a:solidFill>
                <a:srgbClr val="3C3C3C"/>
              </a:solidFill>
            </a:ln>
          </p:spPr>
          <p:txBody>
            <a:bodyPr wrap="square" lIns="0" tIns="0" rIns="0" bIns="0" rtlCol="0"/>
            <a:lstStyle/>
            <a:p>
              <a:endParaRPr/>
            </a:p>
          </p:txBody>
        </p:sp>
        <p:sp>
          <p:nvSpPr>
            <p:cNvPr id="60" name="object 60"/>
            <p:cNvSpPr/>
            <p:nvPr/>
          </p:nvSpPr>
          <p:spPr>
            <a:xfrm>
              <a:off x="1699259" y="7284720"/>
              <a:ext cx="2839720" cy="1732280"/>
            </a:xfrm>
            <a:custGeom>
              <a:avLst/>
              <a:gdLst/>
              <a:ahLst/>
              <a:cxnLst/>
              <a:rect l="l" t="t" r="r" b="b"/>
              <a:pathLst>
                <a:path w="2839720" h="1732279">
                  <a:moveTo>
                    <a:pt x="0" y="0"/>
                  </a:moveTo>
                  <a:lnTo>
                    <a:pt x="14460" y="49799"/>
                  </a:lnTo>
                  <a:lnTo>
                    <a:pt x="29754" y="98948"/>
                  </a:lnTo>
                  <a:lnTo>
                    <a:pt x="45902" y="147448"/>
                  </a:lnTo>
                  <a:lnTo>
                    <a:pt x="62926" y="195298"/>
                  </a:lnTo>
                  <a:lnTo>
                    <a:pt x="80846" y="242497"/>
                  </a:lnTo>
                  <a:lnTo>
                    <a:pt x="99683" y="289047"/>
                  </a:lnTo>
                  <a:lnTo>
                    <a:pt x="119459" y="334946"/>
                  </a:lnTo>
                  <a:lnTo>
                    <a:pt x="140195" y="380196"/>
                  </a:lnTo>
                  <a:lnTo>
                    <a:pt x="161912" y="424795"/>
                  </a:lnTo>
                  <a:lnTo>
                    <a:pt x="184631" y="468743"/>
                  </a:lnTo>
                  <a:lnTo>
                    <a:pt x="208373" y="512042"/>
                  </a:lnTo>
                  <a:lnTo>
                    <a:pt x="233160" y="554690"/>
                  </a:lnTo>
                  <a:lnTo>
                    <a:pt x="259011" y="596687"/>
                  </a:lnTo>
                  <a:lnTo>
                    <a:pt x="285949" y="638035"/>
                  </a:lnTo>
                  <a:lnTo>
                    <a:pt x="313995" y="678731"/>
                  </a:lnTo>
                  <a:lnTo>
                    <a:pt x="343170" y="718777"/>
                  </a:lnTo>
                  <a:lnTo>
                    <a:pt x="373494" y="758173"/>
                  </a:lnTo>
                  <a:lnTo>
                    <a:pt x="404990" y="796918"/>
                  </a:lnTo>
                  <a:lnTo>
                    <a:pt x="437677" y="835012"/>
                  </a:lnTo>
                  <a:lnTo>
                    <a:pt x="471578" y="872455"/>
                  </a:lnTo>
                  <a:lnTo>
                    <a:pt x="506713" y="909247"/>
                  </a:lnTo>
                  <a:lnTo>
                    <a:pt x="543103" y="945389"/>
                  </a:lnTo>
                  <a:lnTo>
                    <a:pt x="580770" y="980880"/>
                  </a:lnTo>
                  <a:lnTo>
                    <a:pt x="619735" y="1015720"/>
                  </a:lnTo>
                  <a:lnTo>
                    <a:pt x="660019" y="1049908"/>
                  </a:lnTo>
                  <a:lnTo>
                    <a:pt x="698578" y="1081517"/>
                  </a:lnTo>
                  <a:lnTo>
                    <a:pt x="737365" y="1111723"/>
                  </a:lnTo>
                  <a:lnTo>
                    <a:pt x="776432" y="1140592"/>
                  </a:lnTo>
                  <a:lnTo>
                    <a:pt x="815831" y="1168191"/>
                  </a:lnTo>
                  <a:lnTo>
                    <a:pt x="855614" y="1194587"/>
                  </a:lnTo>
                  <a:lnTo>
                    <a:pt x="895835" y="1219847"/>
                  </a:lnTo>
                  <a:lnTo>
                    <a:pt x="936545" y="1244038"/>
                  </a:lnTo>
                  <a:lnTo>
                    <a:pt x="977796" y="1267228"/>
                  </a:lnTo>
                  <a:lnTo>
                    <a:pt x="1019643" y="1289482"/>
                  </a:lnTo>
                  <a:lnTo>
                    <a:pt x="1062136" y="1310867"/>
                  </a:lnTo>
                  <a:lnTo>
                    <a:pt x="1105328" y="1331452"/>
                  </a:lnTo>
                  <a:lnTo>
                    <a:pt x="1149272" y="1351302"/>
                  </a:lnTo>
                  <a:lnTo>
                    <a:pt x="1194021" y="1370484"/>
                  </a:lnTo>
                  <a:lnTo>
                    <a:pt x="1239626" y="1389066"/>
                  </a:lnTo>
                  <a:lnTo>
                    <a:pt x="1286140" y="1407114"/>
                  </a:lnTo>
                  <a:lnTo>
                    <a:pt x="1333616" y="1424695"/>
                  </a:lnTo>
                  <a:lnTo>
                    <a:pt x="1382106" y="1441876"/>
                  </a:lnTo>
                  <a:lnTo>
                    <a:pt x="1431662" y="1458725"/>
                  </a:lnTo>
                  <a:lnTo>
                    <a:pt x="1482337" y="1475307"/>
                  </a:lnTo>
                  <a:lnTo>
                    <a:pt x="1534184" y="1491690"/>
                  </a:lnTo>
                  <a:lnTo>
                    <a:pt x="1587255" y="1507941"/>
                  </a:lnTo>
                  <a:lnTo>
                    <a:pt x="1641602" y="1524126"/>
                  </a:lnTo>
                  <a:lnTo>
                    <a:pt x="1692834" y="1538502"/>
                  </a:lnTo>
                  <a:lnTo>
                    <a:pt x="1745518" y="1552037"/>
                  </a:lnTo>
                  <a:lnTo>
                    <a:pt x="1799440" y="1564778"/>
                  </a:lnTo>
                  <a:lnTo>
                    <a:pt x="1854388" y="1576772"/>
                  </a:lnTo>
                  <a:lnTo>
                    <a:pt x="1910147" y="1588067"/>
                  </a:lnTo>
                  <a:lnTo>
                    <a:pt x="1966503" y="1598709"/>
                  </a:lnTo>
                  <a:lnTo>
                    <a:pt x="2023244" y="1608746"/>
                  </a:lnTo>
                  <a:lnTo>
                    <a:pt x="2080156" y="1618224"/>
                  </a:lnTo>
                  <a:lnTo>
                    <a:pt x="2137025" y="1627191"/>
                  </a:lnTo>
                  <a:lnTo>
                    <a:pt x="2193638" y="1635693"/>
                  </a:lnTo>
                  <a:lnTo>
                    <a:pt x="2249781" y="1643777"/>
                  </a:lnTo>
                  <a:lnTo>
                    <a:pt x="2305240" y="1651492"/>
                  </a:lnTo>
                  <a:lnTo>
                    <a:pt x="2359803" y="1658882"/>
                  </a:lnTo>
                  <a:lnTo>
                    <a:pt x="2413255" y="1665997"/>
                  </a:lnTo>
                  <a:lnTo>
                    <a:pt x="2465383" y="1672881"/>
                  </a:lnTo>
                  <a:lnTo>
                    <a:pt x="2515973" y="1679584"/>
                  </a:lnTo>
                  <a:lnTo>
                    <a:pt x="2564812" y="1686151"/>
                  </a:lnTo>
                  <a:lnTo>
                    <a:pt x="2611687" y="1692630"/>
                  </a:lnTo>
                  <a:lnTo>
                    <a:pt x="2656384" y="1699067"/>
                  </a:lnTo>
                  <a:lnTo>
                    <a:pt x="2698688" y="1705510"/>
                  </a:lnTo>
                  <a:lnTo>
                    <a:pt x="2738388" y="1712006"/>
                  </a:lnTo>
                  <a:lnTo>
                    <a:pt x="2809117" y="1725344"/>
                  </a:lnTo>
                  <a:lnTo>
                    <a:pt x="2839719" y="1732279"/>
                  </a:lnTo>
                </a:path>
              </a:pathLst>
            </a:custGeom>
            <a:ln w="25400">
              <a:solidFill>
                <a:srgbClr val="004894"/>
              </a:solidFill>
            </a:ln>
          </p:spPr>
          <p:txBody>
            <a:bodyPr wrap="square" lIns="0" tIns="0" rIns="0" bIns="0" rtlCol="0"/>
            <a:lstStyle/>
            <a:p>
              <a:endParaRPr/>
            </a:p>
          </p:txBody>
        </p:sp>
        <p:sp>
          <p:nvSpPr>
            <p:cNvPr id="61" name="object 61"/>
            <p:cNvSpPr/>
            <p:nvPr/>
          </p:nvSpPr>
          <p:spPr>
            <a:xfrm>
              <a:off x="1097279" y="8600440"/>
              <a:ext cx="1642745" cy="624840"/>
            </a:xfrm>
            <a:custGeom>
              <a:avLst/>
              <a:gdLst/>
              <a:ahLst/>
              <a:cxnLst/>
              <a:rect l="l" t="t" r="r" b="b"/>
              <a:pathLst>
                <a:path w="1642745" h="624840">
                  <a:moveTo>
                    <a:pt x="1642237" y="0"/>
                  </a:moveTo>
                  <a:lnTo>
                    <a:pt x="0" y="0"/>
                  </a:lnTo>
                </a:path>
                <a:path w="1642745" h="624840">
                  <a:moveTo>
                    <a:pt x="1638300" y="27939"/>
                  </a:moveTo>
                  <a:lnTo>
                    <a:pt x="1638300" y="624776"/>
                  </a:lnTo>
                </a:path>
              </a:pathLst>
            </a:custGeom>
            <a:ln w="19050">
              <a:solidFill>
                <a:srgbClr val="FF0000"/>
              </a:solidFill>
              <a:prstDash val="sysDash"/>
            </a:ln>
          </p:spPr>
          <p:txBody>
            <a:bodyPr wrap="square" lIns="0" tIns="0" rIns="0" bIns="0" rtlCol="0"/>
            <a:lstStyle/>
            <a:p>
              <a:endParaRPr/>
            </a:p>
          </p:txBody>
        </p:sp>
        <p:sp>
          <p:nvSpPr>
            <p:cNvPr id="62" name="object 62"/>
            <p:cNvSpPr/>
            <p:nvPr/>
          </p:nvSpPr>
          <p:spPr>
            <a:xfrm>
              <a:off x="2062480" y="8056880"/>
              <a:ext cx="0" cy="1191260"/>
            </a:xfrm>
            <a:custGeom>
              <a:avLst/>
              <a:gdLst/>
              <a:ahLst/>
              <a:cxnLst/>
              <a:rect l="l" t="t" r="r" b="b"/>
              <a:pathLst>
                <a:path h="1191259">
                  <a:moveTo>
                    <a:pt x="0" y="0"/>
                  </a:moveTo>
                  <a:lnTo>
                    <a:pt x="0" y="1190993"/>
                  </a:lnTo>
                </a:path>
              </a:pathLst>
            </a:custGeom>
            <a:ln w="19050">
              <a:solidFill>
                <a:srgbClr val="3C3C3C"/>
              </a:solidFill>
              <a:prstDash val="sysDash"/>
            </a:ln>
          </p:spPr>
          <p:txBody>
            <a:bodyPr wrap="square" lIns="0" tIns="0" rIns="0" bIns="0" rtlCol="0"/>
            <a:lstStyle/>
            <a:p>
              <a:endParaRPr/>
            </a:p>
          </p:txBody>
        </p:sp>
      </p:grpSp>
      <p:sp>
        <p:nvSpPr>
          <p:cNvPr id="63" name="object 63"/>
          <p:cNvSpPr txBox="1"/>
          <p:nvPr/>
        </p:nvSpPr>
        <p:spPr>
          <a:xfrm>
            <a:off x="833755" y="3701160"/>
            <a:ext cx="25146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r</a:t>
            </a:r>
            <a:r>
              <a:rPr sz="2025" spc="-7" baseline="-20576" dirty="0">
                <a:solidFill>
                  <a:srgbClr val="3E3E3E"/>
                </a:solidFill>
                <a:latin typeface="Calibri"/>
                <a:cs typeface="Calibri"/>
              </a:rPr>
              <a:t>0</a:t>
            </a:r>
            <a:endParaRPr sz="2025" baseline="-20576">
              <a:latin typeface="Calibri"/>
              <a:cs typeface="Calibri"/>
            </a:endParaRPr>
          </a:p>
        </p:txBody>
      </p:sp>
      <p:sp>
        <p:nvSpPr>
          <p:cNvPr id="64" name="object 64"/>
          <p:cNvSpPr txBox="1"/>
          <p:nvPr/>
        </p:nvSpPr>
        <p:spPr>
          <a:xfrm>
            <a:off x="861060" y="4319270"/>
            <a:ext cx="25146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r</a:t>
            </a:r>
            <a:r>
              <a:rPr sz="2025" spc="-7" baseline="-20576" dirty="0">
                <a:solidFill>
                  <a:srgbClr val="3E3E3E"/>
                </a:solidFill>
                <a:latin typeface="Calibri"/>
                <a:cs typeface="Calibri"/>
              </a:rPr>
              <a:t>1</a:t>
            </a:r>
            <a:endParaRPr sz="2025" baseline="-20576">
              <a:latin typeface="Calibri"/>
              <a:cs typeface="Calibri"/>
            </a:endParaRPr>
          </a:p>
        </p:txBody>
      </p:sp>
      <p:sp>
        <p:nvSpPr>
          <p:cNvPr id="65" name="object 65"/>
          <p:cNvSpPr txBox="1"/>
          <p:nvPr/>
        </p:nvSpPr>
        <p:spPr>
          <a:xfrm>
            <a:off x="2045716" y="3690620"/>
            <a:ext cx="28702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E</a:t>
            </a:r>
            <a:r>
              <a:rPr sz="2025" spc="-7" baseline="-20576" dirty="0">
                <a:solidFill>
                  <a:srgbClr val="3E3E3E"/>
                </a:solidFill>
                <a:latin typeface="Calibri"/>
                <a:cs typeface="Calibri"/>
              </a:rPr>
              <a:t>0</a:t>
            </a:r>
            <a:endParaRPr sz="2025" baseline="-20576">
              <a:latin typeface="Calibri"/>
              <a:cs typeface="Calibri"/>
            </a:endParaRPr>
          </a:p>
        </p:txBody>
      </p:sp>
      <p:sp>
        <p:nvSpPr>
          <p:cNvPr id="66" name="object 66"/>
          <p:cNvSpPr txBox="1"/>
          <p:nvPr/>
        </p:nvSpPr>
        <p:spPr>
          <a:xfrm>
            <a:off x="2777489" y="4246879"/>
            <a:ext cx="149860" cy="33020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E3E3E"/>
                </a:solidFill>
                <a:latin typeface="Calibri"/>
                <a:cs typeface="Calibri"/>
              </a:rPr>
              <a:t>E</a:t>
            </a:r>
            <a:endParaRPr sz="2000">
              <a:latin typeface="Calibri"/>
              <a:cs typeface="Calibri"/>
            </a:endParaRPr>
          </a:p>
        </p:txBody>
      </p:sp>
      <p:sp>
        <p:nvSpPr>
          <p:cNvPr id="67" name="object 67"/>
          <p:cNvSpPr txBox="1"/>
          <p:nvPr/>
        </p:nvSpPr>
        <p:spPr>
          <a:xfrm>
            <a:off x="2901950" y="4391660"/>
            <a:ext cx="111760" cy="229870"/>
          </a:xfrm>
          <a:prstGeom prst="rect">
            <a:avLst/>
          </a:prstGeom>
        </p:spPr>
        <p:txBody>
          <a:bodyPr vert="horz" wrap="square" lIns="0" tIns="11430" rIns="0" bIns="0" rtlCol="0">
            <a:spAutoFit/>
          </a:bodyPr>
          <a:lstStyle/>
          <a:p>
            <a:pPr marL="12700">
              <a:lnSpc>
                <a:spcPct val="100000"/>
              </a:lnSpc>
              <a:spcBef>
                <a:spcPts val="90"/>
              </a:spcBef>
            </a:pPr>
            <a:r>
              <a:rPr sz="1350" spc="-10" dirty="0">
                <a:solidFill>
                  <a:srgbClr val="3E3E3E"/>
                </a:solidFill>
                <a:latin typeface="Calibri"/>
                <a:cs typeface="Calibri"/>
              </a:rPr>
              <a:t>1</a:t>
            </a:r>
            <a:endParaRPr sz="1350">
              <a:latin typeface="Calibri"/>
              <a:cs typeface="Calibri"/>
            </a:endParaRPr>
          </a:p>
        </p:txBody>
      </p:sp>
      <p:sp>
        <p:nvSpPr>
          <p:cNvPr id="68" name="object 68"/>
          <p:cNvSpPr txBox="1"/>
          <p:nvPr/>
        </p:nvSpPr>
        <p:spPr>
          <a:xfrm>
            <a:off x="4596765" y="4709158"/>
            <a:ext cx="356235" cy="320601"/>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3E3E3E"/>
                </a:solidFill>
                <a:latin typeface="Calibri"/>
                <a:cs typeface="Calibri"/>
              </a:rPr>
              <a:t>LP</a:t>
            </a:r>
            <a:endParaRPr sz="2000" dirty="0">
              <a:latin typeface="Calibri"/>
              <a:cs typeface="Calibri"/>
            </a:endParaRPr>
          </a:p>
        </p:txBody>
      </p:sp>
      <p:sp>
        <p:nvSpPr>
          <p:cNvPr id="69" name="object 69"/>
          <p:cNvSpPr txBox="1"/>
          <p:nvPr/>
        </p:nvSpPr>
        <p:spPr>
          <a:xfrm>
            <a:off x="2111629" y="7788275"/>
            <a:ext cx="287655"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E</a:t>
            </a:r>
            <a:r>
              <a:rPr sz="2025" spc="-7" baseline="-20576" dirty="0">
                <a:solidFill>
                  <a:srgbClr val="3E3E3E"/>
                </a:solidFill>
                <a:latin typeface="Calibri"/>
                <a:cs typeface="Calibri"/>
              </a:rPr>
              <a:t>0</a:t>
            </a:r>
            <a:endParaRPr sz="2025" baseline="-20576">
              <a:latin typeface="Calibri"/>
              <a:cs typeface="Calibri"/>
            </a:endParaRPr>
          </a:p>
        </p:txBody>
      </p:sp>
      <p:sp>
        <p:nvSpPr>
          <p:cNvPr id="70" name="object 70"/>
          <p:cNvSpPr txBox="1"/>
          <p:nvPr/>
        </p:nvSpPr>
        <p:spPr>
          <a:xfrm>
            <a:off x="2766695" y="8317547"/>
            <a:ext cx="149860" cy="330835"/>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E3E3E"/>
                </a:solidFill>
                <a:latin typeface="Calibri"/>
                <a:cs typeface="Calibri"/>
              </a:rPr>
              <a:t>E</a:t>
            </a:r>
            <a:endParaRPr sz="2000">
              <a:latin typeface="Calibri"/>
              <a:cs typeface="Calibri"/>
            </a:endParaRPr>
          </a:p>
        </p:txBody>
      </p:sp>
      <p:sp>
        <p:nvSpPr>
          <p:cNvPr id="71" name="object 71"/>
          <p:cNvSpPr txBox="1"/>
          <p:nvPr/>
        </p:nvSpPr>
        <p:spPr>
          <a:xfrm>
            <a:off x="2891154" y="8463026"/>
            <a:ext cx="111760" cy="229870"/>
          </a:xfrm>
          <a:prstGeom prst="rect">
            <a:avLst/>
          </a:prstGeom>
        </p:spPr>
        <p:txBody>
          <a:bodyPr vert="horz" wrap="square" lIns="0" tIns="11430" rIns="0" bIns="0" rtlCol="0">
            <a:spAutoFit/>
          </a:bodyPr>
          <a:lstStyle/>
          <a:p>
            <a:pPr marL="12700">
              <a:lnSpc>
                <a:spcPct val="100000"/>
              </a:lnSpc>
              <a:spcBef>
                <a:spcPts val="90"/>
              </a:spcBef>
            </a:pPr>
            <a:r>
              <a:rPr sz="1350" spc="-10" dirty="0">
                <a:solidFill>
                  <a:srgbClr val="3E3E3E"/>
                </a:solidFill>
                <a:latin typeface="Calibri"/>
                <a:cs typeface="Calibri"/>
              </a:rPr>
              <a:t>1</a:t>
            </a:r>
            <a:endParaRPr sz="1350">
              <a:latin typeface="Calibri"/>
              <a:cs typeface="Calibri"/>
            </a:endParaRPr>
          </a:p>
        </p:txBody>
      </p:sp>
      <p:sp>
        <p:nvSpPr>
          <p:cNvPr id="72" name="object 72"/>
          <p:cNvSpPr txBox="1"/>
          <p:nvPr/>
        </p:nvSpPr>
        <p:spPr>
          <a:xfrm>
            <a:off x="4257421" y="8612758"/>
            <a:ext cx="431800" cy="330200"/>
          </a:xfrm>
          <a:prstGeom prst="rect">
            <a:avLst/>
          </a:prstGeom>
        </p:spPr>
        <p:txBody>
          <a:bodyPr vert="horz" wrap="square" lIns="0" tIns="12700" rIns="0" bIns="0" rtlCol="0">
            <a:spAutoFit/>
          </a:bodyPr>
          <a:lstStyle/>
          <a:p>
            <a:pPr marL="12700">
              <a:lnSpc>
                <a:spcPct val="100000"/>
              </a:lnSpc>
              <a:spcBef>
                <a:spcPts val="100"/>
              </a:spcBef>
            </a:pPr>
            <a:r>
              <a:rPr sz="2000" spc="10" dirty="0">
                <a:solidFill>
                  <a:srgbClr val="3E3E3E"/>
                </a:solidFill>
                <a:latin typeface="Calibri"/>
                <a:cs typeface="Calibri"/>
              </a:rPr>
              <a:t>M</a:t>
            </a:r>
            <a:r>
              <a:rPr sz="2000" spc="-5" dirty="0">
                <a:solidFill>
                  <a:srgbClr val="3E3E3E"/>
                </a:solidFill>
                <a:latin typeface="Calibri"/>
                <a:cs typeface="Calibri"/>
              </a:rPr>
              <a:t>EI</a:t>
            </a:r>
            <a:endParaRPr sz="2000">
              <a:latin typeface="Calibri"/>
              <a:cs typeface="Calibri"/>
            </a:endParaRPr>
          </a:p>
        </p:txBody>
      </p:sp>
      <p:sp>
        <p:nvSpPr>
          <p:cNvPr id="73" name="object 73"/>
          <p:cNvSpPr txBox="1"/>
          <p:nvPr/>
        </p:nvSpPr>
        <p:spPr>
          <a:xfrm>
            <a:off x="1818639" y="5332984"/>
            <a:ext cx="381000" cy="330200"/>
          </a:xfrm>
          <a:prstGeom prst="rect">
            <a:avLst/>
          </a:prstGeom>
        </p:spPr>
        <p:txBody>
          <a:bodyPr vert="horz" wrap="square" lIns="0" tIns="12700" rIns="0" bIns="0" rtlCol="0">
            <a:spAutoFit/>
          </a:bodyPr>
          <a:lstStyle/>
          <a:p>
            <a:pPr marL="38100">
              <a:lnSpc>
                <a:spcPct val="100000"/>
              </a:lnSpc>
              <a:spcBef>
                <a:spcPts val="100"/>
              </a:spcBef>
            </a:pPr>
            <a:r>
              <a:rPr sz="2000" dirty="0">
                <a:solidFill>
                  <a:srgbClr val="3E3E3E"/>
                </a:solidFill>
                <a:latin typeface="Calibri"/>
                <a:cs typeface="Calibri"/>
              </a:rPr>
              <a:t>M</a:t>
            </a:r>
            <a:r>
              <a:rPr sz="2025" baseline="-20576" dirty="0">
                <a:solidFill>
                  <a:srgbClr val="3E3E3E"/>
                </a:solidFill>
                <a:latin typeface="Calibri"/>
                <a:cs typeface="Calibri"/>
              </a:rPr>
              <a:t>0</a:t>
            </a:r>
            <a:endParaRPr sz="2025" baseline="-20576">
              <a:latin typeface="Calibri"/>
              <a:cs typeface="Calibri"/>
            </a:endParaRPr>
          </a:p>
        </p:txBody>
      </p:sp>
      <p:sp>
        <p:nvSpPr>
          <p:cNvPr id="74" name="object 74"/>
          <p:cNvSpPr txBox="1"/>
          <p:nvPr/>
        </p:nvSpPr>
        <p:spPr>
          <a:xfrm>
            <a:off x="2596514" y="5347334"/>
            <a:ext cx="381000" cy="330200"/>
          </a:xfrm>
          <a:prstGeom prst="rect">
            <a:avLst/>
          </a:prstGeom>
        </p:spPr>
        <p:txBody>
          <a:bodyPr vert="horz" wrap="square" lIns="0" tIns="12700" rIns="0" bIns="0" rtlCol="0">
            <a:spAutoFit/>
          </a:bodyPr>
          <a:lstStyle/>
          <a:p>
            <a:pPr marL="38100">
              <a:lnSpc>
                <a:spcPct val="100000"/>
              </a:lnSpc>
              <a:spcBef>
                <a:spcPts val="100"/>
              </a:spcBef>
            </a:pPr>
            <a:r>
              <a:rPr sz="2000" dirty="0">
                <a:solidFill>
                  <a:srgbClr val="3E3E3E"/>
                </a:solidFill>
                <a:latin typeface="Calibri"/>
                <a:cs typeface="Calibri"/>
              </a:rPr>
              <a:t>M</a:t>
            </a:r>
            <a:r>
              <a:rPr sz="2025" baseline="-20576" dirty="0">
                <a:solidFill>
                  <a:srgbClr val="3E3E3E"/>
                </a:solidFill>
                <a:latin typeface="Calibri"/>
                <a:cs typeface="Calibri"/>
              </a:rPr>
              <a:t>1</a:t>
            </a:r>
            <a:endParaRPr sz="2025" baseline="-20576">
              <a:latin typeface="Calibri"/>
              <a:cs typeface="Calibri"/>
            </a:endParaRPr>
          </a:p>
        </p:txBody>
      </p:sp>
      <p:sp>
        <p:nvSpPr>
          <p:cNvPr id="75" name="object 75"/>
          <p:cNvSpPr txBox="1"/>
          <p:nvPr/>
        </p:nvSpPr>
        <p:spPr>
          <a:xfrm>
            <a:off x="3694684" y="5369559"/>
            <a:ext cx="1639316" cy="320601"/>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E3E3E"/>
                </a:solidFill>
                <a:latin typeface="Arial" pitchFamily="34" charset="0"/>
                <a:cs typeface="Arial" pitchFamily="34" charset="0"/>
              </a:rPr>
              <a:t>Jumlah</a:t>
            </a:r>
            <a:r>
              <a:rPr sz="2000" spc="-70"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Uang</a:t>
            </a:r>
            <a:endParaRPr sz="2000" dirty="0">
              <a:latin typeface="Arial" pitchFamily="34" charset="0"/>
              <a:cs typeface="Arial" pitchFamily="34" charset="0"/>
            </a:endParaRPr>
          </a:p>
        </p:txBody>
      </p:sp>
      <p:sp>
        <p:nvSpPr>
          <p:cNvPr id="76" name="object 76"/>
          <p:cNvSpPr txBox="1"/>
          <p:nvPr/>
        </p:nvSpPr>
        <p:spPr>
          <a:xfrm>
            <a:off x="1953005" y="9192259"/>
            <a:ext cx="22606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I</a:t>
            </a:r>
            <a:r>
              <a:rPr sz="2025" spc="-7" baseline="-20576" dirty="0">
                <a:solidFill>
                  <a:srgbClr val="3E3E3E"/>
                </a:solidFill>
                <a:latin typeface="Calibri"/>
                <a:cs typeface="Calibri"/>
              </a:rPr>
              <a:t>0</a:t>
            </a:r>
            <a:endParaRPr sz="2025" baseline="-20576">
              <a:latin typeface="Calibri"/>
              <a:cs typeface="Calibri"/>
            </a:endParaRPr>
          </a:p>
        </p:txBody>
      </p:sp>
      <p:sp>
        <p:nvSpPr>
          <p:cNvPr id="77" name="object 77"/>
          <p:cNvSpPr txBox="1"/>
          <p:nvPr/>
        </p:nvSpPr>
        <p:spPr>
          <a:xfrm>
            <a:off x="2616200" y="9216072"/>
            <a:ext cx="226060" cy="330200"/>
          </a:xfrm>
          <a:prstGeom prst="rect">
            <a:avLst/>
          </a:prstGeom>
        </p:spPr>
        <p:txBody>
          <a:bodyPr vert="horz" wrap="square" lIns="0" tIns="12700" rIns="0" bIns="0" rtlCol="0">
            <a:spAutoFit/>
          </a:bodyPr>
          <a:lstStyle/>
          <a:p>
            <a:pPr marL="38100">
              <a:lnSpc>
                <a:spcPct val="100000"/>
              </a:lnSpc>
              <a:spcBef>
                <a:spcPts val="100"/>
              </a:spcBef>
            </a:pPr>
            <a:r>
              <a:rPr sz="2000" spc="-5" dirty="0">
                <a:solidFill>
                  <a:srgbClr val="3E3E3E"/>
                </a:solidFill>
                <a:latin typeface="Calibri"/>
                <a:cs typeface="Calibri"/>
              </a:rPr>
              <a:t>I</a:t>
            </a:r>
            <a:r>
              <a:rPr sz="2025" spc="-7" baseline="-20576" dirty="0">
                <a:solidFill>
                  <a:srgbClr val="3E3E3E"/>
                </a:solidFill>
                <a:latin typeface="Calibri"/>
                <a:cs typeface="Calibri"/>
              </a:rPr>
              <a:t>1</a:t>
            </a:r>
            <a:endParaRPr sz="2025" baseline="-20576">
              <a:latin typeface="Calibri"/>
              <a:cs typeface="Calibri"/>
            </a:endParaRPr>
          </a:p>
        </p:txBody>
      </p:sp>
      <p:sp>
        <p:nvSpPr>
          <p:cNvPr id="78" name="object 78"/>
          <p:cNvSpPr txBox="1"/>
          <p:nvPr/>
        </p:nvSpPr>
        <p:spPr>
          <a:xfrm>
            <a:off x="4040759" y="9238298"/>
            <a:ext cx="1140841" cy="320601"/>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E3E3E"/>
                </a:solidFill>
                <a:latin typeface="Arial" pitchFamily="34" charset="0"/>
                <a:cs typeface="Arial" pitchFamily="34" charset="0"/>
              </a:rPr>
              <a:t>I</a:t>
            </a:r>
            <a:r>
              <a:rPr sz="2000" spc="-35" dirty="0">
                <a:solidFill>
                  <a:srgbClr val="3E3E3E"/>
                </a:solidFill>
                <a:latin typeface="Arial" pitchFamily="34" charset="0"/>
                <a:cs typeface="Arial" pitchFamily="34" charset="0"/>
              </a:rPr>
              <a:t>n</a:t>
            </a:r>
            <a:r>
              <a:rPr sz="2000" spc="-25" dirty="0">
                <a:solidFill>
                  <a:srgbClr val="3E3E3E"/>
                </a:solidFill>
                <a:latin typeface="Arial" pitchFamily="34" charset="0"/>
                <a:cs typeface="Arial" pitchFamily="34" charset="0"/>
              </a:rPr>
              <a:t>v</a:t>
            </a:r>
            <a:r>
              <a:rPr sz="2000" dirty="0">
                <a:solidFill>
                  <a:srgbClr val="3E3E3E"/>
                </a:solidFill>
                <a:latin typeface="Arial" pitchFamily="34" charset="0"/>
                <a:cs typeface="Arial" pitchFamily="34" charset="0"/>
              </a:rPr>
              <a:t>e</a:t>
            </a:r>
            <a:r>
              <a:rPr sz="2000" spc="-20" dirty="0">
                <a:solidFill>
                  <a:srgbClr val="3E3E3E"/>
                </a:solidFill>
                <a:latin typeface="Arial" pitchFamily="34" charset="0"/>
                <a:cs typeface="Arial" pitchFamily="34" charset="0"/>
              </a:rPr>
              <a:t>s</a:t>
            </a:r>
            <a:r>
              <a:rPr sz="2000" spc="-10" dirty="0">
                <a:solidFill>
                  <a:srgbClr val="3E3E3E"/>
                </a:solidFill>
                <a:latin typeface="Arial" pitchFamily="34" charset="0"/>
                <a:cs typeface="Arial" pitchFamily="34" charset="0"/>
              </a:rPr>
              <a:t>t</a:t>
            </a:r>
            <a:r>
              <a:rPr sz="2000" dirty="0">
                <a:solidFill>
                  <a:srgbClr val="3E3E3E"/>
                </a:solidFill>
                <a:latin typeface="Arial" pitchFamily="34" charset="0"/>
                <a:cs typeface="Arial" pitchFamily="34" charset="0"/>
              </a:rPr>
              <a:t>asi</a:t>
            </a:r>
            <a:endParaRPr sz="2000" dirty="0">
              <a:latin typeface="Arial" pitchFamily="34" charset="0"/>
              <a:cs typeface="Arial" pitchFamily="34" charset="0"/>
            </a:endParaRPr>
          </a:p>
        </p:txBody>
      </p:sp>
      <p:sp>
        <p:nvSpPr>
          <p:cNvPr id="79" name="object 79"/>
          <p:cNvSpPr txBox="1"/>
          <p:nvPr/>
        </p:nvSpPr>
        <p:spPr>
          <a:xfrm>
            <a:off x="801687" y="7802244"/>
            <a:ext cx="1273810" cy="330200"/>
          </a:xfrm>
          <a:prstGeom prst="rect">
            <a:avLst/>
          </a:prstGeom>
        </p:spPr>
        <p:txBody>
          <a:bodyPr vert="horz" wrap="square" lIns="0" tIns="12700" rIns="0" bIns="0" rtlCol="0">
            <a:spAutoFit/>
          </a:bodyPr>
          <a:lstStyle/>
          <a:p>
            <a:pPr marL="38100">
              <a:lnSpc>
                <a:spcPct val="100000"/>
              </a:lnSpc>
              <a:spcBef>
                <a:spcPts val="100"/>
              </a:spcBef>
              <a:tabLst>
                <a:tab pos="1235075" algn="l"/>
              </a:tabLst>
            </a:pPr>
            <a:r>
              <a:rPr sz="3000" spc="-7" baseline="13888" dirty="0">
                <a:solidFill>
                  <a:srgbClr val="3E3E3E"/>
                </a:solidFill>
                <a:latin typeface="Calibri"/>
                <a:cs typeface="Calibri"/>
              </a:rPr>
              <a:t>r</a:t>
            </a:r>
            <a:r>
              <a:rPr sz="1350" spc="-5" dirty="0">
                <a:solidFill>
                  <a:srgbClr val="3E3E3E"/>
                </a:solidFill>
                <a:latin typeface="Calibri"/>
                <a:cs typeface="Calibri"/>
              </a:rPr>
              <a:t>0 </a:t>
            </a:r>
            <a:r>
              <a:rPr sz="1350" spc="-105" dirty="0">
                <a:solidFill>
                  <a:srgbClr val="3E3E3E"/>
                </a:solidFill>
                <a:latin typeface="Calibri"/>
                <a:cs typeface="Calibri"/>
              </a:rPr>
              <a:t> </a:t>
            </a:r>
            <a:r>
              <a:rPr sz="1350" u="heavy" spc="-5" dirty="0">
                <a:solidFill>
                  <a:srgbClr val="3E3E3E"/>
                </a:solidFill>
                <a:uFill>
                  <a:solidFill>
                    <a:srgbClr val="3C3C3C"/>
                  </a:solidFill>
                </a:uFill>
                <a:latin typeface="Calibri"/>
                <a:cs typeface="Calibri"/>
              </a:rPr>
              <a:t> </a:t>
            </a:r>
            <a:r>
              <a:rPr sz="1350" u="heavy" dirty="0">
                <a:solidFill>
                  <a:srgbClr val="3E3E3E"/>
                </a:solidFill>
                <a:uFill>
                  <a:solidFill>
                    <a:srgbClr val="3C3C3C"/>
                  </a:solidFill>
                </a:uFill>
                <a:latin typeface="Calibri"/>
                <a:cs typeface="Calibri"/>
              </a:rPr>
              <a:t>	</a:t>
            </a:r>
            <a:endParaRPr sz="1350">
              <a:latin typeface="Calibri"/>
              <a:cs typeface="Calibri"/>
            </a:endParaRPr>
          </a:p>
        </p:txBody>
      </p:sp>
      <p:sp>
        <p:nvSpPr>
          <p:cNvPr id="80" name="object 80"/>
          <p:cNvSpPr txBox="1"/>
          <p:nvPr/>
        </p:nvSpPr>
        <p:spPr>
          <a:xfrm>
            <a:off x="854392" y="8359393"/>
            <a:ext cx="114300" cy="33020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3E3E3E"/>
                </a:solidFill>
                <a:latin typeface="Calibri"/>
                <a:cs typeface="Calibri"/>
              </a:rPr>
              <a:t>r</a:t>
            </a:r>
            <a:endParaRPr sz="2000">
              <a:latin typeface="Calibri"/>
              <a:cs typeface="Calibri"/>
            </a:endParaRPr>
          </a:p>
        </p:txBody>
      </p:sp>
      <p:sp>
        <p:nvSpPr>
          <p:cNvPr id="81" name="object 81"/>
          <p:cNvSpPr txBox="1"/>
          <p:nvPr/>
        </p:nvSpPr>
        <p:spPr>
          <a:xfrm>
            <a:off x="943292" y="8504301"/>
            <a:ext cx="111760" cy="229870"/>
          </a:xfrm>
          <a:prstGeom prst="rect">
            <a:avLst/>
          </a:prstGeom>
        </p:spPr>
        <p:txBody>
          <a:bodyPr vert="horz" wrap="square" lIns="0" tIns="11430" rIns="0" bIns="0" rtlCol="0">
            <a:spAutoFit/>
          </a:bodyPr>
          <a:lstStyle/>
          <a:p>
            <a:pPr marL="12700">
              <a:lnSpc>
                <a:spcPct val="100000"/>
              </a:lnSpc>
              <a:spcBef>
                <a:spcPts val="90"/>
              </a:spcBef>
            </a:pPr>
            <a:r>
              <a:rPr sz="1350" spc="-10" dirty="0">
                <a:solidFill>
                  <a:srgbClr val="3E3E3E"/>
                </a:solidFill>
                <a:latin typeface="Calibri"/>
                <a:cs typeface="Calibri"/>
              </a:rPr>
              <a:t>1</a:t>
            </a:r>
            <a:endParaRPr sz="1350">
              <a:latin typeface="Calibri"/>
              <a:cs typeface="Calibri"/>
            </a:endParaRPr>
          </a:p>
        </p:txBody>
      </p:sp>
      <p:sp>
        <p:nvSpPr>
          <p:cNvPr id="82" name="object 82"/>
          <p:cNvSpPr txBox="1"/>
          <p:nvPr/>
        </p:nvSpPr>
        <p:spPr>
          <a:xfrm>
            <a:off x="745490" y="6308471"/>
            <a:ext cx="7865110" cy="1544012"/>
          </a:xfrm>
          <a:prstGeom prst="rect">
            <a:avLst/>
          </a:prstGeom>
        </p:spPr>
        <p:txBody>
          <a:bodyPr vert="horz" wrap="square" lIns="0" tIns="12700" rIns="0" bIns="0" rtlCol="0">
            <a:spAutoFit/>
          </a:bodyPr>
          <a:lstStyle/>
          <a:p>
            <a:pPr marL="12700">
              <a:lnSpc>
                <a:spcPct val="100000"/>
              </a:lnSpc>
              <a:spcBef>
                <a:spcPts val="100"/>
              </a:spcBef>
            </a:pPr>
            <a:r>
              <a:rPr sz="2100" b="1" spc="-5" dirty="0">
                <a:solidFill>
                  <a:srgbClr val="0000FF"/>
                </a:solidFill>
                <a:latin typeface="Arial" pitchFamily="34" charset="0"/>
                <a:cs typeface="Arial" pitchFamily="34" charset="0"/>
              </a:rPr>
              <a:t>Hubungan</a:t>
            </a:r>
            <a:r>
              <a:rPr sz="2100" b="1" spc="-25" dirty="0">
                <a:solidFill>
                  <a:srgbClr val="0000FF"/>
                </a:solidFill>
                <a:latin typeface="Arial" pitchFamily="34" charset="0"/>
                <a:cs typeface="Arial" pitchFamily="34" charset="0"/>
              </a:rPr>
              <a:t> </a:t>
            </a:r>
            <a:r>
              <a:rPr sz="2100" b="1" spc="-10" dirty="0">
                <a:solidFill>
                  <a:srgbClr val="0000FF"/>
                </a:solidFill>
                <a:latin typeface="Arial" pitchFamily="34" charset="0"/>
                <a:cs typeface="Arial" pitchFamily="34" charset="0"/>
              </a:rPr>
              <a:t>antara</a:t>
            </a:r>
            <a:r>
              <a:rPr sz="2100" b="1" spc="-25" dirty="0">
                <a:solidFill>
                  <a:srgbClr val="0000FF"/>
                </a:solidFill>
                <a:latin typeface="Arial" pitchFamily="34" charset="0"/>
                <a:cs typeface="Arial" pitchFamily="34" charset="0"/>
              </a:rPr>
              <a:t> </a:t>
            </a:r>
            <a:r>
              <a:rPr sz="2100" b="1" spc="-10" dirty="0">
                <a:solidFill>
                  <a:srgbClr val="0000FF"/>
                </a:solidFill>
                <a:latin typeface="Arial" pitchFamily="34" charset="0"/>
                <a:cs typeface="Arial" pitchFamily="34" charset="0"/>
              </a:rPr>
              <a:t>Suku Bunga</a:t>
            </a:r>
            <a:r>
              <a:rPr sz="2100" b="1" spc="-15" dirty="0">
                <a:solidFill>
                  <a:srgbClr val="0000FF"/>
                </a:solidFill>
                <a:latin typeface="Arial" pitchFamily="34" charset="0"/>
                <a:cs typeface="Arial" pitchFamily="34" charset="0"/>
              </a:rPr>
              <a:t> </a:t>
            </a:r>
            <a:r>
              <a:rPr sz="2100" b="1" spc="-5" dirty="0">
                <a:solidFill>
                  <a:srgbClr val="0000FF"/>
                </a:solidFill>
                <a:latin typeface="Arial" pitchFamily="34" charset="0"/>
                <a:cs typeface="Arial" pitchFamily="34" charset="0"/>
              </a:rPr>
              <a:t>dengan</a:t>
            </a:r>
            <a:r>
              <a:rPr sz="2100" b="1" spc="-25" dirty="0">
                <a:solidFill>
                  <a:srgbClr val="0000FF"/>
                </a:solidFill>
                <a:latin typeface="Arial" pitchFamily="34" charset="0"/>
                <a:cs typeface="Arial" pitchFamily="34" charset="0"/>
              </a:rPr>
              <a:t> </a:t>
            </a:r>
            <a:r>
              <a:rPr sz="2100" b="1" spc="-10" dirty="0">
                <a:solidFill>
                  <a:srgbClr val="0000FF"/>
                </a:solidFill>
                <a:latin typeface="Arial" pitchFamily="34" charset="0"/>
                <a:cs typeface="Arial" pitchFamily="34" charset="0"/>
              </a:rPr>
              <a:t>Pengeluaran</a:t>
            </a:r>
            <a:r>
              <a:rPr sz="2100" b="1" spc="-30" dirty="0">
                <a:solidFill>
                  <a:srgbClr val="0000FF"/>
                </a:solidFill>
                <a:latin typeface="Arial" pitchFamily="34" charset="0"/>
                <a:cs typeface="Arial" pitchFamily="34" charset="0"/>
              </a:rPr>
              <a:t> </a:t>
            </a:r>
            <a:r>
              <a:rPr sz="2100" b="1" spc="-10" dirty="0">
                <a:solidFill>
                  <a:srgbClr val="0000FF"/>
                </a:solidFill>
                <a:latin typeface="Arial" pitchFamily="34" charset="0"/>
                <a:cs typeface="Arial" pitchFamily="34" charset="0"/>
              </a:rPr>
              <a:t>Investasi</a:t>
            </a:r>
            <a:endParaRPr sz="2100" b="1" dirty="0">
              <a:latin typeface="Arial" pitchFamily="34" charset="0"/>
              <a:cs typeface="Arial" pitchFamily="34" charset="0"/>
            </a:endParaRPr>
          </a:p>
          <a:p>
            <a:pPr>
              <a:lnSpc>
                <a:spcPct val="100000"/>
              </a:lnSpc>
            </a:pPr>
            <a:endParaRPr sz="2000" dirty="0">
              <a:latin typeface="Calibri"/>
              <a:cs typeface="Calibri"/>
            </a:endParaRPr>
          </a:p>
          <a:p>
            <a:pPr>
              <a:lnSpc>
                <a:spcPct val="100000"/>
              </a:lnSpc>
              <a:spcBef>
                <a:spcPts val="15"/>
              </a:spcBef>
            </a:pPr>
            <a:endParaRPr sz="1850" dirty="0">
              <a:latin typeface="Calibri"/>
              <a:cs typeface="Calibri"/>
            </a:endParaRPr>
          </a:p>
          <a:p>
            <a:pPr marL="2013585">
              <a:lnSpc>
                <a:spcPct val="100000"/>
              </a:lnSpc>
              <a:spcBef>
                <a:spcPts val="5"/>
              </a:spcBef>
            </a:pPr>
            <a:r>
              <a:rPr sz="2000" dirty="0">
                <a:solidFill>
                  <a:srgbClr val="3E3E3E"/>
                </a:solidFill>
                <a:latin typeface="Arial" pitchFamily="34" charset="0"/>
                <a:cs typeface="Arial" pitchFamily="34" charset="0"/>
              </a:rPr>
              <a:t>MEI</a:t>
            </a:r>
            <a:r>
              <a:rPr sz="2000" spc="-20"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a:t>
            </a:r>
            <a:r>
              <a:rPr sz="2000" spc="-5" dirty="0">
                <a:solidFill>
                  <a:srgbClr val="3E3E3E"/>
                </a:solidFill>
                <a:latin typeface="Arial" pitchFamily="34" charset="0"/>
                <a:cs typeface="Arial" pitchFamily="34" charset="0"/>
              </a:rPr>
              <a:t> </a:t>
            </a:r>
            <a:r>
              <a:rPr sz="2000" spc="-5" dirty="0" smtClean="0">
                <a:solidFill>
                  <a:srgbClr val="3E3E3E"/>
                </a:solidFill>
                <a:latin typeface="Arial" pitchFamily="34" charset="0"/>
                <a:cs typeface="Arial" pitchFamily="34" charset="0"/>
              </a:rPr>
              <a:t>M</a:t>
            </a:r>
            <a:r>
              <a:rPr lang="id-ID" sz="2000" spc="-5" dirty="0" smtClean="0">
                <a:solidFill>
                  <a:srgbClr val="3E3E3E"/>
                </a:solidFill>
                <a:latin typeface="Arial" pitchFamily="34" charset="0"/>
                <a:cs typeface="Arial" pitchFamily="34" charset="0"/>
              </a:rPr>
              <a:t>arginal Eficiency </a:t>
            </a:r>
            <a:r>
              <a:rPr lang="id-ID" sz="2000" spc="-5" dirty="0">
                <a:solidFill>
                  <a:srgbClr val="3E3E3E"/>
                </a:solidFill>
                <a:latin typeface="Arial" pitchFamily="34" charset="0"/>
                <a:cs typeface="Arial" pitchFamily="34" charset="0"/>
              </a:rPr>
              <a:t>of </a:t>
            </a:r>
            <a:r>
              <a:rPr lang="id-ID" sz="2000" spc="-5" dirty="0" smtClean="0">
                <a:solidFill>
                  <a:srgbClr val="3E3E3E"/>
                </a:solidFill>
                <a:latin typeface="Arial" pitchFamily="34" charset="0"/>
                <a:cs typeface="Arial" pitchFamily="34" charset="0"/>
              </a:rPr>
              <a:t>Investement </a:t>
            </a:r>
          </a:p>
          <a:p>
            <a:pPr marL="2013585">
              <a:lnSpc>
                <a:spcPct val="100000"/>
              </a:lnSpc>
              <a:spcBef>
                <a:spcPts val="5"/>
              </a:spcBef>
            </a:pPr>
            <a:r>
              <a:rPr lang="id-ID" sz="2000" spc="-5" dirty="0">
                <a:solidFill>
                  <a:srgbClr val="3E3E3E"/>
                </a:solidFill>
                <a:latin typeface="Arial" pitchFamily="34" charset="0"/>
                <a:cs typeface="Arial" pitchFamily="34" charset="0"/>
              </a:rPr>
              <a:t> </a:t>
            </a:r>
            <a:r>
              <a:rPr lang="id-ID" sz="2000" spc="-5" dirty="0" smtClean="0">
                <a:solidFill>
                  <a:srgbClr val="3E3E3E"/>
                </a:solidFill>
                <a:latin typeface="Arial" pitchFamily="34" charset="0"/>
                <a:cs typeface="Arial" pitchFamily="34" charset="0"/>
              </a:rPr>
              <a:t>      = </a:t>
            </a:r>
            <a:r>
              <a:rPr sz="2000" dirty="0" err="1" smtClean="0">
                <a:solidFill>
                  <a:srgbClr val="3E3E3E"/>
                </a:solidFill>
                <a:latin typeface="Arial" pitchFamily="34" charset="0"/>
                <a:cs typeface="Arial" pitchFamily="34" charset="0"/>
              </a:rPr>
              <a:t>fungsi</a:t>
            </a:r>
            <a:r>
              <a:rPr sz="2000" spc="-15" dirty="0" smtClean="0">
                <a:solidFill>
                  <a:srgbClr val="3E3E3E"/>
                </a:solidFill>
                <a:latin typeface="Arial" pitchFamily="34" charset="0"/>
                <a:cs typeface="Arial" pitchFamily="34" charset="0"/>
              </a:rPr>
              <a:t> </a:t>
            </a:r>
            <a:r>
              <a:rPr sz="2000" spc="-5" dirty="0">
                <a:solidFill>
                  <a:srgbClr val="3E3E3E"/>
                </a:solidFill>
                <a:latin typeface="Arial" pitchFamily="34" charset="0"/>
                <a:cs typeface="Arial" pitchFamily="34" charset="0"/>
              </a:rPr>
              <a:t>efisiensi</a:t>
            </a:r>
            <a:r>
              <a:rPr sz="2000" spc="5" dirty="0">
                <a:solidFill>
                  <a:srgbClr val="3E3E3E"/>
                </a:solidFill>
                <a:latin typeface="Arial" pitchFamily="34" charset="0"/>
                <a:cs typeface="Arial" pitchFamily="34" charset="0"/>
              </a:rPr>
              <a:t> </a:t>
            </a:r>
            <a:r>
              <a:rPr sz="2000" spc="-5" dirty="0">
                <a:solidFill>
                  <a:srgbClr val="3E3E3E"/>
                </a:solidFill>
                <a:latin typeface="Arial" pitchFamily="34" charset="0"/>
                <a:cs typeface="Arial" pitchFamily="34" charset="0"/>
              </a:rPr>
              <a:t>marginal</a:t>
            </a:r>
            <a:r>
              <a:rPr sz="2000" spc="-15" dirty="0">
                <a:solidFill>
                  <a:srgbClr val="3E3E3E"/>
                </a:solidFill>
                <a:latin typeface="Arial" pitchFamily="34" charset="0"/>
                <a:cs typeface="Arial" pitchFamily="34" charset="0"/>
              </a:rPr>
              <a:t> </a:t>
            </a:r>
            <a:r>
              <a:rPr sz="2000" spc="-10" dirty="0">
                <a:solidFill>
                  <a:srgbClr val="3E3E3E"/>
                </a:solidFill>
                <a:latin typeface="Arial" pitchFamily="34" charset="0"/>
                <a:cs typeface="Arial" pitchFamily="34" charset="0"/>
              </a:rPr>
              <a:t>investasi</a:t>
            </a:r>
            <a:endParaRPr sz="2000" dirty="0">
              <a:latin typeface="Arial" pitchFamily="34" charset="0"/>
              <a:cs typeface="Arial" pitchFamily="34" charset="0"/>
            </a:endParaRPr>
          </a:p>
        </p:txBody>
      </p:sp>
      <p:sp>
        <p:nvSpPr>
          <p:cNvPr id="83" name="object 83"/>
          <p:cNvSpPr txBox="1"/>
          <p:nvPr/>
        </p:nvSpPr>
        <p:spPr>
          <a:xfrm>
            <a:off x="821689" y="1288415"/>
            <a:ext cx="8064245" cy="2597378"/>
          </a:xfrm>
          <a:prstGeom prst="rect">
            <a:avLst/>
          </a:prstGeom>
        </p:spPr>
        <p:txBody>
          <a:bodyPr vert="horz" wrap="square" lIns="0" tIns="12700" rIns="0" bIns="0" rtlCol="0">
            <a:spAutoFit/>
          </a:bodyPr>
          <a:lstStyle/>
          <a:p>
            <a:pPr marL="3723004">
              <a:lnSpc>
                <a:spcPct val="100000"/>
              </a:lnSpc>
              <a:spcBef>
                <a:spcPts val="100"/>
              </a:spcBef>
            </a:pPr>
            <a:r>
              <a:rPr sz="2800" spc="-10" dirty="0">
                <a:solidFill>
                  <a:srgbClr val="929292"/>
                </a:solidFill>
                <a:latin typeface="Calibri"/>
                <a:cs typeface="Calibri"/>
              </a:rPr>
              <a:t>Kebijakan</a:t>
            </a:r>
            <a:r>
              <a:rPr sz="2800" spc="-90" dirty="0">
                <a:solidFill>
                  <a:srgbClr val="929292"/>
                </a:solidFill>
                <a:latin typeface="Calibri"/>
                <a:cs typeface="Calibri"/>
              </a:rPr>
              <a:t> </a:t>
            </a:r>
            <a:r>
              <a:rPr sz="2800" spc="-10" dirty="0">
                <a:solidFill>
                  <a:srgbClr val="929292"/>
                </a:solidFill>
                <a:latin typeface="Calibri"/>
                <a:cs typeface="Calibri"/>
              </a:rPr>
              <a:t>Moneter</a:t>
            </a:r>
            <a:endParaRPr sz="2800" dirty="0">
              <a:latin typeface="Calibri"/>
              <a:cs typeface="Calibri"/>
            </a:endParaRPr>
          </a:p>
          <a:p>
            <a:pPr>
              <a:lnSpc>
                <a:spcPct val="100000"/>
              </a:lnSpc>
              <a:spcBef>
                <a:spcPts val="55"/>
              </a:spcBef>
            </a:pPr>
            <a:endParaRPr sz="2500" dirty="0">
              <a:latin typeface="Calibri"/>
              <a:cs typeface="Calibri"/>
            </a:endParaRPr>
          </a:p>
          <a:p>
            <a:pPr marR="1565275" indent="-457200" defTabSz="266700">
              <a:lnSpc>
                <a:spcPct val="172600"/>
              </a:lnSpc>
              <a:spcBef>
                <a:spcPts val="5"/>
              </a:spcBef>
              <a:tabLst>
                <a:tab pos="0" algn="l"/>
              </a:tabLst>
            </a:pPr>
            <a:r>
              <a:rPr sz="2200" b="1" spc="-5" dirty="0">
                <a:solidFill>
                  <a:srgbClr val="0000FF"/>
                </a:solidFill>
                <a:latin typeface="Arial" pitchFamily="34" charset="0"/>
                <a:cs typeface="Arial" pitchFamily="34" charset="0"/>
              </a:rPr>
              <a:t>Hubungan</a:t>
            </a:r>
            <a:r>
              <a:rPr sz="2200" b="1" spc="-15" dirty="0">
                <a:solidFill>
                  <a:srgbClr val="0000FF"/>
                </a:solidFill>
                <a:latin typeface="Arial" pitchFamily="34" charset="0"/>
                <a:cs typeface="Arial" pitchFamily="34" charset="0"/>
              </a:rPr>
              <a:t> </a:t>
            </a:r>
            <a:r>
              <a:rPr sz="2200" b="1" spc="-10" dirty="0">
                <a:solidFill>
                  <a:srgbClr val="0000FF"/>
                </a:solidFill>
                <a:latin typeface="Arial" pitchFamily="34" charset="0"/>
                <a:cs typeface="Arial" pitchFamily="34" charset="0"/>
              </a:rPr>
              <a:t>antara</a:t>
            </a:r>
            <a:r>
              <a:rPr sz="2200" b="1" spc="-20" dirty="0">
                <a:solidFill>
                  <a:srgbClr val="0000FF"/>
                </a:solidFill>
                <a:latin typeface="Arial" pitchFamily="34" charset="0"/>
                <a:cs typeface="Arial" pitchFamily="34" charset="0"/>
              </a:rPr>
              <a:t> </a:t>
            </a:r>
            <a:r>
              <a:rPr sz="2200" b="1" dirty="0">
                <a:solidFill>
                  <a:srgbClr val="0000FF"/>
                </a:solidFill>
                <a:latin typeface="Arial" pitchFamily="34" charset="0"/>
                <a:cs typeface="Arial" pitchFamily="34" charset="0"/>
              </a:rPr>
              <a:t>Jumlah</a:t>
            </a:r>
            <a:r>
              <a:rPr sz="2200" b="1" spc="-25" dirty="0">
                <a:solidFill>
                  <a:srgbClr val="0000FF"/>
                </a:solidFill>
                <a:latin typeface="Arial" pitchFamily="34" charset="0"/>
                <a:cs typeface="Arial" pitchFamily="34" charset="0"/>
              </a:rPr>
              <a:t> </a:t>
            </a:r>
            <a:r>
              <a:rPr sz="2200" b="1" dirty="0">
                <a:solidFill>
                  <a:srgbClr val="0000FF"/>
                </a:solidFill>
                <a:latin typeface="Arial" pitchFamily="34" charset="0"/>
                <a:cs typeface="Arial" pitchFamily="34" charset="0"/>
              </a:rPr>
              <a:t>Uang</a:t>
            </a:r>
            <a:r>
              <a:rPr sz="2200" b="1" spc="-10" dirty="0">
                <a:solidFill>
                  <a:srgbClr val="0000FF"/>
                </a:solidFill>
                <a:latin typeface="Arial" pitchFamily="34" charset="0"/>
                <a:cs typeface="Arial" pitchFamily="34" charset="0"/>
              </a:rPr>
              <a:t> </a:t>
            </a:r>
            <a:r>
              <a:rPr sz="2200" b="1" dirty="0" err="1">
                <a:solidFill>
                  <a:srgbClr val="0000FF"/>
                </a:solidFill>
                <a:latin typeface="Arial" pitchFamily="34" charset="0"/>
                <a:cs typeface="Arial" pitchFamily="34" charset="0"/>
              </a:rPr>
              <a:t>dan</a:t>
            </a:r>
            <a:r>
              <a:rPr sz="2200" b="1" spc="-30" dirty="0">
                <a:solidFill>
                  <a:srgbClr val="0000FF"/>
                </a:solidFill>
                <a:latin typeface="Arial" pitchFamily="34" charset="0"/>
                <a:cs typeface="Arial" pitchFamily="34" charset="0"/>
              </a:rPr>
              <a:t> </a:t>
            </a:r>
            <a:r>
              <a:rPr sz="2200" b="1" spc="-10" dirty="0" err="1" smtClean="0">
                <a:solidFill>
                  <a:srgbClr val="0000FF"/>
                </a:solidFill>
                <a:latin typeface="Arial" pitchFamily="34" charset="0"/>
                <a:cs typeface="Arial" pitchFamily="34" charset="0"/>
              </a:rPr>
              <a:t>Suku</a:t>
            </a:r>
            <a:r>
              <a:rPr sz="2200" b="1" spc="-10" dirty="0" smtClean="0">
                <a:solidFill>
                  <a:srgbClr val="0000FF"/>
                </a:solidFill>
                <a:latin typeface="Arial" pitchFamily="34" charset="0"/>
                <a:cs typeface="Arial" pitchFamily="34" charset="0"/>
              </a:rPr>
              <a:t> </a:t>
            </a:r>
            <a:r>
              <a:rPr sz="2200" b="1" spc="-10" dirty="0" err="1" smtClean="0">
                <a:solidFill>
                  <a:srgbClr val="0000FF"/>
                </a:solidFill>
                <a:latin typeface="Arial" pitchFamily="34" charset="0"/>
                <a:cs typeface="Arial" pitchFamily="34" charset="0"/>
              </a:rPr>
              <a:t>Bunga</a:t>
            </a:r>
            <a:r>
              <a:rPr sz="2000" spc="-10" dirty="0" smtClean="0">
                <a:solidFill>
                  <a:srgbClr val="0000FF"/>
                </a:solidFill>
                <a:latin typeface="Arial" pitchFamily="34" charset="0"/>
                <a:cs typeface="Arial" pitchFamily="34" charset="0"/>
              </a:rPr>
              <a:t> </a:t>
            </a:r>
            <a:r>
              <a:rPr sz="2000" spc="-440" dirty="0" smtClean="0">
                <a:solidFill>
                  <a:srgbClr val="0000FF"/>
                </a:solidFill>
                <a:latin typeface="Arial" pitchFamily="34" charset="0"/>
                <a:cs typeface="Arial" pitchFamily="34" charset="0"/>
              </a:rPr>
              <a:t>               					</a:t>
            </a:r>
            <a:r>
              <a:rPr sz="2000" spc="-5" dirty="0" smtClean="0">
                <a:solidFill>
                  <a:srgbClr val="3E3E3E"/>
                </a:solidFill>
                <a:latin typeface="Calibri"/>
                <a:cs typeface="Calibri"/>
              </a:rPr>
              <a:t>MS</a:t>
            </a:r>
            <a:r>
              <a:rPr sz="2025" spc="-7" baseline="-20576" dirty="0" smtClean="0">
                <a:solidFill>
                  <a:srgbClr val="3E3E3E"/>
                </a:solidFill>
                <a:latin typeface="Calibri"/>
                <a:cs typeface="Calibri"/>
              </a:rPr>
              <a:t>0</a:t>
            </a:r>
            <a:r>
              <a:rPr sz="2025" spc="-7" baseline="-20576" dirty="0">
                <a:solidFill>
                  <a:srgbClr val="3E3E3E"/>
                </a:solidFill>
                <a:latin typeface="Calibri"/>
                <a:cs typeface="Calibri"/>
              </a:rPr>
              <a:t>	</a:t>
            </a:r>
            <a:r>
              <a:rPr sz="2025" spc="-7" baseline="-20576" dirty="0" smtClean="0">
                <a:solidFill>
                  <a:srgbClr val="3E3E3E"/>
                </a:solidFill>
                <a:latin typeface="Calibri"/>
                <a:cs typeface="Calibri"/>
              </a:rPr>
              <a:t>	</a:t>
            </a:r>
            <a:r>
              <a:rPr sz="3000" baseline="1388" dirty="0" smtClean="0">
                <a:solidFill>
                  <a:srgbClr val="3E3E3E"/>
                </a:solidFill>
                <a:latin typeface="Calibri"/>
                <a:cs typeface="Calibri"/>
              </a:rPr>
              <a:t>MS</a:t>
            </a:r>
            <a:r>
              <a:rPr sz="2025" baseline="-16460" dirty="0" smtClean="0">
                <a:solidFill>
                  <a:srgbClr val="3E3E3E"/>
                </a:solidFill>
                <a:latin typeface="Calibri"/>
                <a:cs typeface="Calibri"/>
              </a:rPr>
              <a:t>1</a:t>
            </a:r>
            <a:endParaRPr sz="2025" baseline="-16460" dirty="0">
              <a:latin typeface="Calibri"/>
              <a:cs typeface="Calibri"/>
            </a:endParaRPr>
          </a:p>
          <a:p>
            <a:pPr>
              <a:lnSpc>
                <a:spcPct val="100000"/>
              </a:lnSpc>
            </a:pPr>
            <a:endParaRPr sz="1800" dirty="0">
              <a:latin typeface="Calibri"/>
              <a:cs typeface="Calibri"/>
            </a:endParaRPr>
          </a:p>
          <a:p>
            <a:pPr marL="2282825">
              <a:lnSpc>
                <a:spcPct val="100000"/>
              </a:lnSpc>
            </a:pPr>
            <a:r>
              <a:rPr sz="2000" spc="-5" dirty="0">
                <a:solidFill>
                  <a:srgbClr val="3E3E3E"/>
                </a:solidFill>
                <a:latin typeface="Arial" pitchFamily="34" charset="0"/>
                <a:cs typeface="Arial" pitchFamily="34" charset="0"/>
              </a:rPr>
              <a:t>LP</a:t>
            </a:r>
            <a:r>
              <a:rPr sz="2000" spc="-25"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a:t>
            </a:r>
            <a:r>
              <a:rPr sz="2000" spc="5"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fungsi</a:t>
            </a:r>
            <a:r>
              <a:rPr sz="2000" spc="-40" dirty="0">
                <a:solidFill>
                  <a:srgbClr val="3E3E3E"/>
                </a:solidFill>
                <a:latin typeface="Arial" pitchFamily="34" charset="0"/>
                <a:cs typeface="Arial" pitchFamily="34" charset="0"/>
              </a:rPr>
              <a:t> </a:t>
            </a:r>
            <a:r>
              <a:rPr sz="2000" spc="-10" dirty="0">
                <a:solidFill>
                  <a:srgbClr val="3E3E3E"/>
                </a:solidFill>
                <a:latin typeface="Arial" pitchFamily="34" charset="0"/>
                <a:cs typeface="Arial" pitchFamily="34" charset="0"/>
              </a:rPr>
              <a:t>preferensi</a:t>
            </a:r>
            <a:r>
              <a:rPr sz="2000" spc="-20" dirty="0">
                <a:solidFill>
                  <a:srgbClr val="3E3E3E"/>
                </a:solidFill>
                <a:latin typeface="Arial" pitchFamily="34" charset="0"/>
                <a:cs typeface="Arial" pitchFamily="34" charset="0"/>
              </a:rPr>
              <a:t> </a:t>
            </a:r>
            <a:r>
              <a:rPr sz="2000" spc="-5" dirty="0">
                <a:solidFill>
                  <a:srgbClr val="3E3E3E"/>
                </a:solidFill>
                <a:latin typeface="Arial" pitchFamily="34" charset="0"/>
                <a:cs typeface="Arial" pitchFamily="34" charset="0"/>
              </a:rPr>
              <a:t>likuiditas</a:t>
            </a:r>
            <a:endParaRPr sz="2000" dirty="0">
              <a:latin typeface="Arial" pitchFamily="34" charset="0"/>
              <a:cs typeface="Arial" pitchFamily="34" charset="0"/>
            </a:endParaRPr>
          </a:p>
        </p:txBody>
      </p:sp>
      <p:sp>
        <p:nvSpPr>
          <p:cNvPr id="84" name="object 84"/>
          <p:cNvSpPr txBox="1"/>
          <p:nvPr/>
        </p:nvSpPr>
        <p:spPr>
          <a:xfrm>
            <a:off x="9075039" y="2188591"/>
            <a:ext cx="7311390" cy="1120140"/>
          </a:xfrm>
          <a:prstGeom prst="rect">
            <a:avLst/>
          </a:prstGeom>
        </p:spPr>
        <p:txBody>
          <a:bodyPr vert="horz" wrap="square" lIns="0" tIns="12700" rIns="0" bIns="0" rtlCol="0">
            <a:spAutoFit/>
          </a:bodyPr>
          <a:lstStyle/>
          <a:p>
            <a:pPr marL="12700">
              <a:lnSpc>
                <a:spcPct val="100000"/>
              </a:lnSpc>
              <a:spcBef>
                <a:spcPts val="100"/>
              </a:spcBef>
            </a:pPr>
            <a:r>
              <a:rPr sz="2600" b="1" spc="-10" dirty="0">
                <a:solidFill>
                  <a:srgbClr val="FF0000"/>
                </a:solidFill>
                <a:latin typeface="Calibri"/>
                <a:cs typeface="Calibri"/>
              </a:rPr>
              <a:t>Ilustrasi</a:t>
            </a:r>
            <a:r>
              <a:rPr sz="2600" b="1" spc="-20" dirty="0">
                <a:solidFill>
                  <a:srgbClr val="FF0000"/>
                </a:solidFill>
                <a:latin typeface="Calibri"/>
                <a:cs typeface="Calibri"/>
              </a:rPr>
              <a:t> </a:t>
            </a:r>
            <a:r>
              <a:rPr sz="2600" b="1" spc="-15" dirty="0">
                <a:solidFill>
                  <a:srgbClr val="FF0000"/>
                </a:solidFill>
                <a:latin typeface="Calibri"/>
                <a:cs typeface="Calibri"/>
              </a:rPr>
              <a:t>Kebijakan</a:t>
            </a:r>
            <a:r>
              <a:rPr sz="2600" b="1" spc="25" dirty="0">
                <a:solidFill>
                  <a:srgbClr val="FF0000"/>
                </a:solidFill>
                <a:latin typeface="Calibri"/>
                <a:cs typeface="Calibri"/>
              </a:rPr>
              <a:t> </a:t>
            </a:r>
            <a:r>
              <a:rPr sz="2600" b="1" spc="-15" dirty="0">
                <a:solidFill>
                  <a:srgbClr val="FF0000"/>
                </a:solidFill>
                <a:latin typeface="Calibri"/>
                <a:cs typeface="Calibri"/>
              </a:rPr>
              <a:t>Monter</a:t>
            </a:r>
            <a:r>
              <a:rPr sz="2600" b="1" spc="5" dirty="0">
                <a:solidFill>
                  <a:srgbClr val="FF0000"/>
                </a:solidFill>
                <a:latin typeface="Calibri"/>
                <a:cs typeface="Calibri"/>
              </a:rPr>
              <a:t> </a:t>
            </a:r>
            <a:r>
              <a:rPr sz="2600" b="1" spc="-5" dirty="0">
                <a:solidFill>
                  <a:srgbClr val="FF0000"/>
                </a:solidFill>
                <a:latin typeface="Calibri"/>
                <a:cs typeface="Calibri"/>
              </a:rPr>
              <a:t>mempengaruhi</a:t>
            </a:r>
            <a:r>
              <a:rPr sz="2600" b="1" spc="5" dirty="0">
                <a:solidFill>
                  <a:srgbClr val="FF0000"/>
                </a:solidFill>
                <a:latin typeface="Calibri"/>
                <a:cs typeface="Calibri"/>
              </a:rPr>
              <a:t> </a:t>
            </a:r>
            <a:r>
              <a:rPr sz="2600" b="1" dirty="0">
                <a:solidFill>
                  <a:srgbClr val="FF0000"/>
                </a:solidFill>
                <a:latin typeface="Calibri"/>
                <a:cs typeface="Calibri"/>
              </a:rPr>
              <a:t>AE dan</a:t>
            </a:r>
            <a:r>
              <a:rPr sz="2600" b="1" spc="-5" dirty="0">
                <a:solidFill>
                  <a:srgbClr val="FF0000"/>
                </a:solidFill>
                <a:latin typeface="Calibri"/>
                <a:cs typeface="Calibri"/>
              </a:rPr>
              <a:t> </a:t>
            </a:r>
            <a:r>
              <a:rPr sz="2600" b="1" dirty="0">
                <a:solidFill>
                  <a:srgbClr val="FF0000"/>
                </a:solidFill>
                <a:latin typeface="Calibri"/>
                <a:cs typeface="Calibri"/>
              </a:rPr>
              <a:t>AD</a:t>
            </a:r>
            <a:endParaRPr sz="2600" dirty="0">
              <a:latin typeface="Calibri"/>
              <a:cs typeface="Calibri"/>
            </a:endParaRPr>
          </a:p>
          <a:p>
            <a:pPr>
              <a:lnSpc>
                <a:spcPct val="100000"/>
              </a:lnSpc>
              <a:spcBef>
                <a:spcPts val="45"/>
              </a:spcBef>
            </a:pPr>
            <a:endParaRPr sz="2500" dirty="0">
              <a:latin typeface="Calibri"/>
              <a:cs typeface="Calibri"/>
            </a:endParaRPr>
          </a:p>
          <a:p>
            <a:pPr marR="716280" algn="ctr">
              <a:lnSpc>
                <a:spcPct val="100000"/>
              </a:lnSpc>
            </a:pPr>
            <a:r>
              <a:rPr sz="2000" b="1" spc="-5" dirty="0">
                <a:solidFill>
                  <a:srgbClr val="3E3E3E"/>
                </a:solidFill>
                <a:latin typeface="Times New Roman"/>
                <a:cs typeface="Times New Roman"/>
              </a:rPr>
              <a:t>AE</a:t>
            </a:r>
            <a:r>
              <a:rPr sz="2000" b="1" spc="-30" dirty="0">
                <a:solidFill>
                  <a:srgbClr val="3E3E3E"/>
                </a:solidFill>
                <a:latin typeface="Times New Roman"/>
                <a:cs typeface="Times New Roman"/>
              </a:rPr>
              <a:t> </a:t>
            </a:r>
            <a:r>
              <a:rPr sz="2000" b="1" dirty="0">
                <a:solidFill>
                  <a:srgbClr val="3E3E3E"/>
                </a:solidFill>
                <a:latin typeface="Times New Roman"/>
                <a:cs typeface="Times New Roman"/>
              </a:rPr>
              <a:t>=</a:t>
            </a:r>
            <a:r>
              <a:rPr sz="2000" b="1" spc="-85" dirty="0">
                <a:solidFill>
                  <a:srgbClr val="3E3E3E"/>
                </a:solidFill>
                <a:latin typeface="Times New Roman"/>
                <a:cs typeface="Times New Roman"/>
              </a:rPr>
              <a:t> </a:t>
            </a:r>
            <a:r>
              <a:rPr sz="2000" b="1" spc="-5" dirty="0">
                <a:solidFill>
                  <a:srgbClr val="3E3E3E"/>
                </a:solidFill>
                <a:latin typeface="Times New Roman"/>
                <a:cs typeface="Times New Roman"/>
              </a:rPr>
              <a:t>Y</a:t>
            </a:r>
            <a:endParaRPr sz="2000" dirty="0">
              <a:latin typeface="Times New Roman"/>
              <a:cs typeface="Times New Roman"/>
            </a:endParaRPr>
          </a:p>
        </p:txBody>
      </p:sp>
      <p:sp>
        <p:nvSpPr>
          <p:cNvPr id="85" name="object 85"/>
          <p:cNvSpPr txBox="1"/>
          <p:nvPr/>
        </p:nvSpPr>
        <p:spPr>
          <a:xfrm>
            <a:off x="13487401" y="3193287"/>
            <a:ext cx="4584699" cy="936154"/>
          </a:xfrm>
          <a:prstGeom prst="rect">
            <a:avLst/>
          </a:prstGeom>
        </p:spPr>
        <p:txBody>
          <a:bodyPr vert="horz" wrap="square" lIns="0" tIns="12700" rIns="0" bIns="0" rtlCol="0">
            <a:spAutoFit/>
          </a:bodyPr>
          <a:lstStyle/>
          <a:p>
            <a:pPr marL="12700" marR="5080">
              <a:lnSpc>
                <a:spcPct val="150100"/>
              </a:lnSpc>
              <a:spcBef>
                <a:spcPts val="100"/>
              </a:spcBef>
            </a:pPr>
            <a:r>
              <a:rPr sz="2000" spc="-5" dirty="0">
                <a:solidFill>
                  <a:srgbClr val="3E3E3E"/>
                </a:solidFill>
                <a:latin typeface="Arial" pitchFamily="34" charset="0"/>
                <a:cs typeface="Arial" pitchFamily="34" charset="0"/>
              </a:rPr>
              <a:t>BI menaikan </a:t>
            </a:r>
            <a:r>
              <a:rPr sz="2000" spc="-10" dirty="0">
                <a:solidFill>
                  <a:srgbClr val="3E3E3E"/>
                </a:solidFill>
                <a:latin typeface="Arial" pitchFamily="34" charset="0"/>
                <a:cs typeface="Arial" pitchFamily="34" charset="0"/>
              </a:rPr>
              <a:t>penawaran </a:t>
            </a:r>
            <a:r>
              <a:rPr sz="2000" dirty="0" err="1">
                <a:solidFill>
                  <a:srgbClr val="3E3E3E"/>
                </a:solidFill>
                <a:latin typeface="Arial" pitchFamily="34" charset="0"/>
                <a:cs typeface="Arial" pitchFamily="34" charset="0"/>
              </a:rPr>
              <a:t>uang</a:t>
            </a:r>
            <a:r>
              <a:rPr sz="2000" dirty="0">
                <a:solidFill>
                  <a:srgbClr val="3E3E3E"/>
                </a:solidFill>
                <a:latin typeface="Arial" pitchFamily="34" charset="0"/>
                <a:cs typeface="Arial" pitchFamily="34" charset="0"/>
              </a:rPr>
              <a:t> </a:t>
            </a:r>
            <a:r>
              <a:rPr sz="2000" spc="-10" dirty="0" err="1" smtClean="0">
                <a:solidFill>
                  <a:srgbClr val="3E3E3E"/>
                </a:solidFill>
                <a:latin typeface="Arial" pitchFamily="34" charset="0"/>
                <a:cs typeface="Arial" pitchFamily="34" charset="0"/>
              </a:rPr>
              <a:t>maka</a:t>
            </a:r>
            <a:r>
              <a:rPr sz="2000" spc="-10" dirty="0" smtClean="0">
                <a:solidFill>
                  <a:srgbClr val="3E3E3E"/>
                </a:solidFill>
                <a:latin typeface="Arial" pitchFamily="34" charset="0"/>
                <a:cs typeface="Arial" pitchFamily="34" charset="0"/>
              </a:rPr>
              <a:t> : </a:t>
            </a:r>
            <a:r>
              <a:rPr sz="2000" spc="-440" dirty="0" smtClean="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r </a:t>
            </a:r>
            <a:r>
              <a:rPr lang="id-ID" sz="2000" dirty="0" smtClean="0">
                <a:solidFill>
                  <a:srgbClr val="3E3E3E"/>
                </a:solidFill>
                <a:latin typeface="Arial Narrow"/>
                <a:cs typeface="Arial" pitchFamily="34" charset="0"/>
              </a:rPr>
              <a:t>↓</a:t>
            </a:r>
            <a:r>
              <a:rPr sz="2000" spc="-55" dirty="0" smtClean="0">
                <a:solidFill>
                  <a:srgbClr val="3E3E3E"/>
                </a:solidFill>
                <a:latin typeface="Arial" pitchFamily="34" charset="0"/>
                <a:cs typeface="Arial" pitchFamily="34" charset="0"/>
              </a:rPr>
              <a:t> </a:t>
            </a:r>
            <a:r>
              <a:rPr sz="2000" spc="-5" dirty="0" err="1">
                <a:solidFill>
                  <a:srgbClr val="3E3E3E"/>
                </a:solidFill>
                <a:latin typeface="Arial" pitchFamily="34" charset="0"/>
                <a:cs typeface="Arial" pitchFamily="34" charset="0"/>
              </a:rPr>
              <a:t>dan</a:t>
            </a:r>
            <a:r>
              <a:rPr sz="2000" spc="10" dirty="0">
                <a:solidFill>
                  <a:srgbClr val="3E3E3E"/>
                </a:solidFill>
                <a:latin typeface="Arial" pitchFamily="34" charset="0"/>
                <a:cs typeface="Arial" pitchFamily="34" charset="0"/>
              </a:rPr>
              <a:t> </a:t>
            </a:r>
            <a:r>
              <a:rPr sz="2000" spc="10" dirty="0" smtClean="0">
                <a:solidFill>
                  <a:srgbClr val="3E3E3E"/>
                </a:solidFill>
                <a:latin typeface="Arial" pitchFamily="34" charset="0"/>
                <a:cs typeface="Arial" pitchFamily="34" charset="0"/>
              </a:rPr>
              <a:t> </a:t>
            </a:r>
            <a:r>
              <a:rPr sz="2000" dirty="0" smtClean="0">
                <a:solidFill>
                  <a:srgbClr val="3E3E3E"/>
                </a:solidFill>
                <a:latin typeface="Arial" pitchFamily="34" charset="0"/>
                <a:cs typeface="Arial" pitchFamily="34" charset="0"/>
              </a:rPr>
              <a:t>I</a:t>
            </a:r>
            <a:r>
              <a:rPr sz="2000" spc="-25" dirty="0">
                <a:solidFill>
                  <a:srgbClr val="3E3E3E"/>
                </a:solidFill>
                <a:latin typeface="Arial" pitchFamily="34" charset="0"/>
                <a:cs typeface="Arial" pitchFamily="34" charset="0"/>
              </a:rPr>
              <a:t> </a:t>
            </a:r>
            <a:r>
              <a:rPr lang="id-ID" sz="2000" spc="-25" dirty="0" smtClean="0">
                <a:solidFill>
                  <a:srgbClr val="3E3E3E"/>
                </a:solidFill>
                <a:latin typeface="Arial Narrow"/>
                <a:cs typeface="Arial" pitchFamily="34" charset="0"/>
              </a:rPr>
              <a:t>↑</a:t>
            </a:r>
            <a:r>
              <a:rPr sz="2000" spc="-5" dirty="0" smtClean="0">
                <a:solidFill>
                  <a:srgbClr val="3E3E3E"/>
                </a:solidFill>
                <a:latin typeface="Arial" pitchFamily="34" charset="0"/>
                <a:cs typeface="Arial" pitchFamily="34" charset="0"/>
              </a:rPr>
              <a:t>,</a:t>
            </a:r>
            <a:r>
              <a:rPr sz="2000" dirty="0" smtClean="0">
                <a:solidFill>
                  <a:srgbClr val="3E3E3E"/>
                </a:solidFill>
                <a:latin typeface="Arial" pitchFamily="34" charset="0"/>
                <a:cs typeface="Arial" pitchFamily="34" charset="0"/>
              </a:rPr>
              <a:t>  AE</a:t>
            </a:r>
            <a:r>
              <a:rPr sz="2000" spc="-20" dirty="0" smtClean="0">
                <a:solidFill>
                  <a:srgbClr val="3E3E3E"/>
                </a:solidFill>
                <a:latin typeface="Arial" pitchFamily="34" charset="0"/>
                <a:cs typeface="Arial" pitchFamily="34" charset="0"/>
              </a:rPr>
              <a:t> </a:t>
            </a:r>
            <a:r>
              <a:rPr sz="2000" spc="-10" dirty="0">
                <a:solidFill>
                  <a:srgbClr val="3E3E3E"/>
                </a:solidFill>
                <a:latin typeface="Arial" pitchFamily="34" charset="0"/>
                <a:cs typeface="Arial" pitchFamily="34" charset="0"/>
              </a:rPr>
              <a:t>bergeser</a:t>
            </a:r>
            <a:r>
              <a:rPr sz="2000" spc="5" dirty="0">
                <a:solidFill>
                  <a:srgbClr val="3E3E3E"/>
                </a:solidFill>
                <a:latin typeface="Arial" pitchFamily="34" charset="0"/>
                <a:cs typeface="Arial" pitchFamily="34" charset="0"/>
              </a:rPr>
              <a:t> </a:t>
            </a:r>
            <a:r>
              <a:rPr sz="2000" spc="-45" dirty="0">
                <a:solidFill>
                  <a:srgbClr val="3E3E3E"/>
                </a:solidFill>
                <a:latin typeface="Arial" pitchFamily="34" charset="0"/>
                <a:cs typeface="Arial" pitchFamily="34" charset="0"/>
              </a:rPr>
              <a:t>ke</a:t>
            </a:r>
            <a:r>
              <a:rPr sz="2000" spc="5" dirty="0">
                <a:solidFill>
                  <a:srgbClr val="3E3E3E"/>
                </a:solidFill>
                <a:latin typeface="Arial" pitchFamily="34" charset="0"/>
                <a:cs typeface="Arial" pitchFamily="34" charset="0"/>
              </a:rPr>
              <a:t> </a:t>
            </a:r>
            <a:r>
              <a:rPr sz="2000" spc="-10" dirty="0">
                <a:solidFill>
                  <a:srgbClr val="3E3E3E"/>
                </a:solidFill>
                <a:latin typeface="Arial" pitchFamily="34" charset="0"/>
                <a:cs typeface="Arial" pitchFamily="34" charset="0"/>
              </a:rPr>
              <a:t>atas</a:t>
            </a:r>
            <a:r>
              <a:rPr sz="2000" spc="-5" dirty="0">
                <a:solidFill>
                  <a:srgbClr val="3E3E3E"/>
                </a:solidFill>
                <a:latin typeface="Arial" pitchFamily="34" charset="0"/>
                <a:cs typeface="Arial" pitchFamily="34" charset="0"/>
              </a:rPr>
              <a:t> dan</a:t>
            </a:r>
            <a:r>
              <a:rPr sz="2000" spc="10"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Y</a:t>
            </a:r>
            <a:endParaRPr sz="2000" dirty="0">
              <a:latin typeface="Arial" pitchFamily="34" charset="0"/>
              <a:cs typeface="Arial" pitchFamily="34" charset="0"/>
            </a:endParaRPr>
          </a:p>
        </p:txBody>
      </p:sp>
      <p:sp>
        <p:nvSpPr>
          <p:cNvPr id="86" name="object 86"/>
          <p:cNvSpPr txBox="1"/>
          <p:nvPr/>
        </p:nvSpPr>
        <p:spPr>
          <a:xfrm>
            <a:off x="13539198" y="4229100"/>
            <a:ext cx="5129802" cy="320601"/>
          </a:xfrm>
          <a:prstGeom prst="rect">
            <a:avLst/>
          </a:prstGeom>
        </p:spPr>
        <p:txBody>
          <a:bodyPr vert="horz" wrap="square" lIns="0" tIns="12700" rIns="0" bIns="0" rtlCol="0">
            <a:spAutoFit/>
          </a:bodyPr>
          <a:lstStyle/>
          <a:p>
            <a:pPr marL="12700">
              <a:lnSpc>
                <a:spcPct val="100000"/>
              </a:lnSpc>
              <a:spcBef>
                <a:spcPts val="100"/>
              </a:spcBef>
              <a:tabLst>
                <a:tab pos="1826260" algn="l"/>
              </a:tabLst>
            </a:pPr>
            <a:r>
              <a:rPr lang="id-ID" sz="2000" dirty="0">
                <a:solidFill>
                  <a:srgbClr val="3E3E3E"/>
                </a:solidFill>
                <a:latin typeface="Arial" pitchFamily="34" charset="0"/>
                <a:cs typeface="Arial" pitchFamily="34" charset="0"/>
              </a:rPr>
              <a:t>n</a:t>
            </a:r>
            <a:r>
              <a:rPr sz="2000" dirty="0" err="1" smtClean="0">
                <a:solidFill>
                  <a:srgbClr val="3E3E3E"/>
                </a:solidFill>
                <a:latin typeface="Arial" pitchFamily="34" charset="0"/>
                <a:cs typeface="Arial" pitchFamily="34" charset="0"/>
              </a:rPr>
              <a:t>aik</a:t>
            </a:r>
            <a:r>
              <a:rPr sz="2000" spc="425" dirty="0" smtClean="0">
                <a:solidFill>
                  <a:srgbClr val="3E3E3E"/>
                </a:solidFill>
                <a:latin typeface="Arial" pitchFamily="34" charset="0"/>
                <a:cs typeface="Arial" pitchFamily="34" charset="0"/>
              </a:rPr>
              <a:t> </a:t>
            </a:r>
            <a:r>
              <a:rPr sz="2000" dirty="0" err="1">
                <a:solidFill>
                  <a:srgbClr val="3E3E3E"/>
                </a:solidFill>
                <a:latin typeface="Arial" pitchFamily="34" charset="0"/>
                <a:cs typeface="Arial" pitchFamily="34" charset="0"/>
              </a:rPr>
              <a:t>menjadi</a:t>
            </a:r>
            <a:r>
              <a:rPr sz="2000" spc="434" dirty="0">
                <a:solidFill>
                  <a:srgbClr val="3E3E3E"/>
                </a:solidFill>
                <a:latin typeface="Arial" pitchFamily="34" charset="0"/>
                <a:cs typeface="Arial" pitchFamily="34" charset="0"/>
              </a:rPr>
              <a:t> </a:t>
            </a:r>
            <a:r>
              <a:rPr sz="2000" dirty="0" smtClean="0">
                <a:solidFill>
                  <a:srgbClr val="3E3E3E"/>
                </a:solidFill>
                <a:latin typeface="Arial" pitchFamily="34" charset="0"/>
                <a:cs typeface="Arial" pitchFamily="34" charset="0"/>
              </a:rPr>
              <a:t>Y</a:t>
            </a:r>
            <a:r>
              <a:rPr sz="2000" baseline="-25000" dirty="0" smtClean="0">
                <a:solidFill>
                  <a:srgbClr val="3E3E3E"/>
                </a:solidFill>
                <a:latin typeface="Arial" pitchFamily="34" charset="0"/>
                <a:cs typeface="Arial" pitchFamily="34" charset="0"/>
              </a:rPr>
              <a:t>1</a:t>
            </a:r>
            <a:r>
              <a:rPr sz="2000" dirty="0">
                <a:solidFill>
                  <a:srgbClr val="3E3E3E"/>
                </a:solidFill>
                <a:latin typeface="Arial" pitchFamily="34" charset="0"/>
                <a:cs typeface="Arial" pitchFamily="34" charset="0"/>
              </a:rPr>
              <a:t> </a:t>
            </a:r>
            <a:r>
              <a:rPr sz="2000" spc="-10" dirty="0" err="1" smtClean="0">
                <a:solidFill>
                  <a:srgbClr val="3E3E3E"/>
                </a:solidFill>
                <a:latin typeface="Arial" pitchFamily="34" charset="0"/>
                <a:cs typeface="Arial" pitchFamily="34" charset="0"/>
              </a:rPr>
              <a:t>Pada</a:t>
            </a:r>
            <a:r>
              <a:rPr sz="2000" spc="405" dirty="0" smtClean="0">
                <a:solidFill>
                  <a:srgbClr val="3E3E3E"/>
                </a:solidFill>
                <a:latin typeface="Arial" pitchFamily="34" charset="0"/>
                <a:cs typeface="Arial" pitchFamily="34" charset="0"/>
              </a:rPr>
              <a:t> </a:t>
            </a:r>
            <a:r>
              <a:rPr sz="2000" spc="-15" dirty="0">
                <a:solidFill>
                  <a:srgbClr val="3E3E3E"/>
                </a:solidFill>
                <a:latin typeface="Arial" pitchFamily="34" charset="0"/>
                <a:cs typeface="Arial" pitchFamily="34" charset="0"/>
              </a:rPr>
              <a:t>tingkat</a:t>
            </a:r>
            <a:r>
              <a:rPr sz="2000" spc="420" dirty="0">
                <a:solidFill>
                  <a:srgbClr val="3E3E3E"/>
                </a:solidFill>
                <a:latin typeface="Arial" pitchFamily="34" charset="0"/>
                <a:cs typeface="Arial" pitchFamily="34" charset="0"/>
              </a:rPr>
              <a:t> </a:t>
            </a:r>
            <a:r>
              <a:rPr sz="2000" spc="-15" dirty="0">
                <a:solidFill>
                  <a:srgbClr val="3E3E3E"/>
                </a:solidFill>
                <a:latin typeface="Arial" pitchFamily="34" charset="0"/>
                <a:cs typeface="Arial" pitchFamily="34" charset="0"/>
              </a:rPr>
              <a:t>harga</a:t>
            </a:r>
            <a:endParaRPr sz="2000" dirty="0">
              <a:latin typeface="Arial" pitchFamily="34" charset="0"/>
              <a:cs typeface="Arial" pitchFamily="34" charset="0"/>
            </a:endParaRPr>
          </a:p>
        </p:txBody>
      </p:sp>
      <p:sp>
        <p:nvSpPr>
          <p:cNvPr id="87" name="object 87"/>
          <p:cNvSpPr txBox="1"/>
          <p:nvPr/>
        </p:nvSpPr>
        <p:spPr>
          <a:xfrm>
            <a:off x="13563600" y="4675526"/>
            <a:ext cx="4224760" cy="391774"/>
          </a:xfrm>
          <a:prstGeom prst="rect">
            <a:avLst/>
          </a:prstGeom>
        </p:spPr>
        <p:txBody>
          <a:bodyPr vert="horz" wrap="square" lIns="0" tIns="83185" rIns="0" bIns="0" rtlCol="0">
            <a:spAutoFit/>
          </a:bodyPr>
          <a:lstStyle/>
          <a:p>
            <a:pPr marL="38100">
              <a:lnSpc>
                <a:spcPct val="100000"/>
              </a:lnSpc>
              <a:spcBef>
                <a:spcPts val="850"/>
              </a:spcBef>
            </a:pPr>
            <a:r>
              <a:rPr sz="2000" spc="-10" dirty="0" smtClean="0">
                <a:solidFill>
                  <a:srgbClr val="3E3E3E"/>
                </a:solidFill>
                <a:latin typeface="Arial" pitchFamily="34" charset="0"/>
                <a:cs typeface="Arial" pitchFamily="34" charset="0"/>
              </a:rPr>
              <a:t>yang</a:t>
            </a:r>
            <a:r>
              <a:rPr sz="2000" spc="-25" dirty="0" smtClean="0">
                <a:solidFill>
                  <a:srgbClr val="3E3E3E"/>
                </a:solidFill>
                <a:latin typeface="Arial" pitchFamily="34" charset="0"/>
                <a:cs typeface="Arial" pitchFamily="34" charset="0"/>
              </a:rPr>
              <a:t> </a:t>
            </a:r>
            <a:r>
              <a:rPr sz="2000" spc="-5" dirty="0">
                <a:solidFill>
                  <a:srgbClr val="3E3E3E"/>
                </a:solidFill>
                <a:latin typeface="Arial" pitchFamily="34" charset="0"/>
                <a:cs typeface="Arial" pitchFamily="34" charset="0"/>
              </a:rPr>
              <a:t>sama</a:t>
            </a:r>
            <a:r>
              <a:rPr sz="2000" spc="20" dirty="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P</a:t>
            </a:r>
            <a:r>
              <a:rPr sz="2025" baseline="-20576" dirty="0">
                <a:solidFill>
                  <a:srgbClr val="3E3E3E"/>
                </a:solidFill>
                <a:latin typeface="Arial" pitchFamily="34" charset="0"/>
                <a:cs typeface="Arial" pitchFamily="34" charset="0"/>
              </a:rPr>
              <a:t>0</a:t>
            </a:r>
            <a:r>
              <a:rPr sz="2025" spc="179" baseline="-20576" dirty="0">
                <a:solidFill>
                  <a:srgbClr val="3E3E3E"/>
                </a:solidFill>
                <a:latin typeface="Arial" pitchFamily="34" charset="0"/>
                <a:cs typeface="Arial" pitchFamily="34" charset="0"/>
              </a:rPr>
              <a:t> </a:t>
            </a:r>
            <a:r>
              <a:rPr sz="2000" spc="-15" dirty="0">
                <a:solidFill>
                  <a:srgbClr val="3E3E3E"/>
                </a:solidFill>
                <a:latin typeface="Arial" pitchFamily="34" charset="0"/>
                <a:cs typeface="Arial" pitchFamily="34" charset="0"/>
              </a:rPr>
              <a:t>maka</a:t>
            </a:r>
            <a:r>
              <a:rPr sz="2000" dirty="0">
                <a:solidFill>
                  <a:srgbClr val="3E3E3E"/>
                </a:solidFill>
                <a:latin typeface="Arial" pitchFamily="34" charset="0"/>
                <a:cs typeface="Arial" pitchFamily="34" charset="0"/>
              </a:rPr>
              <a:t> AD</a:t>
            </a:r>
            <a:r>
              <a:rPr sz="2000" spc="-20" dirty="0">
                <a:solidFill>
                  <a:srgbClr val="3E3E3E"/>
                </a:solidFill>
                <a:latin typeface="Arial" pitchFamily="34" charset="0"/>
                <a:cs typeface="Arial" pitchFamily="34" charset="0"/>
              </a:rPr>
              <a:t> </a:t>
            </a:r>
            <a:r>
              <a:rPr sz="2000" spc="-20" dirty="0" err="1" smtClean="0">
                <a:solidFill>
                  <a:srgbClr val="3E3E3E"/>
                </a:solidFill>
                <a:latin typeface="Arial" pitchFamily="34" charset="0"/>
                <a:cs typeface="Arial" pitchFamily="34" charset="0"/>
              </a:rPr>
              <a:t>menjadi</a:t>
            </a:r>
            <a:r>
              <a:rPr lang="id-ID" sz="2000" spc="-20" dirty="0" smtClean="0">
                <a:solidFill>
                  <a:srgbClr val="3E3E3E"/>
                </a:solidFill>
                <a:latin typeface="Arial Narrow"/>
                <a:cs typeface="Arial" pitchFamily="34" charset="0"/>
              </a:rPr>
              <a:t> </a:t>
            </a:r>
            <a:r>
              <a:rPr sz="2000" spc="-55" dirty="0" smtClean="0">
                <a:solidFill>
                  <a:srgbClr val="3E3E3E"/>
                </a:solidFill>
                <a:latin typeface="Arial" pitchFamily="34" charset="0"/>
                <a:cs typeface="Arial" pitchFamily="34" charset="0"/>
              </a:rPr>
              <a:t> </a:t>
            </a:r>
            <a:r>
              <a:rPr sz="2000" dirty="0">
                <a:solidFill>
                  <a:srgbClr val="3E3E3E"/>
                </a:solidFill>
                <a:latin typeface="Arial" pitchFamily="34" charset="0"/>
                <a:cs typeface="Arial" pitchFamily="34" charset="0"/>
              </a:rPr>
              <a:t>AD</a:t>
            </a:r>
            <a:r>
              <a:rPr sz="2025" baseline="-20576" dirty="0">
                <a:solidFill>
                  <a:srgbClr val="3E3E3E"/>
                </a:solidFill>
                <a:latin typeface="Arial" pitchFamily="34" charset="0"/>
                <a:cs typeface="Arial" pitchFamily="34" charset="0"/>
              </a:rPr>
              <a:t>1</a:t>
            </a:r>
            <a:endParaRPr sz="2025" baseline="-20576" dirty="0">
              <a:latin typeface="Arial" pitchFamily="34" charset="0"/>
              <a:cs typeface="Arial" pitchFamily="34" charset="0"/>
            </a:endParaRPr>
          </a:p>
        </p:txBody>
      </p:sp>
      <p:sp>
        <p:nvSpPr>
          <p:cNvPr id="88" name="Rectangle 87"/>
          <p:cNvSpPr/>
          <p:nvPr/>
        </p:nvSpPr>
        <p:spPr>
          <a:xfrm>
            <a:off x="12357509" y="6578838"/>
            <a:ext cx="1332000" cy="369332"/>
          </a:xfrm>
          <a:prstGeom prst="rect">
            <a:avLst/>
          </a:prstGeom>
        </p:spPr>
        <p:txBody>
          <a:bodyPr wrap="square">
            <a:spAutoFit/>
          </a:bodyPr>
          <a:lstStyle/>
          <a:p>
            <a:pPr marR="824865">
              <a:lnSpc>
                <a:spcPct val="100000"/>
              </a:lnSpc>
              <a:spcBef>
                <a:spcPts val="5"/>
              </a:spcBef>
            </a:pPr>
            <a:r>
              <a:rPr lang="id-ID" b="1" spc="-10" dirty="0">
                <a:solidFill>
                  <a:srgbClr val="3E3E3E"/>
                </a:solidFill>
                <a:latin typeface="Times New Roman"/>
                <a:cs typeface="Times New Roman"/>
              </a:rPr>
              <a:t>AS</a:t>
            </a:r>
            <a:endParaRPr lang="id-ID" dirty="0">
              <a:latin typeface="Times New Roman"/>
              <a:cs typeface="Times New Roman"/>
            </a:endParaRPr>
          </a:p>
        </p:txBody>
      </p:sp>
      <p:sp>
        <p:nvSpPr>
          <p:cNvPr id="89" name="Rectangle 2"/>
          <p:cNvSpPr>
            <a:spLocks noChangeArrowheads="1"/>
          </p:cNvSpPr>
          <p:nvPr/>
        </p:nvSpPr>
        <p:spPr bwMode="auto">
          <a:xfrm>
            <a:off x="13226395" y="9837800"/>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90" name="Rectangle 89"/>
          <p:cNvSpPr/>
          <p:nvPr/>
        </p:nvSpPr>
        <p:spPr>
          <a:xfrm>
            <a:off x="165859" y="2973169"/>
            <a:ext cx="977141" cy="646331"/>
          </a:xfrm>
          <a:prstGeom prst="rect">
            <a:avLst/>
          </a:prstGeom>
        </p:spPr>
        <p:txBody>
          <a:bodyPr wrap="square">
            <a:spAutoFit/>
          </a:bodyPr>
          <a:lstStyle/>
          <a:p>
            <a:r>
              <a:rPr lang="id-ID" b="1" spc="-10" dirty="0">
                <a:solidFill>
                  <a:srgbClr val="0000FF"/>
                </a:solidFill>
                <a:latin typeface="Arial" pitchFamily="34" charset="0"/>
                <a:cs typeface="Arial" pitchFamily="34" charset="0"/>
              </a:rPr>
              <a:t>Suku Bunga</a:t>
            </a:r>
            <a:endParaRPr lang="id-ID" dirty="0"/>
          </a:p>
        </p:txBody>
      </p:sp>
      <p:sp>
        <p:nvSpPr>
          <p:cNvPr id="91" name="Rectangle 90"/>
          <p:cNvSpPr/>
          <p:nvPr/>
        </p:nvSpPr>
        <p:spPr>
          <a:xfrm>
            <a:off x="242059" y="7101888"/>
            <a:ext cx="977141" cy="646331"/>
          </a:xfrm>
          <a:prstGeom prst="rect">
            <a:avLst/>
          </a:prstGeom>
        </p:spPr>
        <p:txBody>
          <a:bodyPr wrap="square">
            <a:spAutoFit/>
          </a:bodyPr>
          <a:lstStyle/>
          <a:p>
            <a:r>
              <a:rPr lang="id-ID" b="1" spc="-10" dirty="0">
                <a:solidFill>
                  <a:srgbClr val="0000FF"/>
                </a:solidFill>
                <a:latin typeface="Arial" pitchFamily="34" charset="0"/>
                <a:cs typeface="Arial" pitchFamily="34" charset="0"/>
              </a:rPr>
              <a:t>Suku Bunga</a:t>
            </a:r>
            <a:endParaRPr lang="id-ID" dirty="0"/>
          </a:p>
        </p:txBody>
      </p:sp>
      <p:sp>
        <p:nvSpPr>
          <p:cNvPr id="13" name="Rectangle 12"/>
          <p:cNvSpPr/>
          <p:nvPr/>
        </p:nvSpPr>
        <p:spPr>
          <a:xfrm>
            <a:off x="4999734" y="4066539"/>
            <a:ext cx="1927259" cy="369332"/>
          </a:xfrm>
          <a:prstGeom prst="rect">
            <a:avLst/>
          </a:prstGeom>
        </p:spPr>
        <p:txBody>
          <a:bodyPr wrap="none">
            <a:spAutoFit/>
          </a:bodyPr>
          <a:lstStyle/>
          <a:p>
            <a:r>
              <a:rPr lang="id-ID" dirty="0"/>
              <a:t>MS = Money Suply</a:t>
            </a:r>
            <a:endParaRPr lang="id-ID" dirty="0"/>
          </a:p>
        </p:txBody>
      </p:sp>
      <p:sp>
        <p:nvSpPr>
          <p:cNvPr id="92" name="object 51"/>
          <p:cNvSpPr/>
          <p:nvPr/>
        </p:nvSpPr>
        <p:spPr>
          <a:xfrm>
            <a:off x="2162175" y="3543300"/>
            <a:ext cx="567055" cy="157860"/>
          </a:xfrm>
          <a:custGeom>
            <a:avLst/>
            <a:gdLst/>
            <a:ahLst/>
            <a:cxnLst/>
            <a:rect l="l" t="t" r="r" b="b"/>
            <a:pathLst>
              <a:path w="756920" h="111125">
                <a:moveTo>
                  <a:pt x="719146" y="55372"/>
                </a:moveTo>
                <a:lnTo>
                  <a:pt x="652526" y="94234"/>
                </a:lnTo>
                <a:lnTo>
                  <a:pt x="651001" y="100076"/>
                </a:lnTo>
                <a:lnTo>
                  <a:pt x="656335" y="109220"/>
                </a:lnTo>
                <a:lnTo>
                  <a:pt x="662051" y="110744"/>
                </a:lnTo>
                <a:lnTo>
                  <a:pt x="740601" y="64897"/>
                </a:lnTo>
                <a:lnTo>
                  <a:pt x="737997" y="64897"/>
                </a:lnTo>
                <a:lnTo>
                  <a:pt x="737997" y="63627"/>
                </a:lnTo>
                <a:lnTo>
                  <a:pt x="733298" y="63627"/>
                </a:lnTo>
                <a:lnTo>
                  <a:pt x="719146" y="55372"/>
                </a:lnTo>
                <a:close/>
              </a:path>
              <a:path w="756920" h="111125">
                <a:moveTo>
                  <a:pt x="702818" y="45847"/>
                </a:moveTo>
                <a:lnTo>
                  <a:pt x="0" y="45847"/>
                </a:lnTo>
                <a:lnTo>
                  <a:pt x="0" y="64897"/>
                </a:lnTo>
                <a:lnTo>
                  <a:pt x="702818" y="64897"/>
                </a:lnTo>
                <a:lnTo>
                  <a:pt x="719146" y="55372"/>
                </a:lnTo>
                <a:lnTo>
                  <a:pt x="702818" y="45847"/>
                </a:lnTo>
                <a:close/>
              </a:path>
              <a:path w="756920" h="111125">
                <a:moveTo>
                  <a:pt x="740600" y="45847"/>
                </a:moveTo>
                <a:lnTo>
                  <a:pt x="737997" y="45847"/>
                </a:lnTo>
                <a:lnTo>
                  <a:pt x="737997" y="64897"/>
                </a:lnTo>
                <a:lnTo>
                  <a:pt x="740601" y="64897"/>
                </a:lnTo>
                <a:lnTo>
                  <a:pt x="756920" y="55372"/>
                </a:lnTo>
                <a:lnTo>
                  <a:pt x="740600" y="45847"/>
                </a:lnTo>
                <a:close/>
              </a:path>
              <a:path w="756920" h="111125">
                <a:moveTo>
                  <a:pt x="733298" y="47117"/>
                </a:moveTo>
                <a:lnTo>
                  <a:pt x="719146" y="55372"/>
                </a:lnTo>
                <a:lnTo>
                  <a:pt x="733298" y="63627"/>
                </a:lnTo>
                <a:lnTo>
                  <a:pt x="733298" y="47117"/>
                </a:lnTo>
                <a:close/>
              </a:path>
              <a:path w="756920" h="111125">
                <a:moveTo>
                  <a:pt x="737997" y="47117"/>
                </a:moveTo>
                <a:lnTo>
                  <a:pt x="733298" y="47117"/>
                </a:lnTo>
                <a:lnTo>
                  <a:pt x="733298" y="63627"/>
                </a:lnTo>
                <a:lnTo>
                  <a:pt x="737997" y="63627"/>
                </a:lnTo>
                <a:lnTo>
                  <a:pt x="737997" y="47117"/>
                </a:lnTo>
                <a:close/>
              </a:path>
              <a:path w="756920" h="111125">
                <a:moveTo>
                  <a:pt x="662051" y="0"/>
                </a:moveTo>
                <a:lnTo>
                  <a:pt x="656335" y="1524"/>
                </a:lnTo>
                <a:lnTo>
                  <a:pt x="651001" y="10668"/>
                </a:lnTo>
                <a:lnTo>
                  <a:pt x="652526" y="16510"/>
                </a:lnTo>
                <a:lnTo>
                  <a:pt x="719146" y="55372"/>
                </a:lnTo>
                <a:lnTo>
                  <a:pt x="733298" y="47117"/>
                </a:lnTo>
                <a:lnTo>
                  <a:pt x="737997" y="47117"/>
                </a:lnTo>
                <a:lnTo>
                  <a:pt x="737997" y="45847"/>
                </a:lnTo>
                <a:lnTo>
                  <a:pt x="740600" y="45847"/>
                </a:lnTo>
                <a:lnTo>
                  <a:pt x="662051" y="0"/>
                </a:lnTo>
                <a:close/>
              </a:path>
            </a:pathLst>
          </a:custGeom>
          <a:solidFill>
            <a:schemeClr val="accent2"/>
          </a:solidFill>
        </p:spPr>
        <p:txBody>
          <a:bodyPr wrap="square" lIns="0" tIns="0" rIns="0" bIns="0" rtlCol="0"/>
          <a:lstStyle/>
          <a:p>
            <a:endParaRPr/>
          </a:p>
        </p:txBody>
      </p:sp>
      <p:sp>
        <p:nvSpPr>
          <p:cNvPr id="94" name="object 51"/>
          <p:cNvSpPr/>
          <p:nvPr/>
        </p:nvSpPr>
        <p:spPr>
          <a:xfrm rot="5400000">
            <a:off x="475742" y="4128898"/>
            <a:ext cx="567055" cy="157860"/>
          </a:xfrm>
          <a:custGeom>
            <a:avLst/>
            <a:gdLst/>
            <a:ahLst/>
            <a:cxnLst/>
            <a:rect l="l" t="t" r="r" b="b"/>
            <a:pathLst>
              <a:path w="756920" h="111125">
                <a:moveTo>
                  <a:pt x="719146" y="55372"/>
                </a:moveTo>
                <a:lnTo>
                  <a:pt x="652526" y="94234"/>
                </a:lnTo>
                <a:lnTo>
                  <a:pt x="651001" y="100076"/>
                </a:lnTo>
                <a:lnTo>
                  <a:pt x="656335" y="109220"/>
                </a:lnTo>
                <a:lnTo>
                  <a:pt x="662051" y="110744"/>
                </a:lnTo>
                <a:lnTo>
                  <a:pt x="740601" y="64897"/>
                </a:lnTo>
                <a:lnTo>
                  <a:pt x="737997" y="64897"/>
                </a:lnTo>
                <a:lnTo>
                  <a:pt x="737997" y="63627"/>
                </a:lnTo>
                <a:lnTo>
                  <a:pt x="733298" y="63627"/>
                </a:lnTo>
                <a:lnTo>
                  <a:pt x="719146" y="55372"/>
                </a:lnTo>
                <a:close/>
              </a:path>
              <a:path w="756920" h="111125">
                <a:moveTo>
                  <a:pt x="702818" y="45847"/>
                </a:moveTo>
                <a:lnTo>
                  <a:pt x="0" y="45847"/>
                </a:lnTo>
                <a:lnTo>
                  <a:pt x="0" y="64897"/>
                </a:lnTo>
                <a:lnTo>
                  <a:pt x="702818" y="64897"/>
                </a:lnTo>
                <a:lnTo>
                  <a:pt x="719146" y="55372"/>
                </a:lnTo>
                <a:lnTo>
                  <a:pt x="702818" y="45847"/>
                </a:lnTo>
                <a:close/>
              </a:path>
              <a:path w="756920" h="111125">
                <a:moveTo>
                  <a:pt x="740600" y="45847"/>
                </a:moveTo>
                <a:lnTo>
                  <a:pt x="737997" y="45847"/>
                </a:lnTo>
                <a:lnTo>
                  <a:pt x="737997" y="64897"/>
                </a:lnTo>
                <a:lnTo>
                  <a:pt x="740601" y="64897"/>
                </a:lnTo>
                <a:lnTo>
                  <a:pt x="756920" y="55372"/>
                </a:lnTo>
                <a:lnTo>
                  <a:pt x="740600" y="45847"/>
                </a:lnTo>
                <a:close/>
              </a:path>
              <a:path w="756920" h="111125">
                <a:moveTo>
                  <a:pt x="733298" y="47117"/>
                </a:moveTo>
                <a:lnTo>
                  <a:pt x="719146" y="55372"/>
                </a:lnTo>
                <a:lnTo>
                  <a:pt x="733298" y="63627"/>
                </a:lnTo>
                <a:lnTo>
                  <a:pt x="733298" y="47117"/>
                </a:lnTo>
                <a:close/>
              </a:path>
              <a:path w="756920" h="111125">
                <a:moveTo>
                  <a:pt x="737997" y="47117"/>
                </a:moveTo>
                <a:lnTo>
                  <a:pt x="733298" y="47117"/>
                </a:lnTo>
                <a:lnTo>
                  <a:pt x="733298" y="63627"/>
                </a:lnTo>
                <a:lnTo>
                  <a:pt x="737997" y="63627"/>
                </a:lnTo>
                <a:lnTo>
                  <a:pt x="737997" y="47117"/>
                </a:lnTo>
                <a:close/>
              </a:path>
              <a:path w="756920" h="111125">
                <a:moveTo>
                  <a:pt x="662051" y="0"/>
                </a:moveTo>
                <a:lnTo>
                  <a:pt x="656335" y="1524"/>
                </a:lnTo>
                <a:lnTo>
                  <a:pt x="651001" y="10668"/>
                </a:lnTo>
                <a:lnTo>
                  <a:pt x="652526" y="16510"/>
                </a:lnTo>
                <a:lnTo>
                  <a:pt x="719146" y="55372"/>
                </a:lnTo>
                <a:lnTo>
                  <a:pt x="733298" y="47117"/>
                </a:lnTo>
                <a:lnTo>
                  <a:pt x="737997" y="47117"/>
                </a:lnTo>
                <a:lnTo>
                  <a:pt x="737997" y="45847"/>
                </a:lnTo>
                <a:lnTo>
                  <a:pt x="740600" y="45847"/>
                </a:lnTo>
                <a:lnTo>
                  <a:pt x="662051" y="0"/>
                </a:lnTo>
                <a:close/>
              </a:path>
            </a:pathLst>
          </a:custGeom>
          <a:solidFill>
            <a:schemeClr val="accent2"/>
          </a:solidFill>
        </p:spPr>
        <p:txBody>
          <a:bodyPr wrap="square" lIns="0" tIns="0" rIns="0" bIns="0" rtlCol="0"/>
          <a:lstStyle/>
          <a:p>
            <a:endParaRPr/>
          </a:p>
        </p:txBody>
      </p:sp>
      <p:sp>
        <p:nvSpPr>
          <p:cNvPr id="95" name="object 51"/>
          <p:cNvSpPr/>
          <p:nvPr/>
        </p:nvSpPr>
        <p:spPr>
          <a:xfrm rot="5400000">
            <a:off x="405003" y="8210042"/>
            <a:ext cx="567055" cy="157860"/>
          </a:xfrm>
          <a:custGeom>
            <a:avLst/>
            <a:gdLst/>
            <a:ahLst/>
            <a:cxnLst/>
            <a:rect l="l" t="t" r="r" b="b"/>
            <a:pathLst>
              <a:path w="756920" h="111125">
                <a:moveTo>
                  <a:pt x="719146" y="55372"/>
                </a:moveTo>
                <a:lnTo>
                  <a:pt x="652526" y="94234"/>
                </a:lnTo>
                <a:lnTo>
                  <a:pt x="651001" y="100076"/>
                </a:lnTo>
                <a:lnTo>
                  <a:pt x="656335" y="109220"/>
                </a:lnTo>
                <a:lnTo>
                  <a:pt x="662051" y="110744"/>
                </a:lnTo>
                <a:lnTo>
                  <a:pt x="740601" y="64897"/>
                </a:lnTo>
                <a:lnTo>
                  <a:pt x="737997" y="64897"/>
                </a:lnTo>
                <a:lnTo>
                  <a:pt x="737997" y="63627"/>
                </a:lnTo>
                <a:lnTo>
                  <a:pt x="733298" y="63627"/>
                </a:lnTo>
                <a:lnTo>
                  <a:pt x="719146" y="55372"/>
                </a:lnTo>
                <a:close/>
              </a:path>
              <a:path w="756920" h="111125">
                <a:moveTo>
                  <a:pt x="702818" y="45847"/>
                </a:moveTo>
                <a:lnTo>
                  <a:pt x="0" y="45847"/>
                </a:lnTo>
                <a:lnTo>
                  <a:pt x="0" y="64897"/>
                </a:lnTo>
                <a:lnTo>
                  <a:pt x="702818" y="64897"/>
                </a:lnTo>
                <a:lnTo>
                  <a:pt x="719146" y="55372"/>
                </a:lnTo>
                <a:lnTo>
                  <a:pt x="702818" y="45847"/>
                </a:lnTo>
                <a:close/>
              </a:path>
              <a:path w="756920" h="111125">
                <a:moveTo>
                  <a:pt x="740600" y="45847"/>
                </a:moveTo>
                <a:lnTo>
                  <a:pt x="737997" y="45847"/>
                </a:lnTo>
                <a:lnTo>
                  <a:pt x="737997" y="64897"/>
                </a:lnTo>
                <a:lnTo>
                  <a:pt x="740601" y="64897"/>
                </a:lnTo>
                <a:lnTo>
                  <a:pt x="756920" y="55372"/>
                </a:lnTo>
                <a:lnTo>
                  <a:pt x="740600" y="45847"/>
                </a:lnTo>
                <a:close/>
              </a:path>
              <a:path w="756920" h="111125">
                <a:moveTo>
                  <a:pt x="733298" y="47117"/>
                </a:moveTo>
                <a:lnTo>
                  <a:pt x="719146" y="55372"/>
                </a:lnTo>
                <a:lnTo>
                  <a:pt x="733298" y="63627"/>
                </a:lnTo>
                <a:lnTo>
                  <a:pt x="733298" y="47117"/>
                </a:lnTo>
                <a:close/>
              </a:path>
              <a:path w="756920" h="111125">
                <a:moveTo>
                  <a:pt x="737997" y="47117"/>
                </a:moveTo>
                <a:lnTo>
                  <a:pt x="733298" y="47117"/>
                </a:lnTo>
                <a:lnTo>
                  <a:pt x="733298" y="63627"/>
                </a:lnTo>
                <a:lnTo>
                  <a:pt x="737997" y="63627"/>
                </a:lnTo>
                <a:lnTo>
                  <a:pt x="737997" y="47117"/>
                </a:lnTo>
                <a:close/>
              </a:path>
              <a:path w="756920" h="111125">
                <a:moveTo>
                  <a:pt x="662051" y="0"/>
                </a:moveTo>
                <a:lnTo>
                  <a:pt x="656335" y="1524"/>
                </a:lnTo>
                <a:lnTo>
                  <a:pt x="651001" y="10668"/>
                </a:lnTo>
                <a:lnTo>
                  <a:pt x="652526" y="16510"/>
                </a:lnTo>
                <a:lnTo>
                  <a:pt x="719146" y="55372"/>
                </a:lnTo>
                <a:lnTo>
                  <a:pt x="733298" y="47117"/>
                </a:lnTo>
                <a:lnTo>
                  <a:pt x="737997" y="47117"/>
                </a:lnTo>
                <a:lnTo>
                  <a:pt x="737997" y="45847"/>
                </a:lnTo>
                <a:lnTo>
                  <a:pt x="740600" y="45847"/>
                </a:lnTo>
                <a:lnTo>
                  <a:pt x="662051" y="0"/>
                </a:lnTo>
                <a:close/>
              </a:path>
            </a:pathLst>
          </a:custGeom>
          <a:solidFill>
            <a:schemeClr val="accent2"/>
          </a:solidFill>
        </p:spPr>
        <p:txBody>
          <a:bodyPr wrap="square" lIns="0" tIns="0" rIns="0" bIns="0" rtlCol="0"/>
          <a:lstStyle/>
          <a:p>
            <a:endParaRPr/>
          </a:p>
        </p:txBody>
      </p:sp>
      <p:sp>
        <p:nvSpPr>
          <p:cNvPr id="96" name="object 51"/>
          <p:cNvSpPr/>
          <p:nvPr/>
        </p:nvSpPr>
        <p:spPr>
          <a:xfrm>
            <a:off x="2133600" y="8795640"/>
            <a:ext cx="567055" cy="157860"/>
          </a:xfrm>
          <a:custGeom>
            <a:avLst/>
            <a:gdLst/>
            <a:ahLst/>
            <a:cxnLst/>
            <a:rect l="l" t="t" r="r" b="b"/>
            <a:pathLst>
              <a:path w="756920" h="111125">
                <a:moveTo>
                  <a:pt x="719146" y="55372"/>
                </a:moveTo>
                <a:lnTo>
                  <a:pt x="652526" y="94234"/>
                </a:lnTo>
                <a:lnTo>
                  <a:pt x="651001" y="100076"/>
                </a:lnTo>
                <a:lnTo>
                  <a:pt x="656335" y="109220"/>
                </a:lnTo>
                <a:lnTo>
                  <a:pt x="662051" y="110744"/>
                </a:lnTo>
                <a:lnTo>
                  <a:pt x="740601" y="64897"/>
                </a:lnTo>
                <a:lnTo>
                  <a:pt x="737997" y="64897"/>
                </a:lnTo>
                <a:lnTo>
                  <a:pt x="737997" y="63627"/>
                </a:lnTo>
                <a:lnTo>
                  <a:pt x="733298" y="63627"/>
                </a:lnTo>
                <a:lnTo>
                  <a:pt x="719146" y="55372"/>
                </a:lnTo>
                <a:close/>
              </a:path>
              <a:path w="756920" h="111125">
                <a:moveTo>
                  <a:pt x="702818" y="45847"/>
                </a:moveTo>
                <a:lnTo>
                  <a:pt x="0" y="45847"/>
                </a:lnTo>
                <a:lnTo>
                  <a:pt x="0" y="64897"/>
                </a:lnTo>
                <a:lnTo>
                  <a:pt x="702818" y="64897"/>
                </a:lnTo>
                <a:lnTo>
                  <a:pt x="719146" y="55372"/>
                </a:lnTo>
                <a:lnTo>
                  <a:pt x="702818" y="45847"/>
                </a:lnTo>
                <a:close/>
              </a:path>
              <a:path w="756920" h="111125">
                <a:moveTo>
                  <a:pt x="740600" y="45847"/>
                </a:moveTo>
                <a:lnTo>
                  <a:pt x="737997" y="45847"/>
                </a:lnTo>
                <a:lnTo>
                  <a:pt x="737997" y="64897"/>
                </a:lnTo>
                <a:lnTo>
                  <a:pt x="740601" y="64897"/>
                </a:lnTo>
                <a:lnTo>
                  <a:pt x="756920" y="55372"/>
                </a:lnTo>
                <a:lnTo>
                  <a:pt x="740600" y="45847"/>
                </a:lnTo>
                <a:close/>
              </a:path>
              <a:path w="756920" h="111125">
                <a:moveTo>
                  <a:pt x="733298" y="47117"/>
                </a:moveTo>
                <a:lnTo>
                  <a:pt x="719146" y="55372"/>
                </a:lnTo>
                <a:lnTo>
                  <a:pt x="733298" y="63627"/>
                </a:lnTo>
                <a:lnTo>
                  <a:pt x="733298" y="47117"/>
                </a:lnTo>
                <a:close/>
              </a:path>
              <a:path w="756920" h="111125">
                <a:moveTo>
                  <a:pt x="737997" y="47117"/>
                </a:moveTo>
                <a:lnTo>
                  <a:pt x="733298" y="47117"/>
                </a:lnTo>
                <a:lnTo>
                  <a:pt x="733298" y="63627"/>
                </a:lnTo>
                <a:lnTo>
                  <a:pt x="737997" y="63627"/>
                </a:lnTo>
                <a:lnTo>
                  <a:pt x="737997" y="47117"/>
                </a:lnTo>
                <a:close/>
              </a:path>
              <a:path w="756920" h="111125">
                <a:moveTo>
                  <a:pt x="662051" y="0"/>
                </a:moveTo>
                <a:lnTo>
                  <a:pt x="656335" y="1524"/>
                </a:lnTo>
                <a:lnTo>
                  <a:pt x="651001" y="10668"/>
                </a:lnTo>
                <a:lnTo>
                  <a:pt x="652526" y="16510"/>
                </a:lnTo>
                <a:lnTo>
                  <a:pt x="719146" y="55372"/>
                </a:lnTo>
                <a:lnTo>
                  <a:pt x="733298" y="47117"/>
                </a:lnTo>
                <a:lnTo>
                  <a:pt x="737997" y="47117"/>
                </a:lnTo>
                <a:lnTo>
                  <a:pt x="737997" y="45847"/>
                </a:lnTo>
                <a:lnTo>
                  <a:pt x="740600" y="45847"/>
                </a:lnTo>
                <a:lnTo>
                  <a:pt x="662051" y="0"/>
                </a:lnTo>
                <a:close/>
              </a:path>
            </a:pathLst>
          </a:custGeom>
          <a:solidFill>
            <a:schemeClr val="accent2"/>
          </a:solidFill>
        </p:spPr>
        <p:txBody>
          <a:bodyPr wrap="square" lIns="0" tIns="0" rIns="0" bIns="0" rtlCol="0"/>
          <a:lstStyle/>
          <a:p>
            <a:endParaRPr/>
          </a:p>
        </p:txBody>
      </p:sp>
      <p:sp>
        <p:nvSpPr>
          <p:cNvPr id="15" name="Rectangle 14"/>
          <p:cNvSpPr/>
          <p:nvPr/>
        </p:nvSpPr>
        <p:spPr>
          <a:xfrm>
            <a:off x="187587" y="3956349"/>
            <a:ext cx="531877" cy="400110"/>
          </a:xfrm>
          <a:prstGeom prst="rect">
            <a:avLst/>
          </a:prstGeom>
        </p:spPr>
        <p:txBody>
          <a:bodyPr wrap="none">
            <a:spAutoFit/>
          </a:bodyPr>
          <a:lstStyle/>
          <a:p>
            <a:r>
              <a:rPr lang="id-ID" sz="2000" dirty="0">
                <a:solidFill>
                  <a:srgbClr val="3E3E3E"/>
                </a:solidFill>
                <a:latin typeface="Arial" pitchFamily="34" charset="0"/>
                <a:cs typeface="Arial" pitchFamily="34" charset="0"/>
              </a:rPr>
              <a:t>r </a:t>
            </a:r>
            <a:r>
              <a:rPr lang="id-ID" sz="2000" dirty="0">
                <a:solidFill>
                  <a:srgbClr val="3E3E3E"/>
                </a:solidFill>
                <a:latin typeface="Arial Narrow"/>
                <a:cs typeface="Arial" pitchFamily="34" charset="0"/>
              </a:rPr>
              <a:t>↓</a:t>
            </a:r>
            <a:r>
              <a:rPr lang="id-ID" sz="2000" spc="-55" dirty="0">
                <a:solidFill>
                  <a:srgbClr val="3E3E3E"/>
                </a:solidFill>
                <a:latin typeface="Arial" pitchFamily="34" charset="0"/>
                <a:cs typeface="Arial" pitchFamily="34" charset="0"/>
              </a:rPr>
              <a:t> </a:t>
            </a:r>
            <a:endParaRPr lang="id-ID" sz="2000" dirty="0"/>
          </a:p>
        </p:txBody>
      </p:sp>
      <p:sp>
        <p:nvSpPr>
          <p:cNvPr id="97" name="Rectangle 96"/>
          <p:cNvSpPr/>
          <p:nvPr/>
        </p:nvSpPr>
        <p:spPr>
          <a:xfrm>
            <a:off x="2238232" y="9381172"/>
            <a:ext cx="418704" cy="369332"/>
          </a:xfrm>
          <a:prstGeom prst="rect">
            <a:avLst/>
          </a:prstGeom>
        </p:spPr>
        <p:txBody>
          <a:bodyPr wrap="none">
            <a:spAutoFit/>
          </a:bodyPr>
          <a:lstStyle/>
          <a:p>
            <a:r>
              <a:rPr lang="id-ID" spc="-25" dirty="0" smtClean="0">
                <a:solidFill>
                  <a:srgbClr val="3E3E3E"/>
                </a:solidFill>
                <a:latin typeface="Arial" pitchFamily="34" charset="0"/>
                <a:cs typeface="Arial" pitchFamily="34" charset="0"/>
              </a:rPr>
              <a:t>I </a:t>
            </a:r>
            <a:r>
              <a:rPr lang="id-ID" spc="-25" dirty="0">
                <a:solidFill>
                  <a:srgbClr val="3E3E3E"/>
                </a:solidFill>
                <a:latin typeface="Arial Narrow"/>
                <a:cs typeface="Arial" pitchFamily="34" charset="0"/>
              </a:rPr>
              <a:t>↑</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23900"/>
            <a:ext cx="15925800" cy="9721080"/>
          </a:xfrm>
        </p:spPr>
        <p:txBody>
          <a:bodyPr>
            <a:normAutofit/>
          </a:bodyPr>
          <a:lstStyle/>
          <a:p>
            <a:pPr marL="0" indent="0" algn="ctr">
              <a:buNone/>
            </a:pPr>
            <a:r>
              <a:rPr lang="id-ID" sz="5700" b="1" kern="0" dirty="0" smtClean="0">
                <a:solidFill>
                  <a:srgbClr val="90C226"/>
                </a:solidFill>
                <a:latin typeface="Times New Roman" pitchFamily="18" charset="0"/>
                <a:cs typeface="Times New Roman" pitchFamily="18" charset="0"/>
              </a:rPr>
              <a:t>		</a:t>
            </a:r>
            <a:r>
              <a:rPr lang="en-US" sz="5700" b="1" kern="0" dirty="0" smtClean="0">
                <a:solidFill>
                  <a:srgbClr val="90C226"/>
                </a:solidFill>
                <a:latin typeface="Times New Roman" pitchFamily="18" charset="0"/>
                <a:cs typeface="Times New Roman" pitchFamily="18" charset="0"/>
              </a:rPr>
              <a:t>DEFINISI </a:t>
            </a:r>
            <a:r>
              <a:rPr lang="en-US" sz="5700" b="1" kern="0" dirty="0">
                <a:solidFill>
                  <a:srgbClr val="90C226"/>
                </a:solidFill>
                <a:latin typeface="Times New Roman" pitchFamily="18" charset="0"/>
                <a:cs typeface="Times New Roman" pitchFamily="18" charset="0"/>
              </a:rPr>
              <a:t>DAN CIRI-CIRI UANG</a:t>
            </a:r>
            <a:endParaRPr lang="en-US" b="1" dirty="0" smtClean="0"/>
          </a:p>
          <a:p>
            <a:pPr marL="0" indent="0" algn="just">
              <a:buNone/>
            </a:pPr>
            <a:r>
              <a:rPr lang="en-US" dirty="0" smtClean="0"/>
              <a:t>	</a:t>
            </a:r>
            <a:endParaRPr lang="id-ID" dirty="0" smtClean="0"/>
          </a:p>
          <a:p>
            <a:pPr algn="just"/>
            <a:r>
              <a:rPr lang="id-ID" sz="3400" dirty="0">
                <a:latin typeface="Arial" pitchFamily="34" charset="0"/>
                <a:cs typeface="Arial" pitchFamily="34" charset="0"/>
              </a:rPr>
              <a:t>	</a:t>
            </a:r>
            <a:r>
              <a:rPr lang="id-ID" sz="3200" dirty="0">
                <a:latin typeface="Arial" pitchFamily="34" charset="0"/>
                <a:cs typeface="Arial" pitchFamily="34" charset="0"/>
              </a:rPr>
              <a:t>Kesulitan-kesulitan yang timbul sebagai akibat dari “</a:t>
            </a:r>
            <a:r>
              <a:rPr lang="id-ID" sz="3200" b="1" dirty="0">
                <a:latin typeface="Arial" pitchFamily="34" charset="0"/>
                <a:cs typeface="Arial" pitchFamily="34" charset="0"/>
              </a:rPr>
              <a:t>perekonomian barter</a:t>
            </a:r>
            <a:r>
              <a:rPr lang="id-ID" sz="3200" dirty="0">
                <a:latin typeface="Arial" pitchFamily="34" charset="0"/>
                <a:cs typeface="Arial" pitchFamily="34" charset="0"/>
              </a:rPr>
              <a:t>” maka </a:t>
            </a:r>
            <a:r>
              <a:rPr lang="id-ID" sz="3200" dirty="0">
                <a:solidFill>
                  <a:srgbClr val="FF0000"/>
                </a:solidFill>
                <a:latin typeface="Arial" pitchFamily="34" charset="0"/>
                <a:cs typeface="Arial" pitchFamily="34" charset="0"/>
              </a:rPr>
              <a:t>uang diciptakan dalam perekonomian dengan tujuan untuk melancarkan kegiatan tukar menukar dan perdagangan</a:t>
            </a:r>
            <a:r>
              <a:rPr lang="id-ID" sz="3200" dirty="0">
                <a:latin typeface="Arial" pitchFamily="34" charset="0"/>
                <a:cs typeface="Arial" pitchFamily="34" charset="0"/>
              </a:rPr>
              <a:t>. </a:t>
            </a:r>
          </a:p>
          <a:p>
            <a:pPr algn="just">
              <a:spcAft>
                <a:spcPts val="600"/>
              </a:spcAft>
            </a:pPr>
            <a:r>
              <a:rPr lang="id-ID" sz="3200" b="1" dirty="0">
                <a:latin typeface="Arial" pitchFamily="34" charset="0"/>
                <a:cs typeface="Arial" pitchFamily="34" charset="0"/>
              </a:rPr>
              <a:t>Uang</a:t>
            </a:r>
            <a:r>
              <a:rPr lang="id-ID" sz="3200" dirty="0">
                <a:latin typeface="Arial" pitchFamily="34" charset="0"/>
                <a:cs typeface="Arial" pitchFamily="34" charset="0"/>
              </a:rPr>
              <a:t> didefinisikan sebagai: benda-benda yang disetujui oleh masyarakat sebagai alat perantaraan untuk mengadakan tukar menukar/perdagangan.</a:t>
            </a:r>
          </a:p>
          <a:p>
            <a:pPr algn="just"/>
            <a:r>
              <a:rPr lang="id-ID" sz="3200" dirty="0" smtClean="0">
                <a:latin typeface="Arial" pitchFamily="34" charset="0"/>
                <a:cs typeface="Arial" pitchFamily="34" charset="0"/>
              </a:rPr>
              <a:t>Maksud kata </a:t>
            </a:r>
            <a:r>
              <a:rPr lang="id-ID" sz="3200" dirty="0">
                <a:latin typeface="Arial" pitchFamily="34" charset="0"/>
                <a:cs typeface="Arial" pitchFamily="34" charset="0"/>
              </a:rPr>
              <a:t>"</a:t>
            </a:r>
            <a:r>
              <a:rPr lang="id-ID" sz="3200" u="sng" dirty="0">
                <a:latin typeface="Arial" pitchFamily="34" charset="0"/>
                <a:cs typeface="Arial" pitchFamily="34" charset="0"/>
              </a:rPr>
              <a:t>disetujui</a:t>
            </a:r>
            <a:r>
              <a:rPr lang="id-ID" sz="3200" dirty="0">
                <a:latin typeface="Arial" pitchFamily="34" charset="0"/>
                <a:cs typeface="Arial" pitchFamily="34" charset="0"/>
              </a:rPr>
              <a:t>" dalam definisi ini adalah terdapat kata sepakat di antara anggota-anggota masyarakat untuk menggunakan satu atau beberapa benda sebagai alat perantaraan dalam kegiatan tukar menukar.</a:t>
            </a:r>
          </a:p>
          <a:p>
            <a:pPr algn="just"/>
            <a:r>
              <a:rPr lang="id-ID" sz="3200" dirty="0">
                <a:latin typeface="Arial" pitchFamily="34" charset="0"/>
                <a:cs typeface="Arial" pitchFamily="34" charset="0"/>
              </a:rPr>
              <a:t>	Agar masyarakat menyetujui penggunaan sesuatu benda sebagai uang, benda itu haruslah memenuhi syarat-syarat berikut:</a:t>
            </a:r>
          </a:p>
          <a:p>
            <a:pPr algn="just"/>
            <a:r>
              <a:rPr lang="id-ID" sz="3200" dirty="0">
                <a:latin typeface="Arial" pitchFamily="34" charset="0"/>
                <a:cs typeface="Arial" pitchFamily="34" charset="0"/>
              </a:rPr>
              <a:t>i. Nilainya tidak mengalami perubahan dari waktu ke waktu.</a:t>
            </a:r>
          </a:p>
          <a:p>
            <a:pPr algn="just"/>
            <a:r>
              <a:rPr lang="id-ID" sz="3200" dirty="0">
                <a:latin typeface="Arial" pitchFamily="34" charset="0"/>
                <a:cs typeface="Arial" pitchFamily="34" charset="0"/>
              </a:rPr>
              <a:t>ii. Mudah dibawa-bawa.</a:t>
            </a:r>
          </a:p>
          <a:p>
            <a:pPr algn="just"/>
            <a:r>
              <a:rPr lang="id-ID" sz="3200" dirty="0">
                <a:latin typeface="Arial" pitchFamily="34" charset="0"/>
                <a:cs typeface="Arial" pitchFamily="34" charset="0"/>
              </a:rPr>
              <a:t>iii. Mudah disimpan tanpa mengurangi nilainya</a:t>
            </a:r>
            <a:r>
              <a:rPr lang="id-ID" sz="3200" dirty="0" smtClean="0">
                <a:latin typeface="Arial" pitchFamily="34" charset="0"/>
                <a:cs typeface="Arial" pitchFamily="34" charset="0"/>
              </a:rPr>
              <a:t>.</a:t>
            </a:r>
            <a:endParaRPr lang="id-ID" sz="3200" dirty="0">
              <a:latin typeface="Arial" pitchFamily="34" charset="0"/>
              <a:cs typeface="Arial" pitchFamily="34" charset="0"/>
            </a:endParaRPr>
          </a:p>
          <a:p>
            <a:pPr algn="just"/>
            <a:r>
              <a:rPr lang="id-ID" sz="3200" dirty="0">
                <a:latin typeface="Arial" pitchFamily="34" charset="0"/>
                <a:cs typeface="Arial" pitchFamily="34" charset="0"/>
              </a:rPr>
              <a:t>iv. Tahan lama.</a:t>
            </a:r>
          </a:p>
          <a:p>
            <a:pPr algn="just"/>
            <a:r>
              <a:rPr lang="id-ID" sz="3200" dirty="0">
                <a:latin typeface="Arial" pitchFamily="34" charset="0"/>
                <a:cs typeface="Arial" pitchFamily="34" charset="0"/>
              </a:rPr>
              <a:t>V. Jumlahnya terbatas (tidak berlebih-lebihan).</a:t>
            </a:r>
          </a:p>
          <a:p>
            <a:pPr algn="just"/>
            <a:r>
              <a:rPr lang="id-ID" sz="3200" dirty="0">
                <a:latin typeface="Arial" pitchFamily="34" charset="0"/>
                <a:cs typeface="Arial" pitchFamily="34" charset="0"/>
              </a:rPr>
              <a:t>Vi. Bendanya mempunyai mutu yang sama</a:t>
            </a:r>
            <a:endParaRPr lang="en-US" sz="3200" dirty="0">
              <a:latin typeface="Arial" pitchFamily="34" charset="0"/>
              <a:cs typeface="Arial" pitchFamily="34" charset="0"/>
            </a:endParaRPr>
          </a:p>
        </p:txBody>
      </p:sp>
      <p:sp>
        <p:nvSpPr>
          <p:cNvPr id="5" name="Rectangle 4"/>
          <p:cNvSpPr/>
          <p:nvPr/>
        </p:nvSpPr>
        <p:spPr>
          <a:xfrm>
            <a:off x="11430000" y="7962900"/>
            <a:ext cx="6019800" cy="1384995"/>
          </a:xfrm>
          <a:prstGeom prst="rect">
            <a:avLst/>
          </a:prstGeom>
          <a:solidFill>
            <a:schemeClr val="accent5">
              <a:lumMod val="20000"/>
              <a:lumOff val="80000"/>
            </a:schemeClr>
          </a:solidFill>
        </p:spPr>
        <p:txBody>
          <a:bodyPr wrap="square">
            <a:spAutoFit/>
          </a:bodyPr>
          <a:lstStyle/>
          <a:p>
            <a:r>
              <a:rPr lang="en-US" sz="2800" b="1" dirty="0" err="1">
                <a:solidFill>
                  <a:srgbClr val="FF0000"/>
                </a:solidFill>
              </a:rPr>
              <a:t>Emas</a:t>
            </a:r>
            <a:r>
              <a:rPr lang="en-US" sz="2800" b="1" dirty="0">
                <a:solidFill>
                  <a:srgbClr val="FF0000"/>
                </a:solidFill>
              </a:rPr>
              <a:t> </a:t>
            </a:r>
            <a:r>
              <a:rPr lang="en-US" sz="2800" b="1" dirty="0" err="1">
                <a:solidFill>
                  <a:srgbClr val="FF0000"/>
                </a:solidFill>
              </a:rPr>
              <a:t>dan</a:t>
            </a:r>
            <a:r>
              <a:rPr lang="en-US" sz="2800" b="1" dirty="0">
                <a:solidFill>
                  <a:srgbClr val="FF0000"/>
                </a:solidFill>
              </a:rPr>
              <a:t> </a:t>
            </a:r>
            <a:r>
              <a:rPr lang="en-US" sz="2800" b="1" dirty="0" err="1">
                <a:solidFill>
                  <a:srgbClr val="FF0000"/>
                </a:solidFill>
              </a:rPr>
              <a:t>perak</a:t>
            </a:r>
            <a:r>
              <a:rPr lang="en-US" sz="2800" dirty="0"/>
              <a:t> </a:t>
            </a:r>
            <a:r>
              <a:rPr lang="en-US" sz="2800" dirty="0" err="1"/>
              <a:t>merupakan</a:t>
            </a:r>
            <a:r>
              <a:rPr lang="en-US" sz="2800" dirty="0"/>
              <a:t> </a:t>
            </a:r>
            <a:r>
              <a:rPr lang="en-US" sz="2800" dirty="0" err="1"/>
              <a:t>dua</a:t>
            </a:r>
            <a:r>
              <a:rPr lang="en-US" sz="2800" dirty="0"/>
              <a:t> </a:t>
            </a:r>
            <a:r>
              <a:rPr lang="en-US" sz="2800" dirty="0" err="1"/>
              <a:t>benda</a:t>
            </a:r>
            <a:r>
              <a:rPr lang="en-US" sz="2800" dirty="0"/>
              <a:t> yang </a:t>
            </a:r>
            <a:r>
              <a:rPr lang="en-US" sz="2800" dirty="0" err="1"/>
              <a:t>dapat</a:t>
            </a:r>
            <a:r>
              <a:rPr lang="en-US" sz="2800" dirty="0"/>
              <a:t> </a:t>
            </a:r>
            <a:r>
              <a:rPr lang="en-US" sz="2800" dirty="0" err="1"/>
              <a:t>memenuhi</a:t>
            </a:r>
            <a:r>
              <a:rPr lang="en-US" sz="2800" dirty="0"/>
              <a:t> </a:t>
            </a:r>
            <a:r>
              <a:rPr lang="en-US" sz="2800" dirty="0" err="1"/>
              <a:t>syarat-syarat</a:t>
            </a:r>
            <a:r>
              <a:rPr lang="en-US" sz="2800" dirty="0"/>
              <a:t> </a:t>
            </a:r>
            <a:r>
              <a:rPr lang="id-ID" sz="2800" dirty="0" smtClean="0"/>
              <a:t>tersebut </a:t>
            </a:r>
            <a:r>
              <a:rPr lang="en-US" sz="2800" dirty="0" err="1" smtClean="0"/>
              <a:t>pada</a:t>
            </a:r>
            <a:r>
              <a:rPr lang="en-US" sz="2800" dirty="0" smtClean="0"/>
              <a:t> </a:t>
            </a:r>
            <a:r>
              <a:rPr lang="en-US" sz="2800" dirty="0" err="1"/>
              <a:t>masa</a:t>
            </a:r>
            <a:r>
              <a:rPr lang="en-US" sz="2800" dirty="0"/>
              <a:t> yang </a:t>
            </a:r>
            <a:r>
              <a:rPr lang="en-US" sz="2800" dirty="0" err="1"/>
              <a:t>lalu</a:t>
            </a:r>
            <a:endParaRPr lang="id-ID" sz="2800" dirty="0"/>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3610668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5460" cy="10287000"/>
          </a:xfrm>
          <a:prstGeom prst="rect">
            <a:avLst/>
          </a:prstGeom>
        </p:spPr>
      </p:pic>
      <p:grpSp>
        <p:nvGrpSpPr>
          <p:cNvPr id="3" name="object 3"/>
          <p:cNvGrpSpPr/>
          <p:nvPr/>
        </p:nvGrpSpPr>
        <p:grpSpPr>
          <a:xfrm>
            <a:off x="0" y="0"/>
            <a:ext cx="18072100" cy="2582545"/>
            <a:chOff x="0" y="0"/>
            <a:chExt cx="18072100" cy="2582545"/>
          </a:xfrm>
        </p:grpSpPr>
        <p:sp>
          <p:nvSpPr>
            <p:cNvPr id="4" name="object 4"/>
            <p:cNvSpPr/>
            <p:nvPr/>
          </p:nvSpPr>
          <p:spPr>
            <a:xfrm>
              <a:off x="3094482" y="0"/>
              <a:ext cx="1424940" cy="1765935"/>
            </a:xfrm>
            <a:custGeom>
              <a:avLst/>
              <a:gdLst/>
              <a:ahLst/>
              <a:cxnLst/>
              <a:rect l="l" t="t" r="r" b="b"/>
              <a:pathLst>
                <a:path w="1424939" h="1765935">
                  <a:moveTo>
                    <a:pt x="1424868" y="0"/>
                  </a:moveTo>
                  <a:lnTo>
                    <a:pt x="884357" y="0"/>
                  </a:lnTo>
                  <a:lnTo>
                    <a:pt x="0" y="1531747"/>
                  </a:lnTo>
                  <a:lnTo>
                    <a:pt x="405383" y="1765807"/>
                  </a:lnTo>
                  <a:lnTo>
                    <a:pt x="1424868" y="0"/>
                  </a:lnTo>
                  <a:close/>
                </a:path>
              </a:pathLst>
            </a:custGeom>
            <a:solidFill>
              <a:srgbClr val="0066CC"/>
            </a:solidFill>
          </p:spPr>
          <p:txBody>
            <a:bodyPr wrap="square" lIns="0" tIns="0" rIns="0" bIns="0" rtlCol="0"/>
            <a:lstStyle/>
            <a:p>
              <a:endParaRPr/>
            </a:p>
          </p:txBody>
        </p:sp>
        <p:sp>
          <p:nvSpPr>
            <p:cNvPr id="5" name="object 5"/>
            <p:cNvSpPr/>
            <p:nvPr/>
          </p:nvSpPr>
          <p:spPr>
            <a:xfrm>
              <a:off x="1194358" y="0"/>
              <a:ext cx="2564130" cy="2335530"/>
            </a:xfrm>
            <a:custGeom>
              <a:avLst/>
              <a:gdLst/>
              <a:ahLst/>
              <a:cxnLst/>
              <a:rect l="l" t="t" r="r" b="b"/>
              <a:pathLst>
                <a:path w="2564129" h="2335530">
                  <a:moveTo>
                    <a:pt x="2563787" y="0"/>
                  </a:moveTo>
                  <a:lnTo>
                    <a:pt x="943005" y="0"/>
                  </a:lnTo>
                  <a:lnTo>
                    <a:pt x="0" y="1633347"/>
                  </a:lnTo>
                  <a:lnTo>
                    <a:pt x="1215593" y="2335149"/>
                  </a:lnTo>
                  <a:lnTo>
                    <a:pt x="2563787" y="0"/>
                  </a:lnTo>
                  <a:close/>
                </a:path>
              </a:pathLst>
            </a:custGeom>
            <a:solidFill>
              <a:srgbClr val="0099CC"/>
            </a:solidFill>
          </p:spPr>
          <p:txBody>
            <a:bodyPr wrap="square" lIns="0" tIns="0" rIns="0" bIns="0" rtlCol="0"/>
            <a:lstStyle/>
            <a:p>
              <a:endParaRPr/>
            </a:p>
          </p:txBody>
        </p:sp>
        <p:sp>
          <p:nvSpPr>
            <p:cNvPr id="6" name="object 6"/>
            <p:cNvSpPr/>
            <p:nvPr/>
          </p:nvSpPr>
          <p:spPr>
            <a:xfrm>
              <a:off x="1222324" y="0"/>
              <a:ext cx="728980" cy="938530"/>
            </a:xfrm>
            <a:custGeom>
              <a:avLst/>
              <a:gdLst/>
              <a:ahLst/>
              <a:cxnLst/>
              <a:rect l="l" t="t" r="r" b="b"/>
              <a:pathLst>
                <a:path w="728980" h="938530">
                  <a:moveTo>
                    <a:pt x="728837" y="0"/>
                  </a:moveTo>
                  <a:lnTo>
                    <a:pt x="479389" y="0"/>
                  </a:lnTo>
                  <a:lnTo>
                    <a:pt x="0" y="830326"/>
                  </a:lnTo>
                  <a:lnTo>
                    <a:pt x="187121" y="938276"/>
                  </a:lnTo>
                  <a:lnTo>
                    <a:pt x="728837" y="0"/>
                  </a:lnTo>
                  <a:close/>
                </a:path>
              </a:pathLst>
            </a:custGeom>
            <a:solidFill>
              <a:srgbClr val="009999"/>
            </a:solidFill>
          </p:spPr>
          <p:txBody>
            <a:bodyPr wrap="square" lIns="0" tIns="0" rIns="0" bIns="0" rtlCol="0"/>
            <a:lstStyle/>
            <a:p>
              <a:endParaRPr/>
            </a:p>
          </p:txBody>
        </p:sp>
        <p:sp>
          <p:nvSpPr>
            <p:cNvPr id="7" name="object 7"/>
            <p:cNvSpPr/>
            <p:nvPr/>
          </p:nvSpPr>
          <p:spPr>
            <a:xfrm>
              <a:off x="0" y="0"/>
              <a:ext cx="1490980" cy="2582545"/>
            </a:xfrm>
            <a:custGeom>
              <a:avLst/>
              <a:gdLst/>
              <a:ahLst/>
              <a:cxnLst/>
              <a:rect l="l" t="t" r="r" b="b"/>
              <a:pathLst>
                <a:path w="1490980" h="2582545">
                  <a:moveTo>
                    <a:pt x="1490731" y="0"/>
                  </a:moveTo>
                  <a:lnTo>
                    <a:pt x="777925" y="0"/>
                  </a:lnTo>
                  <a:lnTo>
                    <a:pt x="0" y="1347409"/>
                  </a:lnTo>
                  <a:lnTo>
                    <a:pt x="0" y="2582014"/>
                  </a:lnTo>
                  <a:lnTo>
                    <a:pt x="1490731"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4541520" y="1831339"/>
              <a:ext cx="13530580" cy="144779"/>
            </a:xfrm>
            <a:prstGeom prst="rect">
              <a:avLst/>
            </a:prstGeom>
          </p:spPr>
        </p:pic>
      </p:grpSp>
      <p:grpSp>
        <p:nvGrpSpPr>
          <p:cNvPr id="9" name="object 9"/>
          <p:cNvGrpSpPr/>
          <p:nvPr/>
        </p:nvGrpSpPr>
        <p:grpSpPr>
          <a:xfrm>
            <a:off x="15869666" y="6102731"/>
            <a:ext cx="2416175" cy="4184650"/>
            <a:chOff x="15869666" y="6102731"/>
            <a:chExt cx="2416175" cy="4184650"/>
          </a:xfrm>
        </p:grpSpPr>
        <p:sp>
          <p:nvSpPr>
            <p:cNvPr id="10"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11"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12"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14" name="object 14"/>
          <p:cNvSpPr/>
          <p:nvPr/>
        </p:nvSpPr>
        <p:spPr>
          <a:xfrm>
            <a:off x="1262380" y="3515359"/>
            <a:ext cx="896619" cy="962660"/>
          </a:xfrm>
          <a:custGeom>
            <a:avLst/>
            <a:gdLst/>
            <a:ahLst/>
            <a:cxnLst/>
            <a:rect l="l" t="t" r="r" b="b"/>
            <a:pathLst>
              <a:path w="896619" h="962660">
                <a:moveTo>
                  <a:pt x="448309" y="0"/>
                </a:moveTo>
                <a:lnTo>
                  <a:pt x="402463" y="2485"/>
                </a:lnTo>
                <a:lnTo>
                  <a:pt x="357944" y="9779"/>
                </a:lnTo>
                <a:lnTo>
                  <a:pt x="314975" y="21641"/>
                </a:lnTo>
                <a:lnTo>
                  <a:pt x="273784" y="37828"/>
                </a:lnTo>
                <a:lnTo>
                  <a:pt x="234594" y="58098"/>
                </a:lnTo>
                <a:lnTo>
                  <a:pt x="197631" y="82208"/>
                </a:lnTo>
                <a:lnTo>
                  <a:pt x="163120" y="109918"/>
                </a:lnTo>
                <a:lnTo>
                  <a:pt x="131286" y="140985"/>
                </a:lnTo>
                <a:lnTo>
                  <a:pt x="102354" y="175167"/>
                </a:lnTo>
                <a:lnTo>
                  <a:pt x="76549" y="212222"/>
                </a:lnTo>
                <a:lnTo>
                  <a:pt x="54097" y="251908"/>
                </a:lnTo>
                <a:lnTo>
                  <a:pt x="35222" y="293983"/>
                </a:lnTo>
                <a:lnTo>
                  <a:pt x="20150" y="338204"/>
                </a:lnTo>
                <a:lnTo>
                  <a:pt x="9105" y="384331"/>
                </a:lnTo>
                <a:lnTo>
                  <a:pt x="2313" y="432120"/>
                </a:lnTo>
                <a:lnTo>
                  <a:pt x="0" y="481330"/>
                </a:lnTo>
                <a:lnTo>
                  <a:pt x="2313" y="530539"/>
                </a:lnTo>
                <a:lnTo>
                  <a:pt x="9105" y="578328"/>
                </a:lnTo>
                <a:lnTo>
                  <a:pt x="20150" y="624455"/>
                </a:lnTo>
                <a:lnTo>
                  <a:pt x="35222" y="668676"/>
                </a:lnTo>
                <a:lnTo>
                  <a:pt x="54097" y="710751"/>
                </a:lnTo>
                <a:lnTo>
                  <a:pt x="76549" y="750437"/>
                </a:lnTo>
                <a:lnTo>
                  <a:pt x="102354" y="787492"/>
                </a:lnTo>
                <a:lnTo>
                  <a:pt x="131286" y="821674"/>
                </a:lnTo>
                <a:lnTo>
                  <a:pt x="163120" y="852741"/>
                </a:lnTo>
                <a:lnTo>
                  <a:pt x="197631" y="880451"/>
                </a:lnTo>
                <a:lnTo>
                  <a:pt x="234594" y="904561"/>
                </a:lnTo>
                <a:lnTo>
                  <a:pt x="273784" y="924831"/>
                </a:lnTo>
                <a:lnTo>
                  <a:pt x="314975" y="941018"/>
                </a:lnTo>
                <a:lnTo>
                  <a:pt x="357944" y="952880"/>
                </a:lnTo>
                <a:lnTo>
                  <a:pt x="402463" y="960174"/>
                </a:lnTo>
                <a:lnTo>
                  <a:pt x="448309" y="962660"/>
                </a:lnTo>
                <a:lnTo>
                  <a:pt x="494156" y="960174"/>
                </a:lnTo>
                <a:lnTo>
                  <a:pt x="538675" y="952880"/>
                </a:lnTo>
                <a:lnTo>
                  <a:pt x="581644" y="941018"/>
                </a:lnTo>
                <a:lnTo>
                  <a:pt x="622835" y="924831"/>
                </a:lnTo>
                <a:lnTo>
                  <a:pt x="662025" y="904561"/>
                </a:lnTo>
                <a:lnTo>
                  <a:pt x="698988" y="880451"/>
                </a:lnTo>
                <a:lnTo>
                  <a:pt x="733499" y="852741"/>
                </a:lnTo>
                <a:lnTo>
                  <a:pt x="765333" y="821674"/>
                </a:lnTo>
                <a:lnTo>
                  <a:pt x="794265" y="787492"/>
                </a:lnTo>
                <a:lnTo>
                  <a:pt x="820070" y="750437"/>
                </a:lnTo>
                <a:lnTo>
                  <a:pt x="842522" y="710751"/>
                </a:lnTo>
                <a:lnTo>
                  <a:pt x="861397" y="668676"/>
                </a:lnTo>
                <a:lnTo>
                  <a:pt x="876469" y="624455"/>
                </a:lnTo>
                <a:lnTo>
                  <a:pt x="887514" y="578328"/>
                </a:lnTo>
                <a:lnTo>
                  <a:pt x="894306" y="530539"/>
                </a:lnTo>
                <a:lnTo>
                  <a:pt x="896619" y="481330"/>
                </a:lnTo>
                <a:lnTo>
                  <a:pt x="894306" y="432120"/>
                </a:lnTo>
                <a:lnTo>
                  <a:pt x="887514" y="384331"/>
                </a:lnTo>
                <a:lnTo>
                  <a:pt x="876469" y="338204"/>
                </a:lnTo>
                <a:lnTo>
                  <a:pt x="861397" y="293983"/>
                </a:lnTo>
                <a:lnTo>
                  <a:pt x="842522" y="251908"/>
                </a:lnTo>
                <a:lnTo>
                  <a:pt x="820070" y="212222"/>
                </a:lnTo>
                <a:lnTo>
                  <a:pt x="794265" y="175167"/>
                </a:lnTo>
                <a:lnTo>
                  <a:pt x="765333" y="140985"/>
                </a:lnTo>
                <a:lnTo>
                  <a:pt x="733499" y="109918"/>
                </a:lnTo>
                <a:lnTo>
                  <a:pt x="698988" y="82208"/>
                </a:lnTo>
                <a:lnTo>
                  <a:pt x="662025" y="58098"/>
                </a:lnTo>
                <a:lnTo>
                  <a:pt x="622835" y="37828"/>
                </a:lnTo>
                <a:lnTo>
                  <a:pt x="581644" y="21641"/>
                </a:lnTo>
                <a:lnTo>
                  <a:pt x="538675" y="9779"/>
                </a:lnTo>
                <a:lnTo>
                  <a:pt x="494156" y="2485"/>
                </a:lnTo>
                <a:lnTo>
                  <a:pt x="448309" y="0"/>
                </a:lnTo>
                <a:close/>
              </a:path>
            </a:pathLst>
          </a:custGeom>
          <a:solidFill>
            <a:srgbClr val="0066CC"/>
          </a:solidFill>
        </p:spPr>
        <p:txBody>
          <a:bodyPr wrap="square" lIns="0" tIns="0" rIns="0" bIns="0" rtlCol="0"/>
          <a:lstStyle/>
          <a:p>
            <a:endParaRPr/>
          </a:p>
        </p:txBody>
      </p:sp>
      <p:sp>
        <p:nvSpPr>
          <p:cNvPr id="15" name="object 15"/>
          <p:cNvSpPr txBox="1"/>
          <p:nvPr/>
        </p:nvSpPr>
        <p:spPr>
          <a:xfrm>
            <a:off x="1595374" y="3714686"/>
            <a:ext cx="231775" cy="513715"/>
          </a:xfrm>
          <a:prstGeom prst="rect">
            <a:avLst/>
          </a:prstGeom>
        </p:spPr>
        <p:txBody>
          <a:bodyPr vert="horz" wrap="square" lIns="0" tIns="12700" rIns="0" bIns="0" rtlCol="0">
            <a:spAutoFit/>
          </a:bodyPr>
          <a:lstStyle/>
          <a:p>
            <a:pPr marL="12700">
              <a:lnSpc>
                <a:spcPct val="100000"/>
              </a:lnSpc>
              <a:spcBef>
                <a:spcPts val="100"/>
              </a:spcBef>
            </a:pPr>
            <a:r>
              <a:rPr sz="3200" dirty="0">
                <a:solidFill>
                  <a:srgbClr val="FFFFFF"/>
                </a:solidFill>
                <a:latin typeface="Calibri"/>
                <a:cs typeface="Calibri"/>
              </a:rPr>
              <a:t>1</a:t>
            </a:r>
            <a:endParaRPr sz="3200">
              <a:latin typeface="Calibri"/>
              <a:cs typeface="Calibri"/>
            </a:endParaRPr>
          </a:p>
        </p:txBody>
      </p:sp>
      <p:sp>
        <p:nvSpPr>
          <p:cNvPr id="16" name="object 16"/>
          <p:cNvSpPr/>
          <p:nvPr/>
        </p:nvSpPr>
        <p:spPr>
          <a:xfrm>
            <a:off x="1262380" y="5557520"/>
            <a:ext cx="896619" cy="960119"/>
          </a:xfrm>
          <a:custGeom>
            <a:avLst/>
            <a:gdLst/>
            <a:ahLst/>
            <a:cxnLst/>
            <a:rect l="l" t="t" r="r" b="b"/>
            <a:pathLst>
              <a:path w="896619" h="960120">
                <a:moveTo>
                  <a:pt x="448309" y="0"/>
                </a:moveTo>
                <a:lnTo>
                  <a:pt x="402463" y="2477"/>
                </a:lnTo>
                <a:lnTo>
                  <a:pt x="357944" y="9751"/>
                </a:lnTo>
                <a:lnTo>
                  <a:pt x="314975" y="21578"/>
                </a:lnTo>
                <a:lnTo>
                  <a:pt x="273784" y="37719"/>
                </a:lnTo>
                <a:lnTo>
                  <a:pt x="234594" y="57931"/>
                </a:lnTo>
                <a:lnTo>
                  <a:pt x="197631" y="81974"/>
                </a:lnTo>
                <a:lnTo>
                  <a:pt x="163120" y="109607"/>
                </a:lnTo>
                <a:lnTo>
                  <a:pt x="131286" y="140588"/>
                </a:lnTo>
                <a:lnTo>
                  <a:pt x="102354" y="174678"/>
                </a:lnTo>
                <a:lnTo>
                  <a:pt x="76549" y="211633"/>
                </a:lnTo>
                <a:lnTo>
                  <a:pt x="54097" y="251214"/>
                </a:lnTo>
                <a:lnTo>
                  <a:pt x="35222" y="293179"/>
                </a:lnTo>
                <a:lnTo>
                  <a:pt x="20150" y="337287"/>
                </a:lnTo>
                <a:lnTo>
                  <a:pt x="9105" y="383297"/>
                </a:lnTo>
                <a:lnTo>
                  <a:pt x="2313" y="430969"/>
                </a:lnTo>
                <a:lnTo>
                  <a:pt x="0" y="480059"/>
                </a:lnTo>
                <a:lnTo>
                  <a:pt x="2313" y="529150"/>
                </a:lnTo>
                <a:lnTo>
                  <a:pt x="9105" y="576822"/>
                </a:lnTo>
                <a:lnTo>
                  <a:pt x="20150" y="622832"/>
                </a:lnTo>
                <a:lnTo>
                  <a:pt x="35222" y="666940"/>
                </a:lnTo>
                <a:lnTo>
                  <a:pt x="54097" y="708905"/>
                </a:lnTo>
                <a:lnTo>
                  <a:pt x="76549" y="748486"/>
                </a:lnTo>
                <a:lnTo>
                  <a:pt x="102354" y="785441"/>
                </a:lnTo>
                <a:lnTo>
                  <a:pt x="131286" y="819530"/>
                </a:lnTo>
                <a:lnTo>
                  <a:pt x="163120" y="850512"/>
                </a:lnTo>
                <a:lnTo>
                  <a:pt x="197631" y="878145"/>
                </a:lnTo>
                <a:lnTo>
                  <a:pt x="234594" y="902188"/>
                </a:lnTo>
                <a:lnTo>
                  <a:pt x="273784" y="922400"/>
                </a:lnTo>
                <a:lnTo>
                  <a:pt x="314975" y="938541"/>
                </a:lnTo>
                <a:lnTo>
                  <a:pt x="357944" y="950368"/>
                </a:lnTo>
                <a:lnTo>
                  <a:pt x="402463" y="957642"/>
                </a:lnTo>
                <a:lnTo>
                  <a:pt x="448309" y="960119"/>
                </a:lnTo>
                <a:lnTo>
                  <a:pt x="494156" y="957642"/>
                </a:lnTo>
                <a:lnTo>
                  <a:pt x="538675" y="950368"/>
                </a:lnTo>
                <a:lnTo>
                  <a:pt x="581644" y="938541"/>
                </a:lnTo>
                <a:lnTo>
                  <a:pt x="622835" y="922400"/>
                </a:lnTo>
                <a:lnTo>
                  <a:pt x="662025" y="902188"/>
                </a:lnTo>
                <a:lnTo>
                  <a:pt x="698988" y="878145"/>
                </a:lnTo>
                <a:lnTo>
                  <a:pt x="733499" y="850512"/>
                </a:lnTo>
                <a:lnTo>
                  <a:pt x="765333" y="819530"/>
                </a:lnTo>
                <a:lnTo>
                  <a:pt x="794265" y="785441"/>
                </a:lnTo>
                <a:lnTo>
                  <a:pt x="820070" y="748486"/>
                </a:lnTo>
                <a:lnTo>
                  <a:pt x="842522" y="708905"/>
                </a:lnTo>
                <a:lnTo>
                  <a:pt x="861397" y="666940"/>
                </a:lnTo>
                <a:lnTo>
                  <a:pt x="876469" y="622832"/>
                </a:lnTo>
                <a:lnTo>
                  <a:pt x="887514" y="576822"/>
                </a:lnTo>
                <a:lnTo>
                  <a:pt x="894306" y="529150"/>
                </a:lnTo>
                <a:lnTo>
                  <a:pt x="896619" y="480059"/>
                </a:lnTo>
                <a:lnTo>
                  <a:pt x="894306" y="430969"/>
                </a:lnTo>
                <a:lnTo>
                  <a:pt x="887514" y="383297"/>
                </a:lnTo>
                <a:lnTo>
                  <a:pt x="876469" y="337287"/>
                </a:lnTo>
                <a:lnTo>
                  <a:pt x="861397" y="293179"/>
                </a:lnTo>
                <a:lnTo>
                  <a:pt x="842522" y="251214"/>
                </a:lnTo>
                <a:lnTo>
                  <a:pt x="820070" y="211633"/>
                </a:lnTo>
                <a:lnTo>
                  <a:pt x="794265" y="174678"/>
                </a:lnTo>
                <a:lnTo>
                  <a:pt x="765333" y="140588"/>
                </a:lnTo>
                <a:lnTo>
                  <a:pt x="733499" y="109607"/>
                </a:lnTo>
                <a:lnTo>
                  <a:pt x="698988" y="81974"/>
                </a:lnTo>
                <a:lnTo>
                  <a:pt x="662025" y="57931"/>
                </a:lnTo>
                <a:lnTo>
                  <a:pt x="622835" y="37719"/>
                </a:lnTo>
                <a:lnTo>
                  <a:pt x="581644" y="21578"/>
                </a:lnTo>
                <a:lnTo>
                  <a:pt x="538675" y="9751"/>
                </a:lnTo>
                <a:lnTo>
                  <a:pt x="494156" y="2477"/>
                </a:lnTo>
                <a:lnTo>
                  <a:pt x="448309" y="0"/>
                </a:lnTo>
                <a:close/>
              </a:path>
            </a:pathLst>
          </a:custGeom>
          <a:solidFill>
            <a:srgbClr val="0099CC"/>
          </a:solidFill>
        </p:spPr>
        <p:txBody>
          <a:bodyPr wrap="square" lIns="0" tIns="0" rIns="0" bIns="0" rtlCol="0"/>
          <a:lstStyle/>
          <a:p>
            <a:endParaRPr/>
          </a:p>
        </p:txBody>
      </p:sp>
      <p:sp>
        <p:nvSpPr>
          <p:cNvPr id="17" name="object 17"/>
          <p:cNvSpPr txBox="1"/>
          <p:nvPr/>
        </p:nvSpPr>
        <p:spPr>
          <a:xfrm>
            <a:off x="1595374" y="5757164"/>
            <a:ext cx="231775" cy="513080"/>
          </a:xfrm>
          <a:prstGeom prst="rect">
            <a:avLst/>
          </a:prstGeom>
        </p:spPr>
        <p:txBody>
          <a:bodyPr vert="horz" wrap="square" lIns="0" tIns="12700" rIns="0" bIns="0" rtlCol="0">
            <a:spAutoFit/>
          </a:bodyPr>
          <a:lstStyle/>
          <a:p>
            <a:pPr marL="12700">
              <a:lnSpc>
                <a:spcPct val="100000"/>
              </a:lnSpc>
              <a:spcBef>
                <a:spcPts val="100"/>
              </a:spcBef>
            </a:pPr>
            <a:r>
              <a:rPr sz="3200" dirty="0">
                <a:solidFill>
                  <a:srgbClr val="FFFFFF"/>
                </a:solidFill>
                <a:latin typeface="Calibri"/>
                <a:cs typeface="Calibri"/>
              </a:rPr>
              <a:t>2</a:t>
            </a:r>
            <a:endParaRPr sz="3200">
              <a:latin typeface="Calibri"/>
              <a:cs typeface="Calibri"/>
            </a:endParaRPr>
          </a:p>
        </p:txBody>
      </p:sp>
      <p:sp>
        <p:nvSpPr>
          <p:cNvPr id="18" name="object 18"/>
          <p:cNvSpPr/>
          <p:nvPr/>
        </p:nvSpPr>
        <p:spPr>
          <a:xfrm>
            <a:off x="1262380" y="7998459"/>
            <a:ext cx="896619" cy="962660"/>
          </a:xfrm>
          <a:custGeom>
            <a:avLst/>
            <a:gdLst/>
            <a:ahLst/>
            <a:cxnLst/>
            <a:rect l="l" t="t" r="r" b="b"/>
            <a:pathLst>
              <a:path w="896619" h="962659">
                <a:moveTo>
                  <a:pt x="448309" y="0"/>
                </a:moveTo>
                <a:lnTo>
                  <a:pt x="402463" y="2485"/>
                </a:lnTo>
                <a:lnTo>
                  <a:pt x="357944" y="9779"/>
                </a:lnTo>
                <a:lnTo>
                  <a:pt x="314975" y="21641"/>
                </a:lnTo>
                <a:lnTo>
                  <a:pt x="273784" y="37828"/>
                </a:lnTo>
                <a:lnTo>
                  <a:pt x="234594" y="58098"/>
                </a:lnTo>
                <a:lnTo>
                  <a:pt x="197631" y="82208"/>
                </a:lnTo>
                <a:lnTo>
                  <a:pt x="163120" y="109918"/>
                </a:lnTo>
                <a:lnTo>
                  <a:pt x="131286" y="140985"/>
                </a:lnTo>
                <a:lnTo>
                  <a:pt x="102354" y="175167"/>
                </a:lnTo>
                <a:lnTo>
                  <a:pt x="76549" y="212222"/>
                </a:lnTo>
                <a:lnTo>
                  <a:pt x="54097" y="251908"/>
                </a:lnTo>
                <a:lnTo>
                  <a:pt x="35222" y="293983"/>
                </a:lnTo>
                <a:lnTo>
                  <a:pt x="20150" y="338204"/>
                </a:lnTo>
                <a:lnTo>
                  <a:pt x="9105" y="384331"/>
                </a:lnTo>
                <a:lnTo>
                  <a:pt x="2313" y="432120"/>
                </a:lnTo>
                <a:lnTo>
                  <a:pt x="0" y="481330"/>
                </a:lnTo>
                <a:lnTo>
                  <a:pt x="2313" y="530539"/>
                </a:lnTo>
                <a:lnTo>
                  <a:pt x="9105" y="578328"/>
                </a:lnTo>
                <a:lnTo>
                  <a:pt x="20150" y="624455"/>
                </a:lnTo>
                <a:lnTo>
                  <a:pt x="35222" y="668676"/>
                </a:lnTo>
                <a:lnTo>
                  <a:pt x="54097" y="710751"/>
                </a:lnTo>
                <a:lnTo>
                  <a:pt x="76549" y="750437"/>
                </a:lnTo>
                <a:lnTo>
                  <a:pt x="102354" y="787492"/>
                </a:lnTo>
                <a:lnTo>
                  <a:pt x="131286" y="821674"/>
                </a:lnTo>
                <a:lnTo>
                  <a:pt x="163120" y="852741"/>
                </a:lnTo>
                <a:lnTo>
                  <a:pt x="197631" y="880451"/>
                </a:lnTo>
                <a:lnTo>
                  <a:pt x="234594" y="904561"/>
                </a:lnTo>
                <a:lnTo>
                  <a:pt x="273784" y="924831"/>
                </a:lnTo>
                <a:lnTo>
                  <a:pt x="314975" y="941018"/>
                </a:lnTo>
                <a:lnTo>
                  <a:pt x="357944" y="952880"/>
                </a:lnTo>
                <a:lnTo>
                  <a:pt x="402463" y="960174"/>
                </a:lnTo>
                <a:lnTo>
                  <a:pt x="448309" y="962660"/>
                </a:lnTo>
                <a:lnTo>
                  <a:pt x="494156" y="960174"/>
                </a:lnTo>
                <a:lnTo>
                  <a:pt x="538675" y="952880"/>
                </a:lnTo>
                <a:lnTo>
                  <a:pt x="581644" y="941018"/>
                </a:lnTo>
                <a:lnTo>
                  <a:pt x="622835" y="924831"/>
                </a:lnTo>
                <a:lnTo>
                  <a:pt x="662025" y="904561"/>
                </a:lnTo>
                <a:lnTo>
                  <a:pt x="698988" y="880451"/>
                </a:lnTo>
                <a:lnTo>
                  <a:pt x="733499" y="852741"/>
                </a:lnTo>
                <a:lnTo>
                  <a:pt x="765333" y="821674"/>
                </a:lnTo>
                <a:lnTo>
                  <a:pt x="794265" y="787492"/>
                </a:lnTo>
                <a:lnTo>
                  <a:pt x="820070" y="750437"/>
                </a:lnTo>
                <a:lnTo>
                  <a:pt x="842522" y="710751"/>
                </a:lnTo>
                <a:lnTo>
                  <a:pt x="861397" y="668676"/>
                </a:lnTo>
                <a:lnTo>
                  <a:pt x="876469" y="624455"/>
                </a:lnTo>
                <a:lnTo>
                  <a:pt x="887514" y="578328"/>
                </a:lnTo>
                <a:lnTo>
                  <a:pt x="894306" y="530539"/>
                </a:lnTo>
                <a:lnTo>
                  <a:pt x="896619" y="481330"/>
                </a:lnTo>
                <a:lnTo>
                  <a:pt x="894306" y="432120"/>
                </a:lnTo>
                <a:lnTo>
                  <a:pt x="887514" y="384331"/>
                </a:lnTo>
                <a:lnTo>
                  <a:pt x="876469" y="338204"/>
                </a:lnTo>
                <a:lnTo>
                  <a:pt x="861397" y="293983"/>
                </a:lnTo>
                <a:lnTo>
                  <a:pt x="842522" y="251908"/>
                </a:lnTo>
                <a:lnTo>
                  <a:pt x="820070" y="212222"/>
                </a:lnTo>
                <a:lnTo>
                  <a:pt x="794265" y="175167"/>
                </a:lnTo>
                <a:lnTo>
                  <a:pt x="765333" y="140985"/>
                </a:lnTo>
                <a:lnTo>
                  <a:pt x="733499" y="109918"/>
                </a:lnTo>
                <a:lnTo>
                  <a:pt x="698988" y="82208"/>
                </a:lnTo>
                <a:lnTo>
                  <a:pt x="662025" y="58098"/>
                </a:lnTo>
                <a:lnTo>
                  <a:pt x="622835" y="37828"/>
                </a:lnTo>
                <a:lnTo>
                  <a:pt x="581644" y="21641"/>
                </a:lnTo>
                <a:lnTo>
                  <a:pt x="538675" y="9779"/>
                </a:lnTo>
                <a:lnTo>
                  <a:pt x="494156" y="2485"/>
                </a:lnTo>
                <a:lnTo>
                  <a:pt x="448309" y="0"/>
                </a:lnTo>
                <a:close/>
              </a:path>
            </a:pathLst>
          </a:custGeom>
          <a:solidFill>
            <a:srgbClr val="009999"/>
          </a:solidFill>
        </p:spPr>
        <p:txBody>
          <a:bodyPr wrap="square" lIns="0" tIns="0" rIns="0" bIns="0" rtlCol="0"/>
          <a:lstStyle/>
          <a:p>
            <a:endParaRPr/>
          </a:p>
        </p:txBody>
      </p:sp>
      <p:sp>
        <p:nvSpPr>
          <p:cNvPr id="19" name="object 19"/>
          <p:cNvSpPr txBox="1"/>
          <p:nvPr/>
        </p:nvSpPr>
        <p:spPr>
          <a:xfrm>
            <a:off x="1595374" y="8199373"/>
            <a:ext cx="231775" cy="513080"/>
          </a:xfrm>
          <a:prstGeom prst="rect">
            <a:avLst/>
          </a:prstGeom>
        </p:spPr>
        <p:txBody>
          <a:bodyPr vert="horz" wrap="square" lIns="0" tIns="12700" rIns="0" bIns="0" rtlCol="0">
            <a:spAutoFit/>
          </a:bodyPr>
          <a:lstStyle/>
          <a:p>
            <a:pPr marL="12700">
              <a:lnSpc>
                <a:spcPct val="100000"/>
              </a:lnSpc>
              <a:spcBef>
                <a:spcPts val="100"/>
              </a:spcBef>
            </a:pPr>
            <a:r>
              <a:rPr sz="3200" dirty="0">
                <a:solidFill>
                  <a:srgbClr val="FFFFFF"/>
                </a:solidFill>
                <a:latin typeface="Calibri"/>
                <a:cs typeface="Calibri"/>
              </a:rPr>
              <a:t>3</a:t>
            </a:r>
            <a:endParaRPr sz="3200">
              <a:latin typeface="Calibri"/>
              <a:cs typeface="Calibri"/>
            </a:endParaRPr>
          </a:p>
        </p:txBody>
      </p:sp>
      <p:sp>
        <p:nvSpPr>
          <p:cNvPr id="20" name="object 20"/>
          <p:cNvSpPr txBox="1"/>
          <p:nvPr/>
        </p:nvSpPr>
        <p:spPr>
          <a:xfrm>
            <a:off x="2394966" y="8053387"/>
            <a:ext cx="3094355" cy="513715"/>
          </a:xfrm>
          <a:prstGeom prst="rect">
            <a:avLst/>
          </a:prstGeom>
        </p:spPr>
        <p:txBody>
          <a:bodyPr vert="horz" wrap="square" lIns="0" tIns="12700" rIns="0" bIns="0" rtlCol="0">
            <a:spAutoFit/>
          </a:bodyPr>
          <a:lstStyle/>
          <a:p>
            <a:pPr marL="12700">
              <a:lnSpc>
                <a:spcPct val="100000"/>
              </a:lnSpc>
              <a:spcBef>
                <a:spcPts val="100"/>
              </a:spcBef>
            </a:pPr>
            <a:r>
              <a:rPr sz="3200" b="1" spc="-5" dirty="0">
                <a:solidFill>
                  <a:srgbClr val="FF0000"/>
                </a:solidFill>
                <a:latin typeface="Calibri"/>
                <a:cs typeface="Calibri"/>
              </a:rPr>
              <a:t>Nilai</a:t>
            </a:r>
            <a:r>
              <a:rPr sz="3200" b="1" dirty="0">
                <a:solidFill>
                  <a:srgbClr val="FF0000"/>
                </a:solidFill>
                <a:latin typeface="Calibri"/>
                <a:cs typeface="Calibri"/>
              </a:rPr>
              <a:t> </a:t>
            </a:r>
            <a:r>
              <a:rPr sz="3200" b="1" spc="-45" dirty="0">
                <a:solidFill>
                  <a:srgbClr val="FF0000"/>
                </a:solidFill>
                <a:latin typeface="Calibri"/>
                <a:cs typeface="Calibri"/>
              </a:rPr>
              <a:t>Tukar </a:t>
            </a:r>
            <a:r>
              <a:rPr sz="3200" b="1" spc="-5" dirty="0">
                <a:solidFill>
                  <a:srgbClr val="FF0000"/>
                </a:solidFill>
                <a:latin typeface="Calibri"/>
                <a:cs typeface="Calibri"/>
              </a:rPr>
              <a:t>Rupiah</a:t>
            </a:r>
            <a:endParaRPr sz="3200">
              <a:latin typeface="Calibri"/>
              <a:cs typeface="Calibri"/>
            </a:endParaRPr>
          </a:p>
        </p:txBody>
      </p:sp>
      <p:sp>
        <p:nvSpPr>
          <p:cNvPr id="21" name="object 21"/>
          <p:cNvSpPr/>
          <p:nvPr/>
        </p:nvSpPr>
        <p:spPr>
          <a:xfrm>
            <a:off x="9545319" y="3515359"/>
            <a:ext cx="894080" cy="962660"/>
          </a:xfrm>
          <a:custGeom>
            <a:avLst/>
            <a:gdLst/>
            <a:ahLst/>
            <a:cxnLst/>
            <a:rect l="l" t="t" r="r" b="b"/>
            <a:pathLst>
              <a:path w="894079" h="962660">
                <a:moveTo>
                  <a:pt x="447039" y="0"/>
                </a:moveTo>
                <a:lnTo>
                  <a:pt x="401333" y="2485"/>
                </a:lnTo>
                <a:lnTo>
                  <a:pt x="356947" y="9779"/>
                </a:lnTo>
                <a:lnTo>
                  <a:pt x="314105" y="21641"/>
                </a:lnTo>
                <a:lnTo>
                  <a:pt x="273034" y="37828"/>
                </a:lnTo>
                <a:lnTo>
                  <a:pt x="233956" y="58098"/>
                </a:lnTo>
                <a:lnTo>
                  <a:pt x="197098" y="82208"/>
                </a:lnTo>
                <a:lnTo>
                  <a:pt x="162683" y="109918"/>
                </a:lnTo>
                <a:lnTo>
                  <a:pt x="130936" y="140985"/>
                </a:lnTo>
                <a:lnTo>
                  <a:pt x="102083" y="175167"/>
                </a:lnTo>
                <a:lnTo>
                  <a:pt x="76348" y="212222"/>
                </a:lnTo>
                <a:lnTo>
                  <a:pt x="53956" y="251908"/>
                </a:lnTo>
                <a:lnTo>
                  <a:pt x="35131" y="293983"/>
                </a:lnTo>
                <a:lnTo>
                  <a:pt x="20098" y="338204"/>
                </a:lnTo>
                <a:lnTo>
                  <a:pt x="9082" y="384331"/>
                </a:lnTo>
                <a:lnTo>
                  <a:pt x="2308" y="432120"/>
                </a:lnTo>
                <a:lnTo>
                  <a:pt x="0" y="481330"/>
                </a:lnTo>
                <a:lnTo>
                  <a:pt x="2308" y="530539"/>
                </a:lnTo>
                <a:lnTo>
                  <a:pt x="9082" y="578328"/>
                </a:lnTo>
                <a:lnTo>
                  <a:pt x="20098" y="624455"/>
                </a:lnTo>
                <a:lnTo>
                  <a:pt x="35131" y="668676"/>
                </a:lnTo>
                <a:lnTo>
                  <a:pt x="53956" y="710751"/>
                </a:lnTo>
                <a:lnTo>
                  <a:pt x="76348" y="750437"/>
                </a:lnTo>
                <a:lnTo>
                  <a:pt x="102083" y="787492"/>
                </a:lnTo>
                <a:lnTo>
                  <a:pt x="130936" y="821674"/>
                </a:lnTo>
                <a:lnTo>
                  <a:pt x="162683" y="852741"/>
                </a:lnTo>
                <a:lnTo>
                  <a:pt x="197098" y="880451"/>
                </a:lnTo>
                <a:lnTo>
                  <a:pt x="233956" y="904561"/>
                </a:lnTo>
                <a:lnTo>
                  <a:pt x="273034" y="924831"/>
                </a:lnTo>
                <a:lnTo>
                  <a:pt x="314105" y="941018"/>
                </a:lnTo>
                <a:lnTo>
                  <a:pt x="356947" y="952880"/>
                </a:lnTo>
                <a:lnTo>
                  <a:pt x="401333" y="960174"/>
                </a:lnTo>
                <a:lnTo>
                  <a:pt x="447039" y="962660"/>
                </a:lnTo>
                <a:lnTo>
                  <a:pt x="492746" y="960174"/>
                </a:lnTo>
                <a:lnTo>
                  <a:pt x="537132" y="952880"/>
                </a:lnTo>
                <a:lnTo>
                  <a:pt x="579974" y="941018"/>
                </a:lnTo>
                <a:lnTo>
                  <a:pt x="621045" y="924831"/>
                </a:lnTo>
                <a:lnTo>
                  <a:pt x="660123" y="904561"/>
                </a:lnTo>
                <a:lnTo>
                  <a:pt x="696981" y="880451"/>
                </a:lnTo>
                <a:lnTo>
                  <a:pt x="731396" y="852741"/>
                </a:lnTo>
                <a:lnTo>
                  <a:pt x="763143" y="821674"/>
                </a:lnTo>
                <a:lnTo>
                  <a:pt x="791996" y="787492"/>
                </a:lnTo>
                <a:lnTo>
                  <a:pt x="817731" y="750437"/>
                </a:lnTo>
                <a:lnTo>
                  <a:pt x="840123" y="710751"/>
                </a:lnTo>
                <a:lnTo>
                  <a:pt x="858948" y="668676"/>
                </a:lnTo>
                <a:lnTo>
                  <a:pt x="873981" y="624455"/>
                </a:lnTo>
                <a:lnTo>
                  <a:pt x="884997" y="578328"/>
                </a:lnTo>
                <a:lnTo>
                  <a:pt x="891771" y="530539"/>
                </a:lnTo>
                <a:lnTo>
                  <a:pt x="894079" y="481330"/>
                </a:lnTo>
                <a:lnTo>
                  <a:pt x="891771" y="432120"/>
                </a:lnTo>
                <a:lnTo>
                  <a:pt x="884997" y="384331"/>
                </a:lnTo>
                <a:lnTo>
                  <a:pt x="873981" y="338204"/>
                </a:lnTo>
                <a:lnTo>
                  <a:pt x="858948" y="293983"/>
                </a:lnTo>
                <a:lnTo>
                  <a:pt x="840123" y="251908"/>
                </a:lnTo>
                <a:lnTo>
                  <a:pt x="817731" y="212222"/>
                </a:lnTo>
                <a:lnTo>
                  <a:pt x="791996" y="175167"/>
                </a:lnTo>
                <a:lnTo>
                  <a:pt x="763142" y="140985"/>
                </a:lnTo>
                <a:lnTo>
                  <a:pt x="731396" y="109918"/>
                </a:lnTo>
                <a:lnTo>
                  <a:pt x="696981" y="82208"/>
                </a:lnTo>
                <a:lnTo>
                  <a:pt x="660123" y="58098"/>
                </a:lnTo>
                <a:lnTo>
                  <a:pt x="621045" y="37828"/>
                </a:lnTo>
                <a:lnTo>
                  <a:pt x="579974" y="21641"/>
                </a:lnTo>
                <a:lnTo>
                  <a:pt x="537132" y="9779"/>
                </a:lnTo>
                <a:lnTo>
                  <a:pt x="492746" y="2485"/>
                </a:lnTo>
                <a:lnTo>
                  <a:pt x="447039" y="0"/>
                </a:lnTo>
                <a:close/>
              </a:path>
            </a:pathLst>
          </a:custGeom>
          <a:solidFill>
            <a:srgbClr val="B8FFFF"/>
          </a:solidFill>
        </p:spPr>
        <p:txBody>
          <a:bodyPr wrap="square" lIns="0" tIns="0" rIns="0" bIns="0" rtlCol="0"/>
          <a:lstStyle/>
          <a:p>
            <a:endParaRPr/>
          </a:p>
        </p:txBody>
      </p:sp>
      <p:sp>
        <p:nvSpPr>
          <p:cNvPr id="22" name="object 22"/>
          <p:cNvSpPr txBox="1"/>
          <p:nvPr/>
        </p:nvSpPr>
        <p:spPr>
          <a:xfrm>
            <a:off x="9877806" y="3714686"/>
            <a:ext cx="231775" cy="513715"/>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FF0000"/>
                </a:solidFill>
                <a:latin typeface="Calibri"/>
                <a:cs typeface="Calibri"/>
              </a:rPr>
              <a:t>1</a:t>
            </a:r>
            <a:endParaRPr sz="3200">
              <a:latin typeface="Calibri"/>
              <a:cs typeface="Calibri"/>
            </a:endParaRPr>
          </a:p>
        </p:txBody>
      </p:sp>
      <p:sp>
        <p:nvSpPr>
          <p:cNvPr id="23" name="object 23"/>
          <p:cNvSpPr/>
          <p:nvPr/>
        </p:nvSpPr>
        <p:spPr>
          <a:xfrm>
            <a:off x="9575800" y="5557520"/>
            <a:ext cx="894080" cy="960119"/>
          </a:xfrm>
          <a:custGeom>
            <a:avLst/>
            <a:gdLst/>
            <a:ahLst/>
            <a:cxnLst/>
            <a:rect l="l" t="t" r="r" b="b"/>
            <a:pathLst>
              <a:path w="894079" h="960120">
                <a:moveTo>
                  <a:pt x="447040" y="0"/>
                </a:moveTo>
                <a:lnTo>
                  <a:pt x="401333" y="2477"/>
                </a:lnTo>
                <a:lnTo>
                  <a:pt x="356947" y="9751"/>
                </a:lnTo>
                <a:lnTo>
                  <a:pt x="314105" y="21578"/>
                </a:lnTo>
                <a:lnTo>
                  <a:pt x="273034" y="37719"/>
                </a:lnTo>
                <a:lnTo>
                  <a:pt x="233956" y="57931"/>
                </a:lnTo>
                <a:lnTo>
                  <a:pt x="197098" y="81974"/>
                </a:lnTo>
                <a:lnTo>
                  <a:pt x="162683" y="109607"/>
                </a:lnTo>
                <a:lnTo>
                  <a:pt x="130936" y="140588"/>
                </a:lnTo>
                <a:lnTo>
                  <a:pt x="102083" y="174678"/>
                </a:lnTo>
                <a:lnTo>
                  <a:pt x="76348" y="211633"/>
                </a:lnTo>
                <a:lnTo>
                  <a:pt x="53956" y="251214"/>
                </a:lnTo>
                <a:lnTo>
                  <a:pt x="35131" y="293179"/>
                </a:lnTo>
                <a:lnTo>
                  <a:pt x="20098" y="337287"/>
                </a:lnTo>
                <a:lnTo>
                  <a:pt x="9082" y="383297"/>
                </a:lnTo>
                <a:lnTo>
                  <a:pt x="2308" y="430969"/>
                </a:lnTo>
                <a:lnTo>
                  <a:pt x="0" y="480059"/>
                </a:lnTo>
                <a:lnTo>
                  <a:pt x="2308" y="529150"/>
                </a:lnTo>
                <a:lnTo>
                  <a:pt x="9082" y="576822"/>
                </a:lnTo>
                <a:lnTo>
                  <a:pt x="20098" y="622832"/>
                </a:lnTo>
                <a:lnTo>
                  <a:pt x="35131" y="666940"/>
                </a:lnTo>
                <a:lnTo>
                  <a:pt x="53956" y="708905"/>
                </a:lnTo>
                <a:lnTo>
                  <a:pt x="76348" y="748486"/>
                </a:lnTo>
                <a:lnTo>
                  <a:pt x="102083" y="785441"/>
                </a:lnTo>
                <a:lnTo>
                  <a:pt x="130937" y="819530"/>
                </a:lnTo>
                <a:lnTo>
                  <a:pt x="162683" y="850512"/>
                </a:lnTo>
                <a:lnTo>
                  <a:pt x="197098" y="878145"/>
                </a:lnTo>
                <a:lnTo>
                  <a:pt x="233956" y="902188"/>
                </a:lnTo>
                <a:lnTo>
                  <a:pt x="273034" y="922400"/>
                </a:lnTo>
                <a:lnTo>
                  <a:pt x="314105" y="938541"/>
                </a:lnTo>
                <a:lnTo>
                  <a:pt x="356947" y="950368"/>
                </a:lnTo>
                <a:lnTo>
                  <a:pt x="401333" y="957642"/>
                </a:lnTo>
                <a:lnTo>
                  <a:pt x="447040" y="960119"/>
                </a:lnTo>
                <a:lnTo>
                  <a:pt x="492746" y="957642"/>
                </a:lnTo>
                <a:lnTo>
                  <a:pt x="537132" y="950368"/>
                </a:lnTo>
                <a:lnTo>
                  <a:pt x="579974" y="938541"/>
                </a:lnTo>
                <a:lnTo>
                  <a:pt x="621045" y="922400"/>
                </a:lnTo>
                <a:lnTo>
                  <a:pt x="660123" y="902188"/>
                </a:lnTo>
                <a:lnTo>
                  <a:pt x="696981" y="878145"/>
                </a:lnTo>
                <a:lnTo>
                  <a:pt x="731396" y="850512"/>
                </a:lnTo>
                <a:lnTo>
                  <a:pt x="763143" y="819530"/>
                </a:lnTo>
                <a:lnTo>
                  <a:pt x="791996" y="785441"/>
                </a:lnTo>
                <a:lnTo>
                  <a:pt x="817731" y="748486"/>
                </a:lnTo>
                <a:lnTo>
                  <a:pt x="840123" y="708905"/>
                </a:lnTo>
                <a:lnTo>
                  <a:pt x="858948" y="666940"/>
                </a:lnTo>
                <a:lnTo>
                  <a:pt x="873981" y="622832"/>
                </a:lnTo>
                <a:lnTo>
                  <a:pt x="884997" y="576822"/>
                </a:lnTo>
                <a:lnTo>
                  <a:pt x="891771" y="529150"/>
                </a:lnTo>
                <a:lnTo>
                  <a:pt x="894079" y="480059"/>
                </a:lnTo>
                <a:lnTo>
                  <a:pt x="891771" y="430969"/>
                </a:lnTo>
                <a:lnTo>
                  <a:pt x="884997" y="383297"/>
                </a:lnTo>
                <a:lnTo>
                  <a:pt x="873981" y="337287"/>
                </a:lnTo>
                <a:lnTo>
                  <a:pt x="858948" y="293179"/>
                </a:lnTo>
                <a:lnTo>
                  <a:pt x="840123" y="251214"/>
                </a:lnTo>
                <a:lnTo>
                  <a:pt x="817731" y="211633"/>
                </a:lnTo>
                <a:lnTo>
                  <a:pt x="791996" y="174678"/>
                </a:lnTo>
                <a:lnTo>
                  <a:pt x="763143" y="140588"/>
                </a:lnTo>
                <a:lnTo>
                  <a:pt x="731396" y="109607"/>
                </a:lnTo>
                <a:lnTo>
                  <a:pt x="696981" y="81974"/>
                </a:lnTo>
                <a:lnTo>
                  <a:pt x="660123" y="57931"/>
                </a:lnTo>
                <a:lnTo>
                  <a:pt x="621045" y="37719"/>
                </a:lnTo>
                <a:lnTo>
                  <a:pt x="579974" y="21578"/>
                </a:lnTo>
                <a:lnTo>
                  <a:pt x="537132" y="9751"/>
                </a:lnTo>
                <a:lnTo>
                  <a:pt x="492746" y="2477"/>
                </a:lnTo>
                <a:lnTo>
                  <a:pt x="447040" y="0"/>
                </a:lnTo>
                <a:close/>
              </a:path>
            </a:pathLst>
          </a:custGeom>
          <a:solidFill>
            <a:srgbClr val="29FFFF"/>
          </a:solidFill>
        </p:spPr>
        <p:txBody>
          <a:bodyPr wrap="square" lIns="0" tIns="0" rIns="0" bIns="0" rtlCol="0"/>
          <a:lstStyle/>
          <a:p>
            <a:endParaRPr/>
          </a:p>
        </p:txBody>
      </p:sp>
      <p:sp>
        <p:nvSpPr>
          <p:cNvPr id="24" name="object 24"/>
          <p:cNvSpPr txBox="1"/>
          <p:nvPr/>
        </p:nvSpPr>
        <p:spPr>
          <a:xfrm>
            <a:off x="9908920" y="5757164"/>
            <a:ext cx="231775" cy="513080"/>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FF0000"/>
                </a:solidFill>
                <a:latin typeface="Calibri"/>
                <a:cs typeface="Calibri"/>
              </a:rPr>
              <a:t>2</a:t>
            </a:r>
            <a:endParaRPr sz="3200">
              <a:latin typeface="Calibri"/>
              <a:cs typeface="Calibri"/>
            </a:endParaRPr>
          </a:p>
        </p:txBody>
      </p:sp>
      <p:sp>
        <p:nvSpPr>
          <p:cNvPr id="25" name="object 25"/>
          <p:cNvSpPr/>
          <p:nvPr/>
        </p:nvSpPr>
        <p:spPr>
          <a:xfrm>
            <a:off x="9639300" y="7810500"/>
            <a:ext cx="894080" cy="1010919"/>
          </a:xfrm>
          <a:custGeom>
            <a:avLst/>
            <a:gdLst/>
            <a:ahLst/>
            <a:cxnLst/>
            <a:rect l="l" t="t" r="r" b="b"/>
            <a:pathLst>
              <a:path w="894079" h="1010920">
                <a:moveTo>
                  <a:pt x="447040" y="0"/>
                </a:moveTo>
                <a:lnTo>
                  <a:pt x="401333" y="2609"/>
                </a:lnTo>
                <a:lnTo>
                  <a:pt x="356947" y="10269"/>
                </a:lnTo>
                <a:lnTo>
                  <a:pt x="314105" y="22725"/>
                </a:lnTo>
                <a:lnTo>
                  <a:pt x="273034" y="39723"/>
                </a:lnTo>
                <a:lnTo>
                  <a:pt x="233956" y="61008"/>
                </a:lnTo>
                <a:lnTo>
                  <a:pt x="197098" y="86327"/>
                </a:lnTo>
                <a:lnTo>
                  <a:pt x="162683" y="115426"/>
                </a:lnTo>
                <a:lnTo>
                  <a:pt x="130936" y="148050"/>
                </a:lnTo>
                <a:lnTo>
                  <a:pt x="102083" y="183945"/>
                </a:lnTo>
                <a:lnTo>
                  <a:pt x="76348" y="222857"/>
                </a:lnTo>
                <a:lnTo>
                  <a:pt x="53956" y="264533"/>
                </a:lnTo>
                <a:lnTo>
                  <a:pt x="35131" y="308717"/>
                </a:lnTo>
                <a:lnTo>
                  <a:pt x="20098" y="355156"/>
                </a:lnTo>
                <a:lnTo>
                  <a:pt x="9082" y="403595"/>
                </a:lnTo>
                <a:lnTo>
                  <a:pt x="2308" y="453781"/>
                </a:lnTo>
                <a:lnTo>
                  <a:pt x="0" y="505460"/>
                </a:lnTo>
                <a:lnTo>
                  <a:pt x="2308" y="557138"/>
                </a:lnTo>
                <a:lnTo>
                  <a:pt x="9082" y="607324"/>
                </a:lnTo>
                <a:lnTo>
                  <a:pt x="20098" y="655763"/>
                </a:lnTo>
                <a:lnTo>
                  <a:pt x="35131" y="702202"/>
                </a:lnTo>
                <a:lnTo>
                  <a:pt x="53956" y="746386"/>
                </a:lnTo>
                <a:lnTo>
                  <a:pt x="76348" y="788062"/>
                </a:lnTo>
                <a:lnTo>
                  <a:pt x="102083" y="826974"/>
                </a:lnTo>
                <a:lnTo>
                  <a:pt x="130937" y="862869"/>
                </a:lnTo>
                <a:lnTo>
                  <a:pt x="162683" y="895493"/>
                </a:lnTo>
                <a:lnTo>
                  <a:pt x="197098" y="924592"/>
                </a:lnTo>
                <a:lnTo>
                  <a:pt x="233956" y="949911"/>
                </a:lnTo>
                <a:lnTo>
                  <a:pt x="273034" y="971196"/>
                </a:lnTo>
                <a:lnTo>
                  <a:pt x="314105" y="988194"/>
                </a:lnTo>
                <a:lnTo>
                  <a:pt x="356947" y="1000650"/>
                </a:lnTo>
                <a:lnTo>
                  <a:pt x="401333" y="1008310"/>
                </a:lnTo>
                <a:lnTo>
                  <a:pt x="447040" y="1010919"/>
                </a:lnTo>
                <a:lnTo>
                  <a:pt x="492746" y="1008310"/>
                </a:lnTo>
                <a:lnTo>
                  <a:pt x="537132" y="1000650"/>
                </a:lnTo>
                <a:lnTo>
                  <a:pt x="579974" y="988194"/>
                </a:lnTo>
                <a:lnTo>
                  <a:pt x="621045" y="971196"/>
                </a:lnTo>
                <a:lnTo>
                  <a:pt x="660123" y="949911"/>
                </a:lnTo>
                <a:lnTo>
                  <a:pt x="696981" y="924592"/>
                </a:lnTo>
                <a:lnTo>
                  <a:pt x="731396" y="895493"/>
                </a:lnTo>
                <a:lnTo>
                  <a:pt x="763143" y="862869"/>
                </a:lnTo>
                <a:lnTo>
                  <a:pt x="791996" y="826974"/>
                </a:lnTo>
                <a:lnTo>
                  <a:pt x="817731" y="788062"/>
                </a:lnTo>
                <a:lnTo>
                  <a:pt x="840123" y="746386"/>
                </a:lnTo>
                <a:lnTo>
                  <a:pt x="858948" y="702202"/>
                </a:lnTo>
                <a:lnTo>
                  <a:pt x="873981" y="655763"/>
                </a:lnTo>
                <a:lnTo>
                  <a:pt x="884997" y="607324"/>
                </a:lnTo>
                <a:lnTo>
                  <a:pt x="891771" y="557138"/>
                </a:lnTo>
                <a:lnTo>
                  <a:pt x="894079" y="505460"/>
                </a:lnTo>
                <a:lnTo>
                  <a:pt x="891771" y="453781"/>
                </a:lnTo>
                <a:lnTo>
                  <a:pt x="884997" y="403595"/>
                </a:lnTo>
                <a:lnTo>
                  <a:pt x="873981" y="355156"/>
                </a:lnTo>
                <a:lnTo>
                  <a:pt x="858948" y="308717"/>
                </a:lnTo>
                <a:lnTo>
                  <a:pt x="840123" y="264533"/>
                </a:lnTo>
                <a:lnTo>
                  <a:pt x="817731" y="222857"/>
                </a:lnTo>
                <a:lnTo>
                  <a:pt x="791996" y="183945"/>
                </a:lnTo>
                <a:lnTo>
                  <a:pt x="763143" y="148050"/>
                </a:lnTo>
                <a:lnTo>
                  <a:pt x="731396" y="115426"/>
                </a:lnTo>
                <a:lnTo>
                  <a:pt x="696981" y="86327"/>
                </a:lnTo>
                <a:lnTo>
                  <a:pt x="660123" y="61008"/>
                </a:lnTo>
                <a:lnTo>
                  <a:pt x="621045" y="39723"/>
                </a:lnTo>
                <a:lnTo>
                  <a:pt x="579974" y="22725"/>
                </a:lnTo>
                <a:lnTo>
                  <a:pt x="537132" y="10269"/>
                </a:lnTo>
                <a:lnTo>
                  <a:pt x="492746" y="2609"/>
                </a:lnTo>
                <a:lnTo>
                  <a:pt x="447040" y="0"/>
                </a:lnTo>
                <a:close/>
              </a:path>
            </a:pathLst>
          </a:custGeom>
          <a:solidFill>
            <a:srgbClr val="29FFFF"/>
          </a:solidFill>
        </p:spPr>
        <p:txBody>
          <a:bodyPr wrap="square" lIns="0" tIns="0" rIns="0" bIns="0" rtlCol="0"/>
          <a:lstStyle/>
          <a:p>
            <a:endParaRPr/>
          </a:p>
        </p:txBody>
      </p:sp>
      <p:sp>
        <p:nvSpPr>
          <p:cNvPr id="26" name="object 26"/>
          <p:cNvSpPr txBox="1"/>
          <p:nvPr/>
        </p:nvSpPr>
        <p:spPr>
          <a:xfrm>
            <a:off x="9973056" y="8115300"/>
            <a:ext cx="231775" cy="513715"/>
          </a:xfrm>
          <a:prstGeom prst="rect">
            <a:avLst/>
          </a:prstGeom>
        </p:spPr>
        <p:txBody>
          <a:bodyPr vert="horz" wrap="square" lIns="0" tIns="12700" rIns="0" bIns="0" rtlCol="0">
            <a:spAutoFit/>
          </a:bodyPr>
          <a:lstStyle/>
          <a:p>
            <a:pPr marL="12700">
              <a:lnSpc>
                <a:spcPct val="100000"/>
              </a:lnSpc>
              <a:spcBef>
                <a:spcPts val="100"/>
              </a:spcBef>
            </a:pPr>
            <a:r>
              <a:rPr sz="3200" b="1" dirty="0">
                <a:solidFill>
                  <a:srgbClr val="FF0000"/>
                </a:solidFill>
                <a:latin typeface="Calibri"/>
                <a:cs typeface="Calibri"/>
              </a:rPr>
              <a:t>3</a:t>
            </a:r>
            <a:endParaRPr sz="3200" dirty="0">
              <a:latin typeface="Calibri"/>
              <a:cs typeface="Calibri"/>
            </a:endParaRPr>
          </a:p>
        </p:txBody>
      </p:sp>
      <p:sp>
        <p:nvSpPr>
          <p:cNvPr id="27" name="object 27"/>
          <p:cNvSpPr txBox="1"/>
          <p:nvPr/>
        </p:nvSpPr>
        <p:spPr>
          <a:xfrm>
            <a:off x="1413763" y="2459291"/>
            <a:ext cx="2022475" cy="1479550"/>
          </a:xfrm>
          <a:prstGeom prst="rect">
            <a:avLst/>
          </a:prstGeom>
        </p:spPr>
        <p:txBody>
          <a:bodyPr vert="horz" wrap="square" lIns="0" tIns="12700" rIns="0" bIns="0" rtlCol="0">
            <a:spAutoFit/>
          </a:bodyPr>
          <a:lstStyle/>
          <a:p>
            <a:pPr marL="12700">
              <a:lnSpc>
                <a:spcPct val="100000"/>
              </a:lnSpc>
              <a:spcBef>
                <a:spcPts val="100"/>
              </a:spcBef>
            </a:pPr>
            <a:r>
              <a:rPr sz="4000" spc="-40" dirty="0">
                <a:solidFill>
                  <a:srgbClr val="3E3E3E"/>
                </a:solidFill>
                <a:latin typeface="Verdana"/>
                <a:cs typeface="Verdana"/>
              </a:rPr>
              <a:t>Tujuan</a:t>
            </a:r>
            <a:endParaRPr sz="4000">
              <a:latin typeface="Verdana"/>
              <a:cs typeface="Verdana"/>
            </a:endParaRPr>
          </a:p>
          <a:p>
            <a:pPr marL="993775">
              <a:lnSpc>
                <a:spcPct val="100000"/>
              </a:lnSpc>
              <a:spcBef>
                <a:spcPts val="2805"/>
              </a:spcBef>
            </a:pPr>
            <a:r>
              <a:rPr sz="3200" b="1" dirty="0">
                <a:solidFill>
                  <a:srgbClr val="FF0000"/>
                </a:solidFill>
                <a:latin typeface="Calibri"/>
                <a:cs typeface="Calibri"/>
              </a:rPr>
              <a:t>I</a:t>
            </a:r>
            <a:r>
              <a:rPr sz="3200" b="1" spc="-10" dirty="0">
                <a:solidFill>
                  <a:srgbClr val="FF0000"/>
                </a:solidFill>
                <a:latin typeface="Calibri"/>
                <a:cs typeface="Calibri"/>
              </a:rPr>
              <a:t>n</a:t>
            </a:r>
            <a:r>
              <a:rPr sz="3200" b="1" spc="-5" dirty="0">
                <a:solidFill>
                  <a:srgbClr val="FF0000"/>
                </a:solidFill>
                <a:latin typeface="Calibri"/>
                <a:cs typeface="Calibri"/>
              </a:rPr>
              <a:t>flasi</a:t>
            </a:r>
            <a:endParaRPr sz="3200">
              <a:latin typeface="Calibri"/>
              <a:cs typeface="Calibri"/>
            </a:endParaRPr>
          </a:p>
        </p:txBody>
      </p:sp>
      <p:sp>
        <p:nvSpPr>
          <p:cNvPr id="28" name="object 28"/>
          <p:cNvSpPr txBox="1"/>
          <p:nvPr/>
        </p:nvSpPr>
        <p:spPr>
          <a:xfrm>
            <a:off x="9479915" y="2075393"/>
            <a:ext cx="3300095" cy="1759585"/>
          </a:xfrm>
          <a:prstGeom prst="rect">
            <a:avLst/>
          </a:prstGeom>
        </p:spPr>
        <p:txBody>
          <a:bodyPr vert="horz" wrap="square" lIns="0" tIns="365760" rIns="0" bIns="0" rtlCol="0">
            <a:spAutoFit/>
          </a:bodyPr>
          <a:lstStyle/>
          <a:p>
            <a:pPr marL="12700">
              <a:lnSpc>
                <a:spcPct val="100000"/>
              </a:lnSpc>
              <a:spcBef>
                <a:spcPts val="2880"/>
              </a:spcBef>
            </a:pPr>
            <a:r>
              <a:rPr sz="4000" spc="-5" dirty="0">
                <a:solidFill>
                  <a:srgbClr val="3E3E3E"/>
                </a:solidFill>
                <a:latin typeface="Verdana"/>
                <a:cs typeface="Verdana"/>
              </a:rPr>
              <a:t>Instrument</a:t>
            </a:r>
            <a:endParaRPr sz="4000">
              <a:latin typeface="Verdana"/>
              <a:cs typeface="Verdana"/>
            </a:endParaRPr>
          </a:p>
          <a:p>
            <a:pPr marL="1334770">
              <a:lnSpc>
                <a:spcPct val="100000"/>
              </a:lnSpc>
              <a:spcBef>
                <a:spcPts val="2230"/>
              </a:spcBef>
            </a:pPr>
            <a:r>
              <a:rPr sz="3200" b="1" spc="-10" dirty="0">
                <a:solidFill>
                  <a:srgbClr val="008000"/>
                </a:solidFill>
                <a:latin typeface="Calibri"/>
                <a:cs typeface="Calibri"/>
              </a:rPr>
              <a:t>Suku</a:t>
            </a:r>
            <a:r>
              <a:rPr sz="3200" b="1" spc="-85" dirty="0">
                <a:solidFill>
                  <a:srgbClr val="008000"/>
                </a:solidFill>
                <a:latin typeface="Calibri"/>
                <a:cs typeface="Calibri"/>
              </a:rPr>
              <a:t> </a:t>
            </a:r>
            <a:r>
              <a:rPr sz="3200" b="1" spc="-15" dirty="0">
                <a:solidFill>
                  <a:srgbClr val="008000"/>
                </a:solidFill>
                <a:latin typeface="Calibri"/>
                <a:cs typeface="Calibri"/>
              </a:rPr>
              <a:t>bunga</a:t>
            </a:r>
            <a:endParaRPr sz="3200">
              <a:latin typeface="Calibri"/>
              <a:cs typeface="Calibri"/>
            </a:endParaRPr>
          </a:p>
        </p:txBody>
      </p:sp>
      <p:sp>
        <p:nvSpPr>
          <p:cNvPr id="29" name="object 29"/>
          <p:cNvSpPr txBox="1">
            <a:spLocks noGrp="1"/>
          </p:cNvSpPr>
          <p:nvPr>
            <p:ph sz="half" idx="3"/>
          </p:nvPr>
        </p:nvSpPr>
        <p:spPr>
          <a:xfrm>
            <a:off x="10773791" y="3918584"/>
            <a:ext cx="7007859" cy="5557932"/>
          </a:xfrm>
          <a:prstGeom prst="rect">
            <a:avLst/>
          </a:prstGeom>
        </p:spPr>
        <p:txBody>
          <a:bodyPr vert="horz" wrap="square" lIns="0" tIns="12700" rIns="0" bIns="0" rtlCol="0">
            <a:spAutoFit/>
          </a:bodyPr>
          <a:lstStyle/>
          <a:p>
            <a:pPr marL="12700" marR="5080" algn="just">
              <a:lnSpc>
                <a:spcPct val="100000"/>
              </a:lnSpc>
              <a:spcBef>
                <a:spcPts val="100"/>
              </a:spcBef>
            </a:pPr>
            <a:r>
              <a:rPr dirty="0">
                <a:latin typeface="Arial" pitchFamily="34" charset="0"/>
                <a:cs typeface="Arial" pitchFamily="34" charset="0"/>
              </a:rPr>
              <a:t>Bank </a:t>
            </a:r>
            <a:r>
              <a:rPr spc="-10" dirty="0">
                <a:latin typeface="Arial" pitchFamily="34" charset="0"/>
                <a:cs typeface="Arial" pitchFamily="34" charset="0"/>
              </a:rPr>
              <a:t>sentral </a:t>
            </a:r>
            <a:r>
              <a:rPr spc="-5" dirty="0">
                <a:latin typeface="Arial" pitchFamily="34" charset="0"/>
                <a:cs typeface="Arial" pitchFamily="34" charset="0"/>
              </a:rPr>
              <a:t>dapat mempengaruhi </a:t>
            </a:r>
            <a:r>
              <a:rPr spc="-10" dirty="0">
                <a:latin typeface="Arial" pitchFamily="34" charset="0"/>
                <a:cs typeface="Arial" pitchFamily="34" charset="0"/>
              </a:rPr>
              <a:t>suku bunga </a:t>
            </a:r>
            <a:r>
              <a:rPr spc="-5" dirty="0">
                <a:latin typeface="Arial" pitchFamily="34" charset="0"/>
                <a:cs typeface="Arial" pitchFamily="34" charset="0"/>
              </a:rPr>
              <a:t>dengan mengubah </a:t>
            </a:r>
            <a:r>
              <a:rPr dirty="0">
                <a:latin typeface="Arial" pitchFamily="34" charset="0"/>
                <a:cs typeface="Arial" pitchFamily="34" charset="0"/>
              </a:rPr>
              <a:t> </a:t>
            </a:r>
            <a:r>
              <a:rPr spc="-10" dirty="0">
                <a:latin typeface="Arial" pitchFamily="34" charset="0"/>
                <a:cs typeface="Arial" pitchFamily="34" charset="0"/>
              </a:rPr>
              <a:t>tingkat diskonto. </a:t>
            </a:r>
            <a:r>
              <a:rPr spc="-15" dirty="0">
                <a:latin typeface="Arial" pitchFamily="34" charset="0"/>
                <a:cs typeface="Arial" pitchFamily="34" charset="0"/>
              </a:rPr>
              <a:t>Tingkat diskonto </a:t>
            </a:r>
            <a:r>
              <a:rPr spc="-5" dirty="0">
                <a:latin typeface="Arial" pitchFamily="34" charset="0"/>
                <a:cs typeface="Arial" pitchFamily="34" charset="0"/>
              </a:rPr>
              <a:t>(tarif </a:t>
            </a:r>
            <a:r>
              <a:rPr dirty="0">
                <a:latin typeface="Arial" pitchFamily="34" charset="0"/>
                <a:cs typeface="Arial" pitchFamily="34" charset="0"/>
              </a:rPr>
              <a:t>dasar) adalah </a:t>
            </a:r>
            <a:r>
              <a:rPr spc="-10" dirty="0">
                <a:latin typeface="Arial" pitchFamily="34" charset="0"/>
                <a:cs typeface="Arial" pitchFamily="34" charset="0"/>
              </a:rPr>
              <a:t>suku bunga </a:t>
            </a:r>
            <a:r>
              <a:rPr spc="-5" dirty="0">
                <a:latin typeface="Arial" pitchFamily="34" charset="0"/>
                <a:cs typeface="Arial" pitchFamily="34" charset="0"/>
              </a:rPr>
              <a:t> </a:t>
            </a:r>
            <a:r>
              <a:rPr spc="-10" dirty="0">
                <a:latin typeface="Arial" pitchFamily="34" charset="0"/>
                <a:cs typeface="Arial" pitchFamily="34" charset="0"/>
              </a:rPr>
              <a:t>yang</a:t>
            </a:r>
            <a:r>
              <a:rPr spc="-5" dirty="0">
                <a:latin typeface="Arial" pitchFamily="34" charset="0"/>
                <a:cs typeface="Arial" pitchFamily="34" charset="0"/>
              </a:rPr>
              <a:t> </a:t>
            </a:r>
            <a:r>
              <a:rPr spc="-15" dirty="0">
                <a:latin typeface="Arial" pitchFamily="34" charset="0"/>
                <a:cs typeface="Arial" pitchFamily="34" charset="0"/>
              </a:rPr>
              <a:t>dikenakan</a:t>
            </a:r>
            <a:r>
              <a:rPr spc="-10" dirty="0">
                <a:latin typeface="Arial" pitchFamily="34" charset="0"/>
                <a:cs typeface="Arial" pitchFamily="34" charset="0"/>
              </a:rPr>
              <a:t> </a:t>
            </a:r>
            <a:r>
              <a:rPr dirty="0">
                <a:latin typeface="Arial" pitchFamily="34" charset="0"/>
                <a:cs typeface="Arial" pitchFamily="34" charset="0"/>
              </a:rPr>
              <a:t>oleh</a:t>
            </a:r>
            <a:r>
              <a:rPr spc="5" dirty="0">
                <a:latin typeface="Arial" pitchFamily="34" charset="0"/>
                <a:cs typeface="Arial" pitchFamily="34" charset="0"/>
              </a:rPr>
              <a:t> </a:t>
            </a:r>
            <a:r>
              <a:rPr spc="-5" dirty="0">
                <a:latin typeface="Arial" pitchFamily="34" charset="0"/>
                <a:cs typeface="Arial" pitchFamily="34" charset="0"/>
              </a:rPr>
              <a:t>bank</a:t>
            </a:r>
            <a:r>
              <a:rPr dirty="0">
                <a:latin typeface="Arial" pitchFamily="34" charset="0"/>
                <a:cs typeface="Arial" pitchFamily="34" charset="0"/>
              </a:rPr>
              <a:t> </a:t>
            </a:r>
            <a:r>
              <a:rPr spc="-10" dirty="0">
                <a:latin typeface="Arial" pitchFamily="34" charset="0"/>
                <a:cs typeface="Arial" pitchFamily="34" charset="0"/>
              </a:rPr>
              <a:t>sentral</a:t>
            </a:r>
            <a:r>
              <a:rPr spc="-5" dirty="0">
                <a:latin typeface="Arial" pitchFamily="34" charset="0"/>
                <a:cs typeface="Arial" pitchFamily="34" charset="0"/>
              </a:rPr>
              <a:t> </a:t>
            </a:r>
            <a:r>
              <a:rPr spc="-15" dirty="0">
                <a:latin typeface="Arial" pitchFamily="34" charset="0"/>
                <a:cs typeface="Arial" pitchFamily="34" charset="0"/>
              </a:rPr>
              <a:t>kepada</a:t>
            </a:r>
            <a:r>
              <a:rPr spc="-10" dirty="0">
                <a:latin typeface="Arial" pitchFamily="34" charset="0"/>
                <a:cs typeface="Arial" pitchFamily="34" charset="0"/>
              </a:rPr>
              <a:t> </a:t>
            </a:r>
            <a:r>
              <a:rPr spc="-5" dirty="0">
                <a:latin typeface="Arial" pitchFamily="34" charset="0"/>
                <a:cs typeface="Arial" pitchFamily="34" charset="0"/>
              </a:rPr>
              <a:t>bank</a:t>
            </a:r>
            <a:r>
              <a:rPr dirty="0">
                <a:latin typeface="Arial" pitchFamily="34" charset="0"/>
                <a:cs typeface="Arial" pitchFamily="34" charset="0"/>
              </a:rPr>
              <a:t> </a:t>
            </a:r>
            <a:r>
              <a:rPr spc="-5" dirty="0">
                <a:latin typeface="Arial" pitchFamily="34" charset="0"/>
                <a:cs typeface="Arial" pitchFamily="34" charset="0"/>
              </a:rPr>
              <a:t>untuk</a:t>
            </a:r>
            <a:r>
              <a:rPr dirty="0">
                <a:latin typeface="Arial" pitchFamily="34" charset="0"/>
                <a:cs typeface="Arial" pitchFamily="34" charset="0"/>
              </a:rPr>
              <a:t> </a:t>
            </a:r>
            <a:r>
              <a:rPr spc="-5" dirty="0">
                <a:latin typeface="Arial" pitchFamily="34" charset="0"/>
                <a:cs typeface="Arial" pitchFamily="34" charset="0"/>
              </a:rPr>
              <a:t>pinjaman </a:t>
            </a:r>
            <a:r>
              <a:rPr dirty="0">
                <a:latin typeface="Arial" pitchFamily="34" charset="0"/>
                <a:cs typeface="Arial" pitchFamily="34" charset="0"/>
              </a:rPr>
              <a:t> </a:t>
            </a:r>
            <a:r>
              <a:rPr spc="-10" dirty="0">
                <a:latin typeface="Arial" pitchFamily="34" charset="0"/>
                <a:cs typeface="Arial" pitchFamily="34" charset="0"/>
              </a:rPr>
              <a:t>jangka</a:t>
            </a:r>
            <a:r>
              <a:rPr spc="5" dirty="0">
                <a:latin typeface="Arial" pitchFamily="34" charset="0"/>
                <a:cs typeface="Arial" pitchFamily="34" charset="0"/>
              </a:rPr>
              <a:t> </a:t>
            </a:r>
            <a:r>
              <a:rPr dirty="0">
                <a:latin typeface="Arial" pitchFamily="34" charset="0"/>
                <a:cs typeface="Arial" pitchFamily="34" charset="0"/>
              </a:rPr>
              <a:t>pendek</a:t>
            </a:r>
          </a:p>
          <a:p>
            <a:pPr>
              <a:lnSpc>
                <a:spcPct val="100000"/>
              </a:lnSpc>
            </a:pPr>
            <a:endParaRPr dirty="0"/>
          </a:p>
          <a:p>
            <a:pPr marL="12700" algn="just">
              <a:lnSpc>
                <a:spcPts val="3704"/>
              </a:lnSpc>
              <a:spcBef>
                <a:spcPts val="1285"/>
              </a:spcBef>
            </a:pPr>
            <a:r>
              <a:rPr sz="3200" b="1" spc="-15" dirty="0">
                <a:solidFill>
                  <a:srgbClr val="008000"/>
                </a:solidFill>
                <a:latin typeface="Calibri"/>
                <a:cs typeface="Calibri"/>
              </a:rPr>
              <a:t>Giro</a:t>
            </a:r>
            <a:r>
              <a:rPr sz="3200" b="1" spc="-10" dirty="0">
                <a:solidFill>
                  <a:srgbClr val="008000"/>
                </a:solidFill>
                <a:latin typeface="Calibri"/>
                <a:cs typeface="Calibri"/>
              </a:rPr>
              <a:t> wajib</a:t>
            </a:r>
            <a:r>
              <a:rPr sz="3200" b="1" spc="-25" dirty="0">
                <a:solidFill>
                  <a:srgbClr val="008000"/>
                </a:solidFill>
                <a:latin typeface="Calibri"/>
                <a:cs typeface="Calibri"/>
              </a:rPr>
              <a:t> </a:t>
            </a:r>
            <a:r>
              <a:rPr sz="3200" b="1" spc="-10" dirty="0">
                <a:solidFill>
                  <a:srgbClr val="008000"/>
                </a:solidFill>
                <a:latin typeface="Calibri"/>
                <a:cs typeface="Calibri"/>
              </a:rPr>
              <a:t>minimum</a:t>
            </a:r>
            <a:endParaRPr sz="3200" dirty="0">
              <a:latin typeface="Calibri"/>
              <a:cs typeface="Calibri"/>
            </a:endParaRPr>
          </a:p>
          <a:p>
            <a:pPr marL="72000" algn="just">
              <a:lnSpc>
                <a:spcPts val="2265"/>
              </a:lnSpc>
            </a:pPr>
            <a:r>
              <a:rPr dirty="0">
                <a:latin typeface="Arial" pitchFamily="34" charset="0"/>
                <a:cs typeface="Arial" pitchFamily="34" charset="0"/>
              </a:rPr>
              <a:t>Bank</a:t>
            </a:r>
            <a:r>
              <a:rPr spc="105" dirty="0">
                <a:latin typeface="Arial" pitchFamily="34" charset="0"/>
                <a:cs typeface="Arial" pitchFamily="34" charset="0"/>
              </a:rPr>
              <a:t> </a:t>
            </a:r>
            <a:r>
              <a:rPr spc="-10" dirty="0">
                <a:latin typeface="Arial" pitchFamily="34" charset="0"/>
                <a:cs typeface="Arial" pitchFamily="34" charset="0"/>
              </a:rPr>
              <a:t>sentral</a:t>
            </a:r>
            <a:r>
              <a:rPr spc="130" dirty="0">
                <a:latin typeface="Arial" pitchFamily="34" charset="0"/>
                <a:cs typeface="Arial" pitchFamily="34" charset="0"/>
              </a:rPr>
              <a:t> </a:t>
            </a:r>
            <a:r>
              <a:rPr spc="-10" dirty="0">
                <a:latin typeface="Arial" pitchFamily="34" charset="0"/>
                <a:cs typeface="Arial" pitchFamily="34" charset="0"/>
              </a:rPr>
              <a:t>biasanya</a:t>
            </a:r>
            <a:r>
              <a:rPr spc="120" dirty="0">
                <a:latin typeface="Arial" pitchFamily="34" charset="0"/>
                <a:cs typeface="Arial" pitchFamily="34" charset="0"/>
              </a:rPr>
              <a:t> </a:t>
            </a:r>
            <a:r>
              <a:rPr spc="-10" dirty="0">
                <a:latin typeface="Arial" pitchFamily="34" charset="0"/>
                <a:cs typeface="Arial" pitchFamily="34" charset="0"/>
              </a:rPr>
              <a:t>mengatur</a:t>
            </a:r>
            <a:r>
              <a:rPr spc="105" dirty="0">
                <a:latin typeface="Arial" pitchFamily="34" charset="0"/>
                <a:cs typeface="Arial" pitchFamily="34" charset="0"/>
              </a:rPr>
              <a:t> </a:t>
            </a:r>
            <a:r>
              <a:rPr spc="-5" dirty="0">
                <a:latin typeface="Arial" pitchFamily="34" charset="0"/>
                <a:cs typeface="Arial" pitchFamily="34" charset="0"/>
              </a:rPr>
              <a:t>jumlah</a:t>
            </a:r>
            <a:r>
              <a:rPr spc="135" dirty="0">
                <a:latin typeface="Arial" pitchFamily="34" charset="0"/>
                <a:cs typeface="Arial" pitchFamily="34" charset="0"/>
              </a:rPr>
              <a:t> </a:t>
            </a:r>
            <a:r>
              <a:rPr spc="-10" dirty="0">
                <a:latin typeface="Arial" pitchFamily="34" charset="0"/>
                <a:cs typeface="Arial" pitchFamily="34" charset="0"/>
              </a:rPr>
              <a:t>giro</a:t>
            </a:r>
            <a:r>
              <a:rPr spc="105" dirty="0">
                <a:latin typeface="Arial" pitchFamily="34" charset="0"/>
                <a:cs typeface="Arial" pitchFamily="34" charset="0"/>
              </a:rPr>
              <a:t> </a:t>
            </a:r>
            <a:r>
              <a:rPr spc="-10" dirty="0">
                <a:latin typeface="Arial" pitchFamily="34" charset="0"/>
                <a:cs typeface="Arial" pitchFamily="34" charset="0"/>
              </a:rPr>
              <a:t>wajib</a:t>
            </a:r>
            <a:r>
              <a:rPr spc="125" dirty="0">
                <a:latin typeface="Arial" pitchFamily="34" charset="0"/>
                <a:cs typeface="Arial" pitchFamily="34" charset="0"/>
              </a:rPr>
              <a:t> </a:t>
            </a:r>
            <a:r>
              <a:rPr dirty="0">
                <a:latin typeface="Arial" pitchFamily="34" charset="0"/>
                <a:cs typeface="Arial" pitchFamily="34" charset="0"/>
              </a:rPr>
              <a:t>minimum</a:t>
            </a:r>
            <a:r>
              <a:rPr spc="120" dirty="0">
                <a:latin typeface="Arial" pitchFamily="34" charset="0"/>
                <a:cs typeface="Arial" pitchFamily="34" charset="0"/>
              </a:rPr>
              <a:t> </a:t>
            </a:r>
            <a:r>
              <a:rPr spc="-10" dirty="0" smtClean="0">
                <a:latin typeface="Arial" pitchFamily="34" charset="0"/>
                <a:cs typeface="Arial" pitchFamily="34" charset="0"/>
              </a:rPr>
              <a:t>yang </a:t>
            </a:r>
            <a:r>
              <a:rPr dirty="0" err="1" smtClean="0">
                <a:latin typeface="Arial" pitchFamily="34" charset="0"/>
                <a:cs typeface="Arial" pitchFamily="34" charset="0"/>
              </a:rPr>
              <a:t>harus</a:t>
            </a:r>
            <a:r>
              <a:rPr dirty="0" smtClean="0">
                <a:latin typeface="Arial" pitchFamily="34" charset="0"/>
                <a:cs typeface="Arial" pitchFamily="34" charset="0"/>
              </a:rPr>
              <a:t> </a:t>
            </a:r>
            <a:r>
              <a:rPr spc="-10" dirty="0">
                <a:latin typeface="Arial" pitchFamily="34" charset="0"/>
                <a:cs typeface="Arial" pitchFamily="34" charset="0"/>
              </a:rPr>
              <a:t>dipegang </a:t>
            </a:r>
            <a:r>
              <a:rPr spc="-5" dirty="0">
                <a:latin typeface="Arial" pitchFamily="34" charset="0"/>
                <a:cs typeface="Arial" pitchFamily="34" charset="0"/>
              </a:rPr>
              <a:t>oleh </a:t>
            </a:r>
            <a:r>
              <a:rPr spc="-10" dirty="0">
                <a:latin typeface="Arial" pitchFamily="34" charset="0"/>
                <a:cs typeface="Arial" pitchFamily="34" charset="0"/>
              </a:rPr>
              <a:t>bank </a:t>
            </a:r>
            <a:r>
              <a:rPr spc="-15" dirty="0">
                <a:latin typeface="Arial" pitchFamily="34" charset="0"/>
                <a:cs typeface="Arial" pitchFamily="34" charset="0"/>
              </a:rPr>
              <a:t>komersial. </a:t>
            </a:r>
            <a:r>
              <a:rPr spc="-10" dirty="0">
                <a:latin typeface="Arial" pitchFamily="34" charset="0"/>
                <a:cs typeface="Arial" pitchFamily="34" charset="0"/>
              </a:rPr>
              <a:t>Giro </a:t>
            </a:r>
            <a:r>
              <a:rPr spc="-20" dirty="0">
                <a:latin typeface="Arial" pitchFamily="34" charset="0"/>
                <a:cs typeface="Arial" pitchFamily="34" charset="0"/>
              </a:rPr>
              <a:t>Wajib </a:t>
            </a:r>
            <a:r>
              <a:rPr dirty="0">
                <a:latin typeface="Arial" pitchFamily="34" charset="0"/>
                <a:cs typeface="Arial" pitchFamily="34" charset="0"/>
              </a:rPr>
              <a:t>Minimum </a:t>
            </a:r>
            <a:r>
              <a:rPr spc="-5" dirty="0">
                <a:latin typeface="Arial" pitchFamily="34" charset="0"/>
                <a:cs typeface="Arial" pitchFamily="34" charset="0"/>
              </a:rPr>
              <a:t>(GWM) </a:t>
            </a:r>
            <a:r>
              <a:rPr dirty="0">
                <a:latin typeface="Arial" pitchFamily="34" charset="0"/>
                <a:cs typeface="Arial" pitchFamily="34" charset="0"/>
              </a:rPr>
              <a:t> sendiri adalah </a:t>
            </a:r>
            <a:r>
              <a:rPr spc="-5" dirty="0">
                <a:latin typeface="Arial" pitchFamily="34" charset="0"/>
                <a:cs typeface="Arial" pitchFamily="34" charset="0"/>
              </a:rPr>
              <a:t>simpanan </a:t>
            </a:r>
            <a:r>
              <a:rPr dirty="0">
                <a:latin typeface="Arial" pitchFamily="34" charset="0"/>
                <a:cs typeface="Arial" pitchFamily="34" charset="0"/>
              </a:rPr>
              <a:t>minimum </a:t>
            </a:r>
            <a:r>
              <a:rPr spc="-10" dirty="0">
                <a:latin typeface="Arial" pitchFamily="34" charset="0"/>
                <a:cs typeface="Arial" pitchFamily="34" charset="0"/>
              </a:rPr>
              <a:t>yang wajib </a:t>
            </a:r>
            <a:r>
              <a:rPr spc="-5" dirty="0">
                <a:latin typeface="Arial" pitchFamily="34" charset="0"/>
                <a:cs typeface="Arial" pitchFamily="34" charset="0"/>
              </a:rPr>
              <a:t>diperlihara </a:t>
            </a:r>
            <a:r>
              <a:rPr dirty="0">
                <a:latin typeface="Arial" pitchFamily="34" charset="0"/>
                <a:cs typeface="Arial" pitchFamily="34" charset="0"/>
              </a:rPr>
              <a:t>dalam </a:t>
            </a:r>
            <a:r>
              <a:rPr spc="5" dirty="0">
                <a:latin typeface="Arial" pitchFamily="34" charset="0"/>
                <a:cs typeface="Arial" pitchFamily="34" charset="0"/>
              </a:rPr>
              <a:t> </a:t>
            </a:r>
            <a:r>
              <a:rPr dirty="0">
                <a:latin typeface="Arial" pitchFamily="34" charset="0"/>
                <a:cs typeface="Arial" pitchFamily="34" charset="0"/>
              </a:rPr>
              <a:t>bentuk</a:t>
            </a:r>
            <a:r>
              <a:rPr spc="-40" dirty="0">
                <a:latin typeface="Arial" pitchFamily="34" charset="0"/>
                <a:cs typeface="Arial" pitchFamily="34" charset="0"/>
              </a:rPr>
              <a:t> </a:t>
            </a:r>
            <a:r>
              <a:rPr spc="-15" dirty="0">
                <a:latin typeface="Arial" pitchFamily="34" charset="0"/>
                <a:cs typeface="Arial" pitchFamily="34" charset="0"/>
              </a:rPr>
              <a:t>giro</a:t>
            </a:r>
            <a:r>
              <a:rPr spc="10" dirty="0">
                <a:latin typeface="Arial" pitchFamily="34" charset="0"/>
                <a:cs typeface="Arial" pitchFamily="34" charset="0"/>
              </a:rPr>
              <a:t> </a:t>
            </a:r>
            <a:r>
              <a:rPr dirty="0">
                <a:latin typeface="Arial" pitchFamily="34" charset="0"/>
                <a:cs typeface="Arial" pitchFamily="34" charset="0"/>
              </a:rPr>
              <a:t>pada</a:t>
            </a:r>
            <a:r>
              <a:rPr spc="-10" dirty="0">
                <a:latin typeface="Arial" pitchFamily="34" charset="0"/>
                <a:cs typeface="Arial" pitchFamily="34" charset="0"/>
              </a:rPr>
              <a:t> </a:t>
            </a:r>
            <a:r>
              <a:rPr dirty="0">
                <a:latin typeface="Arial" pitchFamily="34" charset="0"/>
                <a:cs typeface="Arial" pitchFamily="34" charset="0"/>
              </a:rPr>
              <a:t>Bank</a:t>
            </a:r>
            <a:r>
              <a:rPr spc="-5" dirty="0">
                <a:latin typeface="Arial" pitchFamily="34" charset="0"/>
                <a:cs typeface="Arial" pitchFamily="34" charset="0"/>
              </a:rPr>
              <a:t> </a:t>
            </a:r>
            <a:r>
              <a:rPr dirty="0">
                <a:latin typeface="Arial" pitchFamily="34" charset="0"/>
                <a:cs typeface="Arial" pitchFamily="34" charset="0"/>
              </a:rPr>
              <a:t>Indonesia</a:t>
            </a:r>
            <a:r>
              <a:rPr spc="-30" dirty="0">
                <a:latin typeface="Arial" pitchFamily="34" charset="0"/>
                <a:cs typeface="Arial" pitchFamily="34" charset="0"/>
              </a:rPr>
              <a:t> </a:t>
            </a:r>
            <a:r>
              <a:rPr dirty="0">
                <a:latin typeface="Arial" pitchFamily="34" charset="0"/>
                <a:cs typeface="Arial" pitchFamily="34" charset="0"/>
              </a:rPr>
              <a:t>bagi</a:t>
            </a:r>
            <a:r>
              <a:rPr spc="-15" dirty="0">
                <a:latin typeface="Arial" pitchFamily="34" charset="0"/>
                <a:cs typeface="Arial" pitchFamily="34" charset="0"/>
              </a:rPr>
              <a:t> </a:t>
            </a:r>
            <a:r>
              <a:rPr spc="-5" dirty="0">
                <a:latin typeface="Arial" pitchFamily="34" charset="0"/>
                <a:cs typeface="Arial" pitchFamily="34" charset="0"/>
              </a:rPr>
              <a:t>semua</a:t>
            </a:r>
            <a:r>
              <a:rPr spc="-10" dirty="0">
                <a:latin typeface="Arial" pitchFamily="34" charset="0"/>
                <a:cs typeface="Arial" pitchFamily="34" charset="0"/>
              </a:rPr>
              <a:t> </a:t>
            </a:r>
            <a:r>
              <a:rPr dirty="0">
                <a:latin typeface="Arial" pitchFamily="34" charset="0"/>
                <a:cs typeface="Arial" pitchFamily="34" charset="0"/>
              </a:rPr>
              <a:t>bank</a:t>
            </a:r>
          </a:p>
          <a:p>
            <a:pPr marL="36000" algn="just">
              <a:lnSpc>
                <a:spcPct val="100000"/>
              </a:lnSpc>
            </a:pPr>
            <a:endParaRPr dirty="0"/>
          </a:p>
          <a:p>
            <a:pPr marL="36000" algn="just">
              <a:lnSpc>
                <a:spcPct val="100000"/>
              </a:lnSpc>
            </a:pPr>
            <a:r>
              <a:rPr sz="3200" b="1" spc="-15" dirty="0" err="1" smtClean="0">
                <a:solidFill>
                  <a:srgbClr val="008000"/>
                </a:solidFill>
                <a:latin typeface="Calibri"/>
                <a:cs typeface="Calibri"/>
              </a:rPr>
              <a:t>Operasi</a:t>
            </a:r>
            <a:r>
              <a:rPr sz="3200" b="1" spc="-25" dirty="0" smtClean="0">
                <a:solidFill>
                  <a:srgbClr val="008000"/>
                </a:solidFill>
                <a:latin typeface="Calibri"/>
                <a:cs typeface="Calibri"/>
              </a:rPr>
              <a:t> </a:t>
            </a:r>
            <a:r>
              <a:rPr sz="3200" b="1" dirty="0">
                <a:solidFill>
                  <a:srgbClr val="008000"/>
                </a:solidFill>
                <a:latin typeface="Calibri"/>
                <a:cs typeface="Calibri"/>
              </a:rPr>
              <a:t>pasar</a:t>
            </a:r>
            <a:r>
              <a:rPr sz="3200" b="1" spc="-45" dirty="0">
                <a:solidFill>
                  <a:srgbClr val="008000"/>
                </a:solidFill>
                <a:latin typeface="Calibri"/>
                <a:cs typeface="Calibri"/>
              </a:rPr>
              <a:t> </a:t>
            </a:r>
            <a:r>
              <a:rPr sz="3200" b="1" spc="-15" dirty="0">
                <a:solidFill>
                  <a:srgbClr val="008000"/>
                </a:solidFill>
                <a:latin typeface="Calibri"/>
                <a:cs typeface="Calibri"/>
              </a:rPr>
              <a:t>terbuka</a:t>
            </a:r>
            <a:endParaRPr sz="3200" dirty="0">
              <a:latin typeface="Calibri"/>
              <a:cs typeface="Calibri"/>
            </a:endParaRPr>
          </a:p>
          <a:p>
            <a:pPr marL="72000" marR="1523365" algn="just">
              <a:lnSpc>
                <a:spcPct val="100000"/>
              </a:lnSpc>
              <a:spcBef>
                <a:spcPts val="1285"/>
              </a:spcBef>
            </a:pPr>
            <a:r>
              <a:rPr dirty="0">
                <a:latin typeface="Arial" pitchFamily="34" charset="0"/>
                <a:cs typeface="Arial" pitchFamily="34" charset="0"/>
              </a:rPr>
              <a:t>Bank</a:t>
            </a:r>
            <a:r>
              <a:rPr spc="5" dirty="0">
                <a:latin typeface="Arial" pitchFamily="34" charset="0"/>
                <a:cs typeface="Arial" pitchFamily="34" charset="0"/>
              </a:rPr>
              <a:t> </a:t>
            </a:r>
            <a:r>
              <a:rPr spc="-10" dirty="0">
                <a:latin typeface="Arial" pitchFamily="34" charset="0"/>
                <a:cs typeface="Arial" pitchFamily="34" charset="0"/>
              </a:rPr>
              <a:t>sentral</a:t>
            </a:r>
            <a:r>
              <a:rPr spc="-5" dirty="0">
                <a:latin typeface="Arial" pitchFamily="34" charset="0"/>
                <a:cs typeface="Arial" pitchFamily="34" charset="0"/>
              </a:rPr>
              <a:t> dapat</a:t>
            </a:r>
            <a:r>
              <a:rPr dirty="0">
                <a:latin typeface="Arial" pitchFamily="34" charset="0"/>
                <a:cs typeface="Arial" pitchFamily="34" charset="0"/>
              </a:rPr>
              <a:t> </a:t>
            </a:r>
            <a:r>
              <a:rPr spc="-5" dirty="0">
                <a:latin typeface="Arial" pitchFamily="34" charset="0"/>
                <a:cs typeface="Arial" pitchFamily="34" charset="0"/>
              </a:rPr>
              <a:t>membeli</a:t>
            </a:r>
            <a:r>
              <a:rPr dirty="0">
                <a:latin typeface="Arial" pitchFamily="34" charset="0"/>
                <a:cs typeface="Arial" pitchFamily="34" charset="0"/>
              </a:rPr>
              <a:t> </a:t>
            </a:r>
            <a:r>
              <a:rPr spc="-10" dirty="0">
                <a:latin typeface="Arial" pitchFamily="34" charset="0"/>
                <a:cs typeface="Arial" pitchFamily="34" charset="0"/>
              </a:rPr>
              <a:t>atau</a:t>
            </a:r>
            <a:r>
              <a:rPr spc="-5" dirty="0">
                <a:latin typeface="Arial" pitchFamily="34" charset="0"/>
                <a:cs typeface="Arial" pitchFamily="34" charset="0"/>
              </a:rPr>
              <a:t> menjual</a:t>
            </a:r>
            <a:r>
              <a:rPr dirty="0">
                <a:latin typeface="Arial" pitchFamily="34" charset="0"/>
                <a:cs typeface="Arial" pitchFamily="34" charset="0"/>
              </a:rPr>
              <a:t> </a:t>
            </a:r>
            <a:r>
              <a:rPr spc="-20" dirty="0">
                <a:latin typeface="Arial" pitchFamily="34" charset="0"/>
                <a:cs typeface="Arial" pitchFamily="34" charset="0"/>
              </a:rPr>
              <a:t>surat </a:t>
            </a:r>
            <a:r>
              <a:rPr spc="-440" dirty="0">
                <a:latin typeface="Arial" pitchFamily="34" charset="0"/>
                <a:cs typeface="Arial" pitchFamily="34" charset="0"/>
              </a:rPr>
              <a:t> </a:t>
            </a:r>
            <a:r>
              <a:rPr spc="-10" dirty="0">
                <a:latin typeface="Arial" pitchFamily="34" charset="0"/>
                <a:cs typeface="Arial" pitchFamily="34" charset="0"/>
              </a:rPr>
              <a:t>berharga yang diterbitkan </a:t>
            </a:r>
            <a:r>
              <a:rPr dirty="0">
                <a:latin typeface="Arial" pitchFamily="34" charset="0"/>
                <a:cs typeface="Arial" pitchFamily="34" charset="0"/>
              </a:rPr>
              <a:t>oleh </a:t>
            </a:r>
            <a:r>
              <a:rPr spc="-5" dirty="0">
                <a:latin typeface="Arial" pitchFamily="34" charset="0"/>
                <a:cs typeface="Arial" pitchFamily="34" charset="0"/>
              </a:rPr>
              <a:t>pemerintah </a:t>
            </a:r>
            <a:r>
              <a:rPr spc="-15" dirty="0">
                <a:latin typeface="Arial" pitchFamily="34" charset="0"/>
                <a:cs typeface="Arial" pitchFamily="34" charset="0"/>
              </a:rPr>
              <a:t>untuk </a:t>
            </a:r>
            <a:r>
              <a:rPr spc="-10" dirty="0">
                <a:latin typeface="Arial" pitchFamily="34" charset="0"/>
                <a:cs typeface="Arial" pitchFamily="34" charset="0"/>
              </a:rPr>
              <a:t> </a:t>
            </a:r>
            <a:r>
              <a:rPr dirty="0">
                <a:latin typeface="Arial" pitchFamily="34" charset="0"/>
                <a:cs typeface="Arial" pitchFamily="34" charset="0"/>
              </a:rPr>
              <a:t>mempengaruhi</a:t>
            </a:r>
            <a:r>
              <a:rPr spc="-30" dirty="0">
                <a:latin typeface="Arial" pitchFamily="34" charset="0"/>
                <a:cs typeface="Arial" pitchFamily="34" charset="0"/>
              </a:rPr>
              <a:t> </a:t>
            </a:r>
            <a:r>
              <a:rPr dirty="0">
                <a:latin typeface="Arial" pitchFamily="34" charset="0"/>
                <a:cs typeface="Arial" pitchFamily="34" charset="0"/>
              </a:rPr>
              <a:t>jumlah</a:t>
            </a:r>
            <a:r>
              <a:rPr spc="-25" dirty="0">
                <a:latin typeface="Arial" pitchFamily="34" charset="0"/>
                <a:cs typeface="Arial" pitchFamily="34" charset="0"/>
              </a:rPr>
              <a:t> </a:t>
            </a:r>
            <a:r>
              <a:rPr dirty="0">
                <a:latin typeface="Arial" pitchFamily="34" charset="0"/>
                <a:cs typeface="Arial" pitchFamily="34" charset="0"/>
              </a:rPr>
              <a:t>uang</a:t>
            </a:r>
            <a:r>
              <a:rPr spc="-20" dirty="0">
                <a:latin typeface="Arial" pitchFamily="34" charset="0"/>
                <a:cs typeface="Arial" pitchFamily="34" charset="0"/>
              </a:rPr>
              <a:t> </a:t>
            </a:r>
            <a:r>
              <a:rPr dirty="0">
                <a:latin typeface="Arial" pitchFamily="34" charset="0"/>
                <a:cs typeface="Arial" pitchFamily="34" charset="0"/>
              </a:rPr>
              <a:t>beredar</a:t>
            </a:r>
          </a:p>
        </p:txBody>
      </p:sp>
      <p:sp>
        <p:nvSpPr>
          <p:cNvPr id="30" name="object 30"/>
          <p:cNvSpPr txBox="1"/>
          <p:nvPr/>
        </p:nvSpPr>
        <p:spPr>
          <a:xfrm>
            <a:off x="2436876" y="4022407"/>
            <a:ext cx="6628765" cy="636270"/>
          </a:xfrm>
          <a:prstGeom prst="rect">
            <a:avLst/>
          </a:prstGeom>
        </p:spPr>
        <p:txBody>
          <a:bodyPr vert="horz" wrap="square" lIns="0" tIns="12700" rIns="0" bIns="0" rtlCol="0">
            <a:spAutoFit/>
          </a:bodyPr>
          <a:lstStyle/>
          <a:p>
            <a:pPr marL="12700">
              <a:lnSpc>
                <a:spcPct val="100000"/>
              </a:lnSpc>
              <a:spcBef>
                <a:spcPts val="100"/>
              </a:spcBef>
            </a:pPr>
            <a:r>
              <a:rPr sz="2000" spc="-10" dirty="0">
                <a:solidFill>
                  <a:srgbClr val="3E3E3E"/>
                </a:solidFill>
                <a:latin typeface="Calibri"/>
                <a:cs typeface="Calibri"/>
              </a:rPr>
              <a:t>Kebijakan</a:t>
            </a:r>
            <a:r>
              <a:rPr sz="2000" spc="385" dirty="0">
                <a:solidFill>
                  <a:srgbClr val="3E3E3E"/>
                </a:solidFill>
                <a:latin typeface="Calibri"/>
                <a:cs typeface="Calibri"/>
              </a:rPr>
              <a:t> </a:t>
            </a:r>
            <a:r>
              <a:rPr sz="2000" spc="-10" dirty="0">
                <a:solidFill>
                  <a:srgbClr val="3E3E3E"/>
                </a:solidFill>
                <a:latin typeface="Calibri"/>
                <a:cs typeface="Calibri"/>
              </a:rPr>
              <a:t>moneter</a:t>
            </a:r>
            <a:r>
              <a:rPr sz="2000" spc="365" dirty="0">
                <a:solidFill>
                  <a:srgbClr val="3E3E3E"/>
                </a:solidFill>
                <a:latin typeface="Calibri"/>
                <a:cs typeface="Calibri"/>
              </a:rPr>
              <a:t> </a:t>
            </a:r>
            <a:r>
              <a:rPr sz="2000" spc="-5" dirty="0">
                <a:solidFill>
                  <a:srgbClr val="3E3E3E"/>
                </a:solidFill>
                <a:latin typeface="Calibri"/>
                <a:cs typeface="Calibri"/>
              </a:rPr>
              <a:t>dapat</a:t>
            </a:r>
            <a:r>
              <a:rPr sz="2000" spc="390" dirty="0">
                <a:solidFill>
                  <a:srgbClr val="3E3E3E"/>
                </a:solidFill>
                <a:latin typeface="Calibri"/>
                <a:cs typeface="Calibri"/>
              </a:rPr>
              <a:t> </a:t>
            </a:r>
            <a:r>
              <a:rPr sz="2000" spc="-15" dirty="0">
                <a:solidFill>
                  <a:srgbClr val="3E3E3E"/>
                </a:solidFill>
                <a:latin typeface="Calibri"/>
                <a:cs typeface="Calibri"/>
              </a:rPr>
              <a:t>menargetkan</a:t>
            </a:r>
            <a:r>
              <a:rPr sz="2000" spc="395" dirty="0">
                <a:solidFill>
                  <a:srgbClr val="3E3E3E"/>
                </a:solidFill>
                <a:latin typeface="Calibri"/>
                <a:cs typeface="Calibri"/>
              </a:rPr>
              <a:t> </a:t>
            </a:r>
            <a:r>
              <a:rPr sz="2000" spc="-10" dirty="0">
                <a:solidFill>
                  <a:srgbClr val="3E3E3E"/>
                </a:solidFill>
                <a:latin typeface="Calibri"/>
                <a:cs typeface="Calibri"/>
              </a:rPr>
              <a:t>tingkat</a:t>
            </a:r>
            <a:r>
              <a:rPr sz="2000" spc="375" dirty="0">
                <a:solidFill>
                  <a:srgbClr val="3E3E3E"/>
                </a:solidFill>
                <a:latin typeface="Calibri"/>
                <a:cs typeface="Calibri"/>
              </a:rPr>
              <a:t> </a:t>
            </a:r>
            <a:r>
              <a:rPr sz="2000" spc="-5" dirty="0">
                <a:solidFill>
                  <a:srgbClr val="3E3E3E"/>
                </a:solidFill>
                <a:latin typeface="Calibri"/>
                <a:cs typeface="Calibri"/>
              </a:rPr>
              <a:t>inflasi.</a:t>
            </a:r>
            <a:r>
              <a:rPr sz="2000" spc="375" dirty="0">
                <a:solidFill>
                  <a:srgbClr val="3E3E3E"/>
                </a:solidFill>
                <a:latin typeface="Calibri"/>
                <a:cs typeface="Calibri"/>
              </a:rPr>
              <a:t> </a:t>
            </a:r>
            <a:r>
              <a:rPr sz="2000" spc="-15" dirty="0">
                <a:solidFill>
                  <a:srgbClr val="3E3E3E"/>
                </a:solidFill>
                <a:latin typeface="Calibri"/>
                <a:cs typeface="Calibri"/>
              </a:rPr>
              <a:t>Tingkat</a:t>
            </a:r>
            <a:endParaRPr sz="2000" dirty="0">
              <a:latin typeface="Calibri"/>
              <a:cs typeface="Calibri"/>
            </a:endParaRPr>
          </a:p>
          <a:p>
            <a:pPr marL="12700">
              <a:lnSpc>
                <a:spcPct val="100000"/>
              </a:lnSpc>
              <a:spcBef>
                <a:spcPts val="5"/>
              </a:spcBef>
            </a:pPr>
            <a:r>
              <a:rPr sz="2000" spc="-5" dirty="0">
                <a:solidFill>
                  <a:srgbClr val="3E3E3E"/>
                </a:solidFill>
                <a:latin typeface="Calibri"/>
                <a:cs typeface="Calibri"/>
              </a:rPr>
              <a:t>inflasi</a:t>
            </a:r>
            <a:r>
              <a:rPr sz="2000" spc="220" dirty="0">
                <a:solidFill>
                  <a:srgbClr val="3E3E3E"/>
                </a:solidFill>
                <a:latin typeface="Calibri"/>
                <a:cs typeface="Calibri"/>
              </a:rPr>
              <a:t> </a:t>
            </a:r>
            <a:r>
              <a:rPr sz="2000" spc="-10" dirty="0">
                <a:solidFill>
                  <a:srgbClr val="3E3E3E"/>
                </a:solidFill>
                <a:latin typeface="Calibri"/>
                <a:cs typeface="Calibri"/>
              </a:rPr>
              <a:t>yang</a:t>
            </a:r>
            <a:r>
              <a:rPr sz="2000" spc="204" dirty="0">
                <a:solidFill>
                  <a:srgbClr val="3E3E3E"/>
                </a:solidFill>
                <a:latin typeface="Calibri"/>
                <a:cs typeface="Calibri"/>
              </a:rPr>
              <a:t> </a:t>
            </a:r>
            <a:r>
              <a:rPr sz="2000" spc="-5" dirty="0">
                <a:solidFill>
                  <a:srgbClr val="3E3E3E"/>
                </a:solidFill>
                <a:latin typeface="Calibri"/>
                <a:cs typeface="Calibri"/>
              </a:rPr>
              <a:t>rendah</a:t>
            </a:r>
            <a:r>
              <a:rPr sz="2000" spc="210" dirty="0">
                <a:solidFill>
                  <a:srgbClr val="3E3E3E"/>
                </a:solidFill>
                <a:latin typeface="Calibri"/>
                <a:cs typeface="Calibri"/>
              </a:rPr>
              <a:t> </a:t>
            </a:r>
            <a:r>
              <a:rPr sz="2000" spc="-10" dirty="0">
                <a:solidFill>
                  <a:srgbClr val="3E3E3E"/>
                </a:solidFill>
                <a:latin typeface="Calibri"/>
                <a:cs typeface="Calibri"/>
              </a:rPr>
              <a:t>dianggap</a:t>
            </a:r>
            <a:r>
              <a:rPr sz="2000" spc="240" dirty="0">
                <a:solidFill>
                  <a:srgbClr val="3E3E3E"/>
                </a:solidFill>
                <a:latin typeface="Calibri"/>
                <a:cs typeface="Calibri"/>
              </a:rPr>
              <a:t> </a:t>
            </a:r>
            <a:r>
              <a:rPr sz="2000" spc="-10" dirty="0">
                <a:solidFill>
                  <a:srgbClr val="3E3E3E"/>
                </a:solidFill>
                <a:latin typeface="Calibri"/>
                <a:cs typeface="Calibri"/>
              </a:rPr>
              <a:t>sehat</a:t>
            </a:r>
            <a:r>
              <a:rPr sz="2000" spc="220" dirty="0">
                <a:solidFill>
                  <a:srgbClr val="3E3E3E"/>
                </a:solidFill>
                <a:latin typeface="Calibri"/>
                <a:cs typeface="Calibri"/>
              </a:rPr>
              <a:t> </a:t>
            </a:r>
            <a:r>
              <a:rPr sz="2000" dirty="0">
                <a:solidFill>
                  <a:srgbClr val="3E3E3E"/>
                </a:solidFill>
                <a:latin typeface="Calibri"/>
                <a:cs typeface="Calibri"/>
              </a:rPr>
              <a:t>bagi</a:t>
            </a:r>
            <a:r>
              <a:rPr sz="2000" spc="204" dirty="0">
                <a:solidFill>
                  <a:srgbClr val="3E3E3E"/>
                </a:solidFill>
                <a:latin typeface="Calibri"/>
                <a:cs typeface="Calibri"/>
              </a:rPr>
              <a:t> </a:t>
            </a:r>
            <a:r>
              <a:rPr sz="2000" spc="-10" dirty="0">
                <a:solidFill>
                  <a:srgbClr val="3E3E3E"/>
                </a:solidFill>
                <a:latin typeface="Calibri"/>
                <a:cs typeface="Calibri"/>
              </a:rPr>
              <a:t>perekonomian</a:t>
            </a:r>
            <a:r>
              <a:rPr sz="2000" spc="225" dirty="0">
                <a:solidFill>
                  <a:srgbClr val="3E3E3E"/>
                </a:solidFill>
                <a:latin typeface="Calibri"/>
                <a:cs typeface="Calibri"/>
              </a:rPr>
              <a:t> </a:t>
            </a:r>
            <a:r>
              <a:rPr sz="2000" spc="-5" dirty="0">
                <a:solidFill>
                  <a:srgbClr val="3E3E3E"/>
                </a:solidFill>
                <a:latin typeface="Calibri"/>
                <a:cs typeface="Calibri"/>
              </a:rPr>
              <a:t>sebuah</a:t>
            </a:r>
            <a:endParaRPr sz="2000" dirty="0">
              <a:latin typeface="Calibri"/>
              <a:cs typeface="Calibri"/>
            </a:endParaRPr>
          </a:p>
        </p:txBody>
      </p:sp>
      <p:sp>
        <p:nvSpPr>
          <p:cNvPr id="31" name="object 31"/>
          <p:cNvSpPr txBox="1"/>
          <p:nvPr/>
        </p:nvSpPr>
        <p:spPr>
          <a:xfrm>
            <a:off x="2436876" y="4632578"/>
            <a:ext cx="6629400" cy="635000"/>
          </a:xfrm>
          <a:prstGeom prst="rect">
            <a:avLst/>
          </a:prstGeom>
        </p:spPr>
        <p:txBody>
          <a:bodyPr vert="horz" wrap="square" lIns="0" tIns="12700" rIns="0" bIns="0" rtlCol="0">
            <a:spAutoFit/>
          </a:bodyPr>
          <a:lstStyle/>
          <a:p>
            <a:pPr marL="12700" marR="5080">
              <a:lnSpc>
                <a:spcPct val="100000"/>
              </a:lnSpc>
              <a:spcBef>
                <a:spcPts val="100"/>
              </a:spcBef>
              <a:tabLst>
                <a:tab pos="942340" algn="l"/>
                <a:tab pos="1925320" algn="l"/>
                <a:tab pos="2440940" algn="l"/>
                <a:tab pos="3213100" algn="l"/>
                <a:tab pos="4000500" algn="l"/>
                <a:tab pos="4838700" algn="l"/>
                <a:tab pos="5641975" algn="l"/>
              </a:tabLst>
            </a:pPr>
            <a:r>
              <a:rPr sz="2000" spc="5" dirty="0">
                <a:solidFill>
                  <a:srgbClr val="3E3E3E"/>
                </a:solidFill>
                <a:latin typeface="Calibri"/>
                <a:cs typeface="Calibri"/>
              </a:rPr>
              <a:t>n</a:t>
            </a:r>
            <a:r>
              <a:rPr sz="2000" dirty="0">
                <a:solidFill>
                  <a:srgbClr val="3E3E3E"/>
                </a:solidFill>
                <a:latin typeface="Calibri"/>
                <a:cs typeface="Calibri"/>
              </a:rPr>
              <a:t>e</a:t>
            </a:r>
            <a:r>
              <a:rPr sz="2000" spc="-40" dirty="0">
                <a:solidFill>
                  <a:srgbClr val="3E3E3E"/>
                </a:solidFill>
                <a:latin typeface="Calibri"/>
                <a:cs typeface="Calibri"/>
              </a:rPr>
              <a:t>g</a:t>
            </a:r>
            <a:r>
              <a:rPr sz="2000" dirty="0">
                <a:solidFill>
                  <a:srgbClr val="3E3E3E"/>
                </a:solidFill>
                <a:latin typeface="Calibri"/>
                <a:cs typeface="Calibri"/>
              </a:rPr>
              <a:t>a</a:t>
            </a:r>
            <a:r>
              <a:rPr sz="2000" spc="-40" dirty="0">
                <a:solidFill>
                  <a:srgbClr val="3E3E3E"/>
                </a:solidFill>
                <a:latin typeface="Calibri"/>
                <a:cs typeface="Calibri"/>
              </a:rPr>
              <a:t>r</a:t>
            </a:r>
            <a:r>
              <a:rPr sz="2000" spc="5" dirty="0">
                <a:solidFill>
                  <a:srgbClr val="3E3E3E"/>
                </a:solidFill>
                <a:latin typeface="Calibri"/>
                <a:cs typeface="Calibri"/>
              </a:rPr>
              <a:t>a</a:t>
            </a:r>
            <a:r>
              <a:rPr sz="2000" dirty="0">
                <a:solidFill>
                  <a:srgbClr val="3E3E3E"/>
                </a:solidFill>
                <a:latin typeface="Calibri"/>
                <a:cs typeface="Calibri"/>
              </a:rPr>
              <a:t>.	</a:t>
            </a:r>
            <a:r>
              <a:rPr sz="2000" spc="5" dirty="0">
                <a:solidFill>
                  <a:srgbClr val="3E3E3E"/>
                </a:solidFill>
                <a:latin typeface="Calibri"/>
                <a:cs typeface="Calibri"/>
              </a:rPr>
              <a:t>N</a:t>
            </a:r>
            <a:r>
              <a:rPr sz="2000" dirty="0">
                <a:solidFill>
                  <a:srgbClr val="3E3E3E"/>
                </a:solidFill>
                <a:latin typeface="Calibri"/>
                <a:cs typeface="Calibri"/>
              </a:rPr>
              <a:t>am</a:t>
            </a:r>
            <a:r>
              <a:rPr sz="2000" spc="-10" dirty="0">
                <a:solidFill>
                  <a:srgbClr val="3E3E3E"/>
                </a:solidFill>
                <a:latin typeface="Calibri"/>
                <a:cs typeface="Calibri"/>
              </a:rPr>
              <a:t>u</a:t>
            </a:r>
            <a:r>
              <a:rPr sz="2000" spc="10" dirty="0">
                <a:solidFill>
                  <a:srgbClr val="3E3E3E"/>
                </a:solidFill>
                <a:latin typeface="Calibri"/>
                <a:cs typeface="Calibri"/>
              </a:rPr>
              <a:t>n</a:t>
            </a:r>
            <a:r>
              <a:rPr sz="2000" dirty="0">
                <a:solidFill>
                  <a:srgbClr val="3E3E3E"/>
                </a:solidFill>
                <a:latin typeface="Calibri"/>
                <a:cs typeface="Calibri"/>
              </a:rPr>
              <a:t>,	</a:t>
            </a:r>
            <a:r>
              <a:rPr sz="2000" spc="-5" dirty="0">
                <a:solidFill>
                  <a:srgbClr val="3E3E3E"/>
                </a:solidFill>
                <a:latin typeface="Calibri"/>
                <a:cs typeface="Calibri"/>
              </a:rPr>
              <a:t>ji</a:t>
            </a:r>
            <a:r>
              <a:rPr sz="2000" spc="-50" dirty="0">
                <a:solidFill>
                  <a:srgbClr val="3E3E3E"/>
                </a:solidFill>
                <a:latin typeface="Calibri"/>
                <a:cs typeface="Calibri"/>
              </a:rPr>
              <a:t>k</a:t>
            </a:r>
            <a:r>
              <a:rPr sz="2000" dirty="0">
                <a:solidFill>
                  <a:srgbClr val="3E3E3E"/>
                </a:solidFill>
                <a:latin typeface="Calibri"/>
                <a:cs typeface="Calibri"/>
              </a:rPr>
              <a:t>a	i</a:t>
            </a:r>
            <a:r>
              <a:rPr sz="2000" spc="-10" dirty="0">
                <a:solidFill>
                  <a:srgbClr val="3E3E3E"/>
                </a:solidFill>
                <a:latin typeface="Calibri"/>
                <a:cs typeface="Calibri"/>
              </a:rPr>
              <a:t>n</a:t>
            </a:r>
            <a:r>
              <a:rPr sz="2000" spc="5" dirty="0">
                <a:solidFill>
                  <a:srgbClr val="3E3E3E"/>
                </a:solidFill>
                <a:latin typeface="Calibri"/>
                <a:cs typeface="Calibri"/>
              </a:rPr>
              <a:t>f</a:t>
            </a:r>
            <a:r>
              <a:rPr sz="2000" dirty="0">
                <a:solidFill>
                  <a:srgbClr val="3E3E3E"/>
                </a:solidFill>
                <a:latin typeface="Calibri"/>
                <a:cs typeface="Calibri"/>
              </a:rPr>
              <a:t>lasi	</a:t>
            </a:r>
            <a:r>
              <a:rPr sz="2000" spc="-5" dirty="0">
                <a:solidFill>
                  <a:srgbClr val="3E3E3E"/>
                </a:solidFill>
                <a:latin typeface="Calibri"/>
                <a:cs typeface="Calibri"/>
              </a:rPr>
              <a:t>s</a:t>
            </a:r>
            <a:r>
              <a:rPr sz="2000" spc="5" dirty="0">
                <a:solidFill>
                  <a:srgbClr val="3E3E3E"/>
                </a:solidFill>
                <a:latin typeface="Calibri"/>
                <a:cs typeface="Calibri"/>
              </a:rPr>
              <a:t>ud</a:t>
            </a:r>
            <a:r>
              <a:rPr sz="2000" spc="-20" dirty="0">
                <a:solidFill>
                  <a:srgbClr val="3E3E3E"/>
                </a:solidFill>
                <a:latin typeface="Calibri"/>
                <a:cs typeface="Calibri"/>
              </a:rPr>
              <a:t>a</a:t>
            </a:r>
            <a:r>
              <a:rPr sz="2000" dirty="0">
                <a:solidFill>
                  <a:srgbClr val="3E3E3E"/>
                </a:solidFill>
                <a:latin typeface="Calibri"/>
                <a:cs typeface="Calibri"/>
              </a:rPr>
              <a:t>h	</a:t>
            </a:r>
            <a:r>
              <a:rPr sz="2000" spc="-5" dirty="0">
                <a:solidFill>
                  <a:srgbClr val="3E3E3E"/>
                </a:solidFill>
                <a:latin typeface="Calibri"/>
                <a:cs typeface="Calibri"/>
              </a:rPr>
              <a:t>sa</a:t>
            </a:r>
            <a:r>
              <a:rPr sz="2000" spc="5" dirty="0">
                <a:solidFill>
                  <a:srgbClr val="3E3E3E"/>
                </a:solidFill>
                <a:latin typeface="Calibri"/>
                <a:cs typeface="Calibri"/>
              </a:rPr>
              <a:t>n</a:t>
            </a:r>
            <a:r>
              <a:rPr sz="2000" spc="-45" dirty="0">
                <a:solidFill>
                  <a:srgbClr val="3E3E3E"/>
                </a:solidFill>
                <a:latin typeface="Calibri"/>
                <a:cs typeface="Calibri"/>
              </a:rPr>
              <a:t>g</a:t>
            </a:r>
            <a:r>
              <a:rPr sz="2000" spc="-20" dirty="0">
                <a:solidFill>
                  <a:srgbClr val="3E3E3E"/>
                </a:solidFill>
                <a:latin typeface="Calibri"/>
                <a:cs typeface="Calibri"/>
              </a:rPr>
              <a:t>a</a:t>
            </a:r>
            <a:r>
              <a:rPr sz="2000" dirty="0">
                <a:solidFill>
                  <a:srgbClr val="3E3E3E"/>
                </a:solidFill>
                <a:latin typeface="Calibri"/>
                <a:cs typeface="Calibri"/>
              </a:rPr>
              <a:t>t	</a:t>
            </a:r>
            <a:r>
              <a:rPr sz="2000" spc="10" dirty="0">
                <a:solidFill>
                  <a:srgbClr val="3E3E3E"/>
                </a:solidFill>
                <a:latin typeface="Calibri"/>
                <a:cs typeface="Calibri"/>
              </a:rPr>
              <a:t>t</a:t>
            </a:r>
            <a:r>
              <a:rPr sz="2000" spc="-20" dirty="0">
                <a:solidFill>
                  <a:srgbClr val="3E3E3E"/>
                </a:solidFill>
                <a:latin typeface="Calibri"/>
                <a:cs typeface="Calibri"/>
              </a:rPr>
              <a:t>i</a:t>
            </a:r>
            <a:r>
              <a:rPr sz="2000" spc="5" dirty="0">
                <a:solidFill>
                  <a:srgbClr val="3E3E3E"/>
                </a:solidFill>
                <a:latin typeface="Calibri"/>
                <a:cs typeface="Calibri"/>
              </a:rPr>
              <a:t>n</a:t>
            </a:r>
            <a:r>
              <a:rPr sz="2000" spc="15" dirty="0">
                <a:solidFill>
                  <a:srgbClr val="3E3E3E"/>
                </a:solidFill>
                <a:latin typeface="Calibri"/>
                <a:cs typeface="Calibri"/>
              </a:rPr>
              <a:t>g</a:t>
            </a:r>
            <a:r>
              <a:rPr sz="2000" dirty="0">
                <a:solidFill>
                  <a:srgbClr val="3E3E3E"/>
                </a:solidFill>
                <a:latin typeface="Calibri"/>
                <a:cs typeface="Calibri"/>
              </a:rPr>
              <a:t>gi,	</a:t>
            </a:r>
            <a:r>
              <a:rPr sz="2000" spc="-70" dirty="0">
                <a:solidFill>
                  <a:srgbClr val="3E3E3E"/>
                </a:solidFill>
                <a:latin typeface="Calibri"/>
                <a:cs typeface="Calibri"/>
              </a:rPr>
              <a:t>k</a:t>
            </a:r>
            <a:r>
              <a:rPr sz="2000" dirty="0">
                <a:solidFill>
                  <a:srgbClr val="3E3E3E"/>
                </a:solidFill>
                <a:latin typeface="Calibri"/>
                <a:cs typeface="Calibri"/>
              </a:rPr>
              <a:t>e</a:t>
            </a:r>
            <a:r>
              <a:rPr sz="2000" spc="10" dirty="0">
                <a:solidFill>
                  <a:srgbClr val="3E3E3E"/>
                </a:solidFill>
                <a:latin typeface="Calibri"/>
                <a:cs typeface="Calibri"/>
              </a:rPr>
              <a:t>b</a:t>
            </a:r>
            <a:r>
              <a:rPr sz="2000" dirty="0">
                <a:solidFill>
                  <a:srgbClr val="3E3E3E"/>
                </a:solidFill>
                <a:latin typeface="Calibri"/>
                <a:cs typeface="Calibri"/>
              </a:rPr>
              <a:t>ija</a:t>
            </a:r>
            <a:r>
              <a:rPr sz="2000" spc="-45" dirty="0">
                <a:solidFill>
                  <a:srgbClr val="3E3E3E"/>
                </a:solidFill>
                <a:latin typeface="Calibri"/>
                <a:cs typeface="Calibri"/>
              </a:rPr>
              <a:t>k</a:t>
            </a:r>
            <a:r>
              <a:rPr sz="2000" dirty="0">
                <a:solidFill>
                  <a:srgbClr val="3E3E3E"/>
                </a:solidFill>
                <a:latin typeface="Calibri"/>
                <a:cs typeface="Calibri"/>
              </a:rPr>
              <a:t>an  </a:t>
            </a:r>
            <a:r>
              <a:rPr sz="2000" spc="-5" dirty="0">
                <a:solidFill>
                  <a:srgbClr val="3E3E3E"/>
                </a:solidFill>
                <a:latin typeface="Calibri"/>
                <a:cs typeface="Calibri"/>
              </a:rPr>
              <a:t>moneter </a:t>
            </a:r>
            <a:r>
              <a:rPr sz="2000" spc="-10" dirty="0">
                <a:solidFill>
                  <a:srgbClr val="3E3E3E"/>
                </a:solidFill>
                <a:latin typeface="Calibri"/>
                <a:cs typeface="Calibri"/>
              </a:rPr>
              <a:t>diharapkan</a:t>
            </a:r>
            <a:r>
              <a:rPr sz="2000" dirty="0">
                <a:solidFill>
                  <a:srgbClr val="3E3E3E"/>
                </a:solidFill>
                <a:latin typeface="Calibri"/>
                <a:cs typeface="Calibri"/>
              </a:rPr>
              <a:t> </a:t>
            </a:r>
            <a:r>
              <a:rPr sz="2000" spc="-5" dirty="0">
                <a:solidFill>
                  <a:srgbClr val="3E3E3E"/>
                </a:solidFill>
                <a:latin typeface="Calibri"/>
                <a:cs typeface="Calibri"/>
              </a:rPr>
              <a:t>dapat</a:t>
            </a:r>
            <a:r>
              <a:rPr sz="2000" spc="-20" dirty="0">
                <a:solidFill>
                  <a:srgbClr val="3E3E3E"/>
                </a:solidFill>
                <a:latin typeface="Calibri"/>
                <a:cs typeface="Calibri"/>
              </a:rPr>
              <a:t> </a:t>
            </a:r>
            <a:r>
              <a:rPr sz="2000" spc="-10" dirty="0">
                <a:solidFill>
                  <a:srgbClr val="3E3E3E"/>
                </a:solidFill>
                <a:latin typeface="Calibri"/>
                <a:cs typeface="Calibri"/>
              </a:rPr>
              <a:t>mengatasi </a:t>
            </a:r>
            <a:r>
              <a:rPr sz="2000" dirty="0">
                <a:solidFill>
                  <a:srgbClr val="3E3E3E"/>
                </a:solidFill>
                <a:latin typeface="Calibri"/>
                <a:cs typeface="Calibri"/>
              </a:rPr>
              <a:t>masalah</a:t>
            </a:r>
            <a:r>
              <a:rPr sz="2000" spc="15" dirty="0">
                <a:solidFill>
                  <a:srgbClr val="3E3E3E"/>
                </a:solidFill>
                <a:latin typeface="Calibri"/>
                <a:cs typeface="Calibri"/>
              </a:rPr>
              <a:t> </a:t>
            </a:r>
            <a:r>
              <a:rPr sz="2000" dirty="0">
                <a:solidFill>
                  <a:srgbClr val="3E3E3E"/>
                </a:solidFill>
                <a:latin typeface="Calibri"/>
                <a:cs typeface="Calibri"/>
              </a:rPr>
              <a:t>ini.</a:t>
            </a:r>
            <a:endParaRPr sz="2000">
              <a:latin typeface="Calibri"/>
              <a:cs typeface="Calibri"/>
            </a:endParaRPr>
          </a:p>
        </p:txBody>
      </p:sp>
      <p:sp>
        <p:nvSpPr>
          <p:cNvPr id="32" name="object 32"/>
          <p:cNvSpPr txBox="1"/>
          <p:nvPr/>
        </p:nvSpPr>
        <p:spPr>
          <a:xfrm>
            <a:off x="2350770" y="5576282"/>
            <a:ext cx="6859270" cy="2159635"/>
          </a:xfrm>
          <a:prstGeom prst="rect">
            <a:avLst/>
          </a:prstGeom>
        </p:spPr>
        <p:txBody>
          <a:bodyPr vert="horz" wrap="square" lIns="0" tIns="86995" rIns="0" bIns="0" rtlCol="0">
            <a:spAutoFit/>
          </a:bodyPr>
          <a:lstStyle/>
          <a:p>
            <a:pPr marL="12700">
              <a:lnSpc>
                <a:spcPct val="100000"/>
              </a:lnSpc>
              <a:spcBef>
                <a:spcPts val="685"/>
              </a:spcBef>
            </a:pPr>
            <a:r>
              <a:rPr sz="3200" b="1" spc="-15" dirty="0">
                <a:solidFill>
                  <a:srgbClr val="FF0000"/>
                </a:solidFill>
                <a:latin typeface="Calibri"/>
                <a:cs typeface="Calibri"/>
              </a:rPr>
              <a:t>Pengangguran</a:t>
            </a:r>
            <a:endParaRPr sz="3200">
              <a:latin typeface="Calibri"/>
              <a:cs typeface="Calibri"/>
            </a:endParaRPr>
          </a:p>
          <a:p>
            <a:pPr marL="98425" marR="5080" algn="just">
              <a:lnSpc>
                <a:spcPct val="100000"/>
              </a:lnSpc>
              <a:spcBef>
                <a:spcPts val="370"/>
              </a:spcBef>
            </a:pPr>
            <a:r>
              <a:rPr sz="2000" spc="-10" dirty="0">
                <a:solidFill>
                  <a:srgbClr val="3E3E3E"/>
                </a:solidFill>
                <a:latin typeface="Calibri"/>
                <a:cs typeface="Calibri"/>
              </a:rPr>
              <a:t>Kebijakan</a:t>
            </a:r>
            <a:r>
              <a:rPr sz="2000" spc="-5" dirty="0">
                <a:solidFill>
                  <a:srgbClr val="3E3E3E"/>
                </a:solidFill>
                <a:latin typeface="Calibri"/>
                <a:cs typeface="Calibri"/>
              </a:rPr>
              <a:t> moneter</a:t>
            </a:r>
            <a:r>
              <a:rPr sz="2000" dirty="0">
                <a:solidFill>
                  <a:srgbClr val="3E3E3E"/>
                </a:solidFill>
                <a:latin typeface="Calibri"/>
                <a:cs typeface="Calibri"/>
              </a:rPr>
              <a:t> </a:t>
            </a:r>
            <a:r>
              <a:rPr sz="2000" spc="-15" dirty="0">
                <a:solidFill>
                  <a:srgbClr val="3E3E3E"/>
                </a:solidFill>
                <a:latin typeface="Calibri"/>
                <a:cs typeface="Calibri"/>
              </a:rPr>
              <a:t>akan</a:t>
            </a:r>
            <a:r>
              <a:rPr sz="2000" spc="-10" dirty="0">
                <a:solidFill>
                  <a:srgbClr val="3E3E3E"/>
                </a:solidFill>
                <a:latin typeface="Calibri"/>
                <a:cs typeface="Calibri"/>
              </a:rPr>
              <a:t> </a:t>
            </a:r>
            <a:r>
              <a:rPr sz="2000" spc="-5" dirty="0">
                <a:solidFill>
                  <a:srgbClr val="3E3E3E"/>
                </a:solidFill>
                <a:latin typeface="Calibri"/>
                <a:cs typeface="Calibri"/>
              </a:rPr>
              <a:t>mempengaruhi</a:t>
            </a:r>
            <a:r>
              <a:rPr sz="2000" dirty="0">
                <a:solidFill>
                  <a:srgbClr val="3E3E3E"/>
                </a:solidFill>
                <a:latin typeface="Calibri"/>
                <a:cs typeface="Calibri"/>
              </a:rPr>
              <a:t> </a:t>
            </a:r>
            <a:r>
              <a:rPr sz="2000" spc="-10" dirty="0">
                <a:solidFill>
                  <a:srgbClr val="3E3E3E"/>
                </a:solidFill>
                <a:latin typeface="Calibri"/>
                <a:cs typeface="Calibri"/>
              </a:rPr>
              <a:t>tingkat</a:t>
            </a:r>
            <a:r>
              <a:rPr sz="2000" spc="-5" dirty="0">
                <a:solidFill>
                  <a:srgbClr val="3E3E3E"/>
                </a:solidFill>
                <a:latin typeface="Calibri"/>
                <a:cs typeface="Calibri"/>
              </a:rPr>
              <a:t> </a:t>
            </a:r>
            <a:r>
              <a:rPr sz="2000" spc="-10" dirty="0">
                <a:solidFill>
                  <a:srgbClr val="3E3E3E"/>
                </a:solidFill>
                <a:latin typeface="Calibri"/>
                <a:cs typeface="Calibri"/>
              </a:rPr>
              <a:t>pengangguran </a:t>
            </a:r>
            <a:r>
              <a:rPr sz="2000" spc="-440" dirty="0">
                <a:solidFill>
                  <a:srgbClr val="3E3E3E"/>
                </a:solidFill>
                <a:latin typeface="Calibri"/>
                <a:cs typeface="Calibri"/>
              </a:rPr>
              <a:t> </a:t>
            </a:r>
            <a:r>
              <a:rPr sz="2000" dirty="0">
                <a:solidFill>
                  <a:srgbClr val="3E3E3E"/>
                </a:solidFill>
                <a:latin typeface="Calibri"/>
                <a:cs typeface="Calibri"/>
              </a:rPr>
              <a:t>dalam</a:t>
            </a:r>
            <a:r>
              <a:rPr sz="2000" spc="5" dirty="0">
                <a:solidFill>
                  <a:srgbClr val="3E3E3E"/>
                </a:solidFill>
                <a:latin typeface="Calibri"/>
                <a:cs typeface="Calibri"/>
              </a:rPr>
              <a:t> </a:t>
            </a:r>
            <a:r>
              <a:rPr sz="2000" spc="-5" dirty="0">
                <a:solidFill>
                  <a:srgbClr val="3E3E3E"/>
                </a:solidFill>
                <a:latin typeface="Calibri"/>
                <a:cs typeface="Calibri"/>
              </a:rPr>
              <a:t>suatu</a:t>
            </a:r>
            <a:r>
              <a:rPr sz="2000" dirty="0">
                <a:solidFill>
                  <a:srgbClr val="3E3E3E"/>
                </a:solidFill>
                <a:latin typeface="Calibri"/>
                <a:cs typeface="Calibri"/>
              </a:rPr>
              <a:t> </a:t>
            </a:r>
            <a:r>
              <a:rPr sz="2000" spc="-15" dirty="0">
                <a:solidFill>
                  <a:srgbClr val="3E3E3E"/>
                </a:solidFill>
                <a:latin typeface="Calibri"/>
                <a:cs typeface="Calibri"/>
              </a:rPr>
              <a:t>negara.</a:t>
            </a:r>
            <a:r>
              <a:rPr sz="2000" spc="-10" dirty="0">
                <a:solidFill>
                  <a:srgbClr val="3E3E3E"/>
                </a:solidFill>
                <a:latin typeface="Calibri"/>
                <a:cs typeface="Calibri"/>
              </a:rPr>
              <a:t> Sebagai</a:t>
            </a:r>
            <a:r>
              <a:rPr sz="2000" spc="-5" dirty="0">
                <a:solidFill>
                  <a:srgbClr val="3E3E3E"/>
                </a:solidFill>
                <a:latin typeface="Calibri"/>
                <a:cs typeface="Calibri"/>
              </a:rPr>
              <a:t> </a:t>
            </a:r>
            <a:r>
              <a:rPr sz="2000" spc="-10" dirty="0">
                <a:solidFill>
                  <a:srgbClr val="3E3E3E"/>
                </a:solidFill>
                <a:latin typeface="Calibri"/>
                <a:cs typeface="Calibri"/>
              </a:rPr>
              <a:t>contoh,</a:t>
            </a:r>
            <a:r>
              <a:rPr sz="2000" spc="-5" dirty="0">
                <a:solidFill>
                  <a:srgbClr val="3E3E3E"/>
                </a:solidFill>
                <a:latin typeface="Calibri"/>
                <a:cs typeface="Calibri"/>
              </a:rPr>
              <a:t> </a:t>
            </a:r>
            <a:r>
              <a:rPr sz="2000" spc="-20" dirty="0">
                <a:solidFill>
                  <a:srgbClr val="3E3E3E"/>
                </a:solidFill>
                <a:latin typeface="Calibri"/>
                <a:cs typeface="Calibri"/>
              </a:rPr>
              <a:t>kebijakan</a:t>
            </a:r>
            <a:r>
              <a:rPr sz="2000" spc="-15" dirty="0">
                <a:solidFill>
                  <a:srgbClr val="3E3E3E"/>
                </a:solidFill>
                <a:latin typeface="Calibri"/>
                <a:cs typeface="Calibri"/>
              </a:rPr>
              <a:t> </a:t>
            </a:r>
            <a:r>
              <a:rPr sz="2000" spc="-5" dirty="0">
                <a:solidFill>
                  <a:srgbClr val="3E3E3E"/>
                </a:solidFill>
                <a:latin typeface="Calibri"/>
                <a:cs typeface="Calibri"/>
              </a:rPr>
              <a:t>ekspansif </a:t>
            </a:r>
            <a:r>
              <a:rPr sz="2000" dirty="0">
                <a:solidFill>
                  <a:srgbClr val="3E3E3E"/>
                </a:solidFill>
                <a:latin typeface="Calibri"/>
                <a:cs typeface="Calibri"/>
              </a:rPr>
              <a:t> </a:t>
            </a:r>
            <a:r>
              <a:rPr sz="2000" spc="-10" dirty="0">
                <a:solidFill>
                  <a:srgbClr val="3E3E3E"/>
                </a:solidFill>
                <a:latin typeface="Calibri"/>
                <a:cs typeface="Calibri"/>
              </a:rPr>
              <a:t>umumnya mengurangi pengangguran karena pasokan </a:t>
            </a:r>
            <a:r>
              <a:rPr sz="2000" spc="-5" dirty="0">
                <a:solidFill>
                  <a:srgbClr val="3E3E3E"/>
                </a:solidFill>
                <a:latin typeface="Calibri"/>
                <a:cs typeface="Calibri"/>
              </a:rPr>
              <a:t>uang </a:t>
            </a:r>
            <a:r>
              <a:rPr sz="2000" spc="-10" dirty="0">
                <a:solidFill>
                  <a:srgbClr val="3E3E3E"/>
                </a:solidFill>
                <a:latin typeface="Calibri"/>
                <a:cs typeface="Calibri"/>
              </a:rPr>
              <a:t>yang </a:t>
            </a:r>
            <a:r>
              <a:rPr sz="2000" spc="-5" dirty="0">
                <a:solidFill>
                  <a:srgbClr val="3E3E3E"/>
                </a:solidFill>
                <a:latin typeface="Calibri"/>
                <a:cs typeface="Calibri"/>
              </a:rPr>
              <a:t> </a:t>
            </a:r>
            <a:r>
              <a:rPr sz="2000" dirty="0">
                <a:solidFill>
                  <a:srgbClr val="3E3E3E"/>
                </a:solidFill>
                <a:latin typeface="Calibri"/>
                <a:cs typeface="Calibri"/>
              </a:rPr>
              <a:t>lebih</a:t>
            </a:r>
            <a:r>
              <a:rPr sz="2000" spc="5" dirty="0">
                <a:solidFill>
                  <a:srgbClr val="3E3E3E"/>
                </a:solidFill>
                <a:latin typeface="Calibri"/>
                <a:cs typeface="Calibri"/>
              </a:rPr>
              <a:t> </a:t>
            </a:r>
            <a:r>
              <a:rPr sz="2000" dirty="0">
                <a:solidFill>
                  <a:srgbClr val="3E3E3E"/>
                </a:solidFill>
                <a:latin typeface="Calibri"/>
                <a:cs typeface="Calibri"/>
              </a:rPr>
              <a:t>tinggi</a:t>
            </a:r>
            <a:r>
              <a:rPr sz="2000" spc="5" dirty="0">
                <a:solidFill>
                  <a:srgbClr val="3E3E3E"/>
                </a:solidFill>
                <a:latin typeface="Calibri"/>
                <a:cs typeface="Calibri"/>
              </a:rPr>
              <a:t> </a:t>
            </a:r>
            <a:r>
              <a:rPr sz="2000" spc="-10" dirty="0">
                <a:solidFill>
                  <a:srgbClr val="3E3E3E"/>
                </a:solidFill>
                <a:latin typeface="Calibri"/>
                <a:cs typeface="Calibri"/>
              </a:rPr>
              <a:t>merangsang</a:t>
            </a:r>
            <a:r>
              <a:rPr sz="2000" spc="-5" dirty="0">
                <a:solidFill>
                  <a:srgbClr val="3E3E3E"/>
                </a:solidFill>
                <a:latin typeface="Calibri"/>
                <a:cs typeface="Calibri"/>
              </a:rPr>
              <a:t> </a:t>
            </a:r>
            <a:r>
              <a:rPr sz="2000" spc="-15" dirty="0">
                <a:solidFill>
                  <a:srgbClr val="3E3E3E"/>
                </a:solidFill>
                <a:latin typeface="Calibri"/>
                <a:cs typeface="Calibri"/>
              </a:rPr>
              <a:t>kegiatan</a:t>
            </a:r>
            <a:r>
              <a:rPr sz="2000" spc="-10" dirty="0">
                <a:solidFill>
                  <a:srgbClr val="3E3E3E"/>
                </a:solidFill>
                <a:latin typeface="Calibri"/>
                <a:cs typeface="Calibri"/>
              </a:rPr>
              <a:t> </a:t>
            </a:r>
            <a:r>
              <a:rPr sz="2000" dirty="0">
                <a:solidFill>
                  <a:srgbClr val="3E3E3E"/>
                </a:solidFill>
                <a:latin typeface="Calibri"/>
                <a:cs typeface="Calibri"/>
              </a:rPr>
              <a:t>bisnis</a:t>
            </a:r>
            <a:r>
              <a:rPr sz="2000" spc="5" dirty="0">
                <a:solidFill>
                  <a:srgbClr val="3E3E3E"/>
                </a:solidFill>
                <a:latin typeface="Calibri"/>
                <a:cs typeface="Calibri"/>
              </a:rPr>
              <a:t> </a:t>
            </a:r>
            <a:r>
              <a:rPr sz="2000" spc="-10" dirty="0">
                <a:solidFill>
                  <a:srgbClr val="3E3E3E"/>
                </a:solidFill>
                <a:latin typeface="Calibri"/>
                <a:cs typeface="Calibri"/>
              </a:rPr>
              <a:t>yang</a:t>
            </a:r>
            <a:r>
              <a:rPr sz="2000" spc="-5" dirty="0">
                <a:solidFill>
                  <a:srgbClr val="3E3E3E"/>
                </a:solidFill>
                <a:latin typeface="Calibri"/>
                <a:cs typeface="Calibri"/>
              </a:rPr>
              <a:t> </a:t>
            </a:r>
            <a:r>
              <a:rPr sz="2000" spc="-10" dirty="0">
                <a:solidFill>
                  <a:srgbClr val="3E3E3E"/>
                </a:solidFill>
                <a:latin typeface="Calibri"/>
                <a:cs typeface="Calibri"/>
              </a:rPr>
              <a:t>mengarah</a:t>
            </a:r>
            <a:r>
              <a:rPr sz="2000" spc="-5" dirty="0">
                <a:solidFill>
                  <a:srgbClr val="3E3E3E"/>
                </a:solidFill>
                <a:latin typeface="Calibri"/>
                <a:cs typeface="Calibri"/>
              </a:rPr>
              <a:t> </a:t>
            </a:r>
            <a:r>
              <a:rPr sz="2000" dirty="0">
                <a:solidFill>
                  <a:srgbClr val="3E3E3E"/>
                </a:solidFill>
                <a:latin typeface="Calibri"/>
                <a:cs typeface="Calibri"/>
              </a:rPr>
              <a:t>pada </a:t>
            </a:r>
            <a:r>
              <a:rPr sz="2000" spc="5" dirty="0">
                <a:solidFill>
                  <a:srgbClr val="3E3E3E"/>
                </a:solidFill>
                <a:latin typeface="Calibri"/>
                <a:cs typeface="Calibri"/>
              </a:rPr>
              <a:t> </a:t>
            </a:r>
            <a:r>
              <a:rPr sz="2000" dirty="0">
                <a:solidFill>
                  <a:srgbClr val="3E3E3E"/>
                </a:solidFill>
                <a:latin typeface="Calibri"/>
                <a:cs typeface="Calibri"/>
              </a:rPr>
              <a:t>perluasan</a:t>
            </a:r>
            <a:r>
              <a:rPr sz="2000" spc="-10" dirty="0">
                <a:solidFill>
                  <a:srgbClr val="3E3E3E"/>
                </a:solidFill>
                <a:latin typeface="Calibri"/>
                <a:cs typeface="Calibri"/>
              </a:rPr>
              <a:t> </a:t>
            </a:r>
            <a:r>
              <a:rPr sz="2000" dirty="0">
                <a:solidFill>
                  <a:srgbClr val="3E3E3E"/>
                </a:solidFill>
                <a:latin typeface="Calibri"/>
                <a:cs typeface="Calibri"/>
              </a:rPr>
              <a:t>pasar</a:t>
            </a:r>
            <a:r>
              <a:rPr sz="2000" spc="-10" dirty="0">
                <a:solidFill>
                  <a:srgbClr val="3E3E3E"/>
                </a:solidFill>
                <a:latin typeface="Calibri"/>
                <a:cs typeface="Calibri"/>
              </a:rPr>
              <a:t> </a:t>
            </a:r>
            <a:r>
              <a:rPr sz="2000" spc="-15" dirty="0">
                <a:solidFill>
                  <a:srgbClr val="3E3E3E"/>
                </a:solidFill>
                <a:latin typeface="Calibri"/>
                <a:cs typeface="Calibri"/>
              </a:rPr>
              <a:t>kerja.</a:t>
            </a:r>
            <a:endParaRPr sz="2000">
              <a:latin typeface="Calibri"/>
              <a:cs typeface="Calibri"/>
            </a:endParaRPr>
          </a:p>
        </p:txBody>
      </p:sp>
      <p:sp>
        <p:nvSpPr>
          <p:cNvPr id="33" name="object 33"/>
          <p:cNvSpPr txBox="1"/>
          <p:nvPr/>
        </p:nvSpPr>
        <p:spPr>
          <a:xfrm>
            <a:off x="8538844" y="8656319"/>
            <a:ext cx="618490" cy="330200"/>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3E3E3E"/>
                </a:solidFill>
                <a:latin typeface="Calibri"/>
                <a:cs typeface="Calibri"/>
              </a:rPr>
              <a:t>d</a:t>
            </a:r>
            <a:r>
              <a:rPr sz="2000" spc="-20" dirty="0">
                <a:solidFill>
                  <a:srgbClr val="3E3E3E"/>
                </a:solidFill>
                <a:latin typeface="Calibri"/>
                <a:cs typeface="Calibri"/>
              </a:rPr>
              <a:t>a</a:t>
            </a:r>
            <a:r>
              <a:rPr sz="2000" spc="5" dirty="0">
                <a:solidFill>
                  <a:srgbClr val="3E3E3E"/>
                </a:solidFill>
                <a:latin typeface="Calibri"/>
                <a:cs typeface="Calibri"/>
              </a:rPr>
              <a:t>p</a:t>
            </a:r>
            <a:r>
              <a:rPr sz="2000" spc="-20" dirty="0">
                <a:solidFill>
                  <a:srgbClr val="3E3E3E"/>
                </a:solidFill>
                <a:latin typeface="Calibri"/>
                <a:cs typeface="Calibri"/>
              </a:rPr>
              <a:t>a</a:t>
            </a:r>
            <a:r>
              <a:rPr sz="2000" dirty="0">
                <a:solidFill>
                  <a:srgbClr val="3E3E3E"/>
                </a:solidFill>
                <a:latin typeface="Calibri"/>
                <a:cs typeface="Calibri"/>
              </a:rPr>
              <a:t>t</a:t>
            </a:r>
            <a:endParaRPr sz="2000">
              <a:latin typeface="Calibri"/>
              <a:cs typeface="Calibri"/>
            </a:endParaRPr>
          </a:p>
        </p:txBody>
      </p:sp>
      <p:sp>
        <p:nvSpPr>
          <p:cNvPr id="34" name="object 34"/>
          <p:cNvSpPr txBox="1"/>
          <p:nvPr/>
        </p:nvSpPr>
        <p:spPr>
          <a:xfrm>
            <a:off x="2436876" y="8656319"/>
            <a:ext cx="6102985" cy="635000"/>
          </a:xfrm>
          <a:prstGeom prst="rect">
            <a:avLst/>
          </a:prstGeom>
        </p:spPr>
        <p:txBody>
          <a:bodyPr vert="horz" wrap="square" lIns="0" tIns="12700" rIns="0" bIns="0" rtlCol="0">
            <a:spAutoFit/>
          </a:bodyPr>
          <a:lstStyle/>
          <a:p>
            <a:pPr marL="12700" marR="5080">
              <a:lnSpc>
                <a:spcPct val="100000"/>
              </a:lnSpc>
              <a:spcBef>
                <a:spcPts val="100"/>
              </a:spcBef>
              <a:tabLst>
                <a:tab pos="1008380" algn="l"/>
                <a:tab pos="2674620" algn="l"/>
                <a:tab pos="3685540" algn="l"/>
                <a:tab pos="4483100" algn="l"/>
                <a:tab pos="5197475" algn="l"/>
              </a:tabLst>
            </a:pPr>
            <a:r>
              <a:rPr sz="2000" spc="-10" dirty="0">
                <a:solidFill>
                  <a:srgbClr val="3E3E3E"/>
                </a:solidFill>
                <a:latin typeface="Calibri"/>
                <a:cs typeface="Calibri"/>
              </a:rPr>
              <a:t>Dengan	</a:t>
            </a:r>
            <a:r>
              <a:rPr sz="2000" spc="-5" dirty="0">
                <a:solidFill>
                  <a:srgbClr val="3E3E3E"/>
                </a:solidFill>
                <a:latin typeface="Calibri"/>
                <a:cs typeface="Calibri"/>
              </a:rPr>
              <a:t>menggunakan	otoritas	</a:t>
            </a:r>
            <a:r>
              <a:rPr sz="2000" spc="-10" dirty="0">
                <a:solidFill>
                  <a:srgbClr val="3E3E3E"/>
                </a:solidFill>
                <a:latin typeface="Calibri"/>
                <a:cs typeface="Calibri"/>
              </a:rPr>
              <a:t>fiskal,	</a:t>
            </a:r>
            <a:r>
              <a:rPr sz="2000" dirty="0">
                <a:solidFill>
                  <a:srgbClr val="3E3E3E"/>
                </a:solidFill>
                <a:latin typeface="Calibri"/>
                <a:cs typeface="Calibri"/>
              </a:rPr>
              <a:t>bank	</a:t>
            </a:r>
            <a:r>
              <a:rPr sz="2000" spc="-10" dirty="0">
                <a:solidFill>
                  <a:srgbClr val="3E3E3E"/>
                </a:solidFill>
                <a:latin typeface="Calibri"/>
                <a:cs typeface="Calibri"/>
              </a:rPr>
              <a:t>sentral </a:t>
            </a:r>
            <a:r>
              <a:rPr sz="2000" spc="-5" dirty="0">
                <a:solidFill>
                  <a:srgbClr val="3E3E3E"/>
                </a:solidFill>
                <a:latin typeface="Calibri"/>
                <a:cs typeface="Calibri"/>
              </a:rPr>
              <a:t> </a:t>
            </a:r>
            <a:r>
              <a:rPr sz="2000" spc="-10" dirty="0">
                <a:solidFill>
                  <a:srgbClr val="3E3E3E"/>
                </a:solidFill>
                <a:latin typeface="Calibri"/>
                <a:cs typeface="Calibri"/>
              </a:rPr>
              <a:t>mengatur</a:t>
            </a:r>
            <a:r>
              <a:rPr sz="2000" spc="-25" dirty="0">
                <a:solidFill>
                  <a:srgbClr val="3E3E3E"/>
                </a:solidFill>
                <a:latin typeface="Calibri"/>
                <a:cs typeface="Calibri"/>
              </a:rPr>
              <a:t> </a:t>
            </a:r>
            <a:r>
              <a:rPr sz="2000" dirty="0">
                <a:solidFill>
                  <a:srgbClr val="3E3E3E"/>
                </a:solidFill>
                <a:latin typeface="Calibri"/>
                <a:cs typeface="Calibri"/>
              </a:rPr>
              <a:t>nilai</a:t>
            </a:r>
            <a:r>
              <a:rPr sz="2000" spc="10" dirty="0">
                <a:solidFill>
                  <a:srgbClr val="3E3E3E"/>
                </a:solidFill>
                <a:latin typeface="Calibri"/>
                <a:cs typeface="Calibri"/>
              </a:rPr>
              <a:t> </a:t>
            </a:r>
            <a:r>
              <a:rPr sz="2000" spc="-10" dirty="0">
                <a:solidFill>
                  <a:srgbClr val="3E3E3E"/>
                </a:solidFill>
                <a:latin typeface="Calibri"/>
                <a:cs typeface="Calibri"/>
              </a:rPr>
              <a:t>tukar</a:t>
            </a:r>
            <a:r>
              <a:rPr sz="2000" spc="20" dirty="0">
                <a:solidFill>
                  <a:srgbClr val="3E3E3E"/>
                </a:solidFill>
                <a:latin typeface="Calibri"/>
                <a:cs typeface="Calibri"/>
              </a:rPr>
              <a:t> </a:t>
            </a:r>
            <a:r>
              <a:rPr sz="2000" spc="-10" dirty="0">
                <a:solidFill>
                  <a:srgbClr val="3E3E3E"/>
                </a:solidFill>
                <a:latin typeface="Calibri"/>
                <a:cs typeface="Calibri"/>
              </a:rPr>
              <a:t>antara mata</a:t>
            </a:r>
            <a:r>
              <a:rPr sz="2000" spc="-15" dirty="0">
                <a:solidFill>
                  <a:srgbClr val="3E3E3E"/>
                </a:solidFill>
                <a:latin typeface="Calibri"/>
                <a:cs typeface="Calibri"/>
              </a:rPr>
              <a:t> </a:t>
            </a:r>
            <a:r>
              <a:rPr sz="2000" dirty="0">
                <a:solidFill>
                  <a:srgbClr val="3E3E3E"/>
                </a:solidFill>
                <a:latin typeface="Calibri"/>
                <a:cs typeface="Calibri"/>
              </a:rPr>
              <a:t>uang</a:t>
            </a:r>
            <a:r>
              <a:rPr sz="2000" spc="-10" dirty="0">
                <a:solidFill>
                  <a:srgbClr val="3E3E3E"/>
                </a:solidFill>
                <a:latin typeface="Calibri"/>
                <a:cs typeface="Calibri"/>
              </a:rPr>
              <a:t> </a:t>
            </a:r>
            <a:r>
              <a:rPr sz="2000" spc="-5" dirty="0">
                <a:solidFill>
                  <a:srgbClr val="3E3E3E"/>
                </a:solidFill>
                <a:latin typeface="Calibri"/>
                <a:cs typeface="Calibri"/>
              </a:rPr>
              <a:t>domestik</a:t>
            </a:r>
            <a:r>
              <a:rPr sz="2000" spc="-15" dirty="0">
                <a:solidFill>
                  <a:srgbClr val="3E3E3E"/>
                </a:solidFill>
                <a:latin typeface="Calibri"/>
                <a:cs typeface="Calibri"/>
              </a:rPr>
              <a:t> </a:t>
            </a:r>
            <a:r>
              <a:rPr sz="2000" dirty="0">
                <a:solidFill>
                  <a:srgbClr val="3E3E3E"/>
                </a:solidFill>
                <a:latin typeface="Calibri"/>
                <a:cs typeface="Calibri"/>
              </a:rPr>
              <a:t>dan</a:t>
            </a:r>
            <a:r>
              <a:rPr sz="2000" spc="-20" dirty="0">
                <a:solidFill>
                  <a:srgbClr val="3E3E3E"/>
                </a:solidFill>
                <a:latin typeface="Calibri"/>
                <a:cs typeface="Calibri"/>
              </a:rPr>
              <a:t> </a:t>
            </a:r>
            <a:r>
              <a:rPr sz="2000" dirty="0">
                <a:solidFill>
                  <a:srgbClr val="3E3E3E"/>
                </a:solidFill>
                <a:latin typeface="Calibri"/>
                <a:cs typeface="Calibri"/>
              </a:rPr>
              <a:t>asing.</a:t>
            </a:r>
            <a:endParaRPr sz="2000">
              <a:latin typeface="Calibri"/>
              <a:cs typeface="Calibri"/>
            </a:endParaRPr>
          </a:p>
        </p:txBody>
      </p:sp>
      <p:sp>
        <p:nvSpPr>
          <p:cNvPr id="35" name="object 35"/>
          <p:cNvSpPr txBox="1">
            <a:spLocks noGrp="1"/>
          </p:cNvSpPr>
          <p:nvPr>
            <p:ph type="title"/>
          </p:nvPr>
        </p:nvSpPr>
        <p:spPr>
          <a:xfrm>
            <a:off x="4541901" y="400113"/>
            <a:ext cx="8716899" cy="1282402"/>
          </a:xfrm>
          <a:prstGeom prst="rect">
            <a:avLst/>
          </a:prstGeom>
        </p:spPr>
        <p:txBody>
          <a:bodyPr vert="horz" wrap="square" lIns="0" tIns="12700" rIns="0" bIns="0" rtlCol="0">
            <a:spAutoFit/>
          </a:bodyPr>
          <a:lstStyle/>
          <a:p>
            <a:pPr marL="12700">
              <a:lnSpc>
                <a:spcPts val="6850"/>
              </a:lnSpc>
              <a:spcBef>
                <a:spcPts val="100"/>
              </a:spcBef>
            </a:pPr>
            <a:r>
              <a:rPr b="1" spc="-15" dirty="0"/>
              <a:t>Kebijakan</a:t>
            </a:r>
            <a:r>
              <a:rPr b="1" spc="-455" dirty="0"/>
              <a:t> </a:t>
            </a:r>
            <a:r>
              <a:rPr b="1" spc="200" dirty="0">
                <a:solidFill>
                  <a:srgbClr val="0066CC"/>
                </a:solidFill>
              </a:rPr>
              <a:t>Moneter</a:t>
            </a:r>
          </a:p>
          <a:p>
            <a:pPr marL="93345">
              <a:lnSpc>
                <a:spcPts val="3010"/>
              </a:lnSpc>
            </a:pPr>
            <a:r>
              <a:rPr sz="2800" spc="-10" dirty="0">
                <a:solidFill>
                  <a:srgbClr val="929292"/>
                </a:solidFill>
                <a:latin typeface="Calibri"/>
                <a:cs typeface="Calibri"/>
              </a:rPr>
              <a:t>Kebijakan</a:t>
            </a:r>
            <a:r>
              <a:rPr sz="2800" spc="-60" dirty="0">
                <a:solidFill>
                  <a:srgbClr val="929292"/>
                </a:solidFill>
                <a:latin typeface="Calibri"/>
                <a:cs typeface="Calibri"/>
              </a:rPr>
              <a:t> </a:t>
            </a:r>
            <a:r>
              <a:rPr sz="2800" spc="-10" dirty="0">
                <a:solidFill>
                  <a:srgbClr val="929292"/>
                </a:solidFill>
                <a:latin typeface="Calibri"/>
                <a:cs typeface="Calibri"/>
              </a:rPr>
              <a:t>Moneter</a:t>
            </a:r>
            <a:r>
              <a:rPr sz="2800" spc="-5" dirty="0">
                <a:solidFill>
                  <a:srgbClr val="929292"/>
                </a:solidFill>
                <a:latin typeface="Calibri"/>
                <a:cs typeface="Calibri"/>
              </a:rPr>
              <a:t> kasus</a:t>
            </a:r>
            <a:r>
              <a:rPr sz="2800" spc="-15" dirty="0">
                <a:solidFill>
                  <a:srgbClr val="929292"/>
                </a:solidFill>
                <a:latin typeface="Calibri"/>
                <a:cs typeface="Calibri"/>
              </a:rPr>
              <a:t> </a:t>
            </a:r>
            <a:r>
              <a:rPr sz="2800" dirty="0">
                <a:solidFill>
                  <a:srgbClr val="929292"/>
                </a:solidFill>
                <a:latin typeface="Calibri"/>
                <a:cs typeface="Calibri"/>
              </a:rPr>
              <a:t>di</a:t>
            </a:r>
            <a:r>
              <a:rPr sz="2800" spc="-20" dirty="0">
                <a:solidFill>
                  <a:srgbClr val="929292"/>
                </a:solidFill>
                <a:latin typeface="Calibri"/>
                <a:cs typeface="Calibri"/>
              </a:rPr>
              <a:t> </a:t>
            </a:r>
            <a:r>
              <a:rPr sz="2800" dirty="0">
                <a:solidFill>
                  <a:srgbClr val="929292"/>
                </a:solidFill>
                <a:latin typeface="Calibri"/>
                <a:cs typeface="Calibri"/>
              </a:rPr>
              <a:t>Indonesia</a:t>
            </a:r>
            <a:endParaRPr sz="2800" dirty="0">
              <a:latin typeface="Calibri"/>
              <a:cs typeface="Calibri"/>
            </a:endParaRPr>
          </a:p>
        </p:txBody>
      </p:sp>
      <p:sp>
        <p:nvSpPr>
          <p:cNvPr id="37"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2"/>
            <a:ext cx="18303766" cy="10280941"/>
            <a:chOff x="0" y="0"/>
            <a:chExt cx="5897880" cy="3319094"/>
          </a:xfrm>
        </p:grpSpPr>
        <p:pic>
          <p:nvPicPr>
            <p:cNvPr id="3" name="object 3"/>
            <p:cNvPicPr/>
            <p:nvPr/>
          </p:nvPicPr>
          <p:blipFill>
            <a:blip r:embed="rId2" cstate="print"/>
            <a:stretch>
              <a:fillRect/>
            </a:stretch>
          </p:blipFill>
          <p:spPr>
            <a:xfrm>
              <a:off x="0" y="0"/>
              <a:ext cx="5897880" cy="3319094"/>
            </a:xfrm>
            <a:prstGeom prst="rect">
              <a:avLst/>
            </a:prstGeom>
          </p:spPr>
        </p:pic>
        <p:sp>
          <p:nvSpPr>
            <p:cNvPr id="4" name="object 4"/>
            <p:cNvSpPr/>
            <p:nvPr/>
          </p:nvSpPr>
          <p:spPr>
            <a:xfrm>
              <a:off x="998347" y="0"/>
              <a:ext cx="459740" cy="569595"/>
            </a:xfrm>
            <a:custGeom>
              <a:avLst/>
              <a:gdLst/>
              <a:ahLst/>
              <a:cxnLst/>
              <a:rect l="l" t="t" r="r" b="b"/>
              <a:pathLst>
                <a:path w="459740" h="569595">
                  <a:moveTo>
                    <a:pt x="459535" y="0"/>
                  </a:moveTo>
                  <a:lnTo>
                    <a:pt x="285277" y="0"/>
                  </a:lnTo>
                  <a:lnTo>
                    <a:pt x="0" y="494029"/>
                  </a:lnTo>
                  <a:lnTo>
                    <a:pt x="130683" y="569467"/>
                  </a:lnTo>
                  <a:lnTo>
                    <a:pt x="459535" y="0"/>
                  </a:lnTo>
                  <a:close/>
                </a:path>
              </a:pathLst>
            </a:custGeom>
            <a:solidFill>
              <a:srgbClr val="0066CC"/>
            </a:solidFill>
          </p:spPr>
          <p:txBody>
            <a:bodyPr wrap="square" lIns="0" tIns="0" rIns="0" bIns="0" rtlCol="0"/>
            <a:lstStyle/>
            <a:p>
              <a:endParaRPr/>
            </a:p>
          </p:txBody>
        </p:sp>
        <p:sp>
          <p:nvSpPr>
            <p:cNvPr id="5" name="object 5"/>
            <p:cNvSpPr/>
            <p:nvPr/>
          </p:nvSpPr>
          <p:spPr>
            <a:xfrm>
              <a:off x="385292" y="0"/>
              <a:ext cx="827405" cy="753110"/>
            </a:xfrm>
            <a:custGeom>
              <a:avLst/>
              <a:gdLst/>
              <a:ahLst/>
              <a:cxnLst/>
              <a:rect l="l" t="t" r="r" b="b"/>
              <a:pathLst>
                <a:path w="827405" h="753110">
                  <a:moveTo>
                    <a:pt x="827072" y="0"/>
                  </a:moveTo>
                  <a:lnTo>
                    <a:pt x="304207" y="0"/>
                  </a:lnTo>
                  <a:lnTo>
                    <a:pt x="0" y="526795"/>
                  </a:lnTo>
                  <a:lnTo>
                    <a:pt x="392163" y="753110"/>
                  </a:lnTo>
                  <a:lnTo>
                    <a:pt x="827072" y="0"/>
                  </a:lnTo>
                  <a:close/>
                </a:path>
              </a:pathLst>
            </a:custGeom>
            <a:solidFill>
              <a:srgbClr val="0099CC"/>
            </a:solidFill>
          </p:spPr>
          <p:txBody>
            <a:bodyPr wrap="square" lIns="0" tIns="0" rIns="0" bIns="0" rtlCol="0"/>
            <a:lstStyle/>
            <a:p>
              <a:endParaRPr/>
            </a:p>
          </p:txBody>
        </p:sp>
        <p:sp>
          <p:nvSpPr>
            <p:cNvPr id="6" name="object 6"/>
            <p:cNvSpPr/>
            <p:nvPr/>
          </p:nvSpPr>
          <p:spPr>
            <a:xfrm>
              <a:off x="394322" y="0"/>
              <a:ext cx="235585" cy="302895"/>
            </a:xfrm>
            <a:custGeom>
              <a:avLst/>
              <a:gdLst/>
              <a:ahLst/>
              <a:cxnLst/>
              <a:rect l="l" t="t" r="r" b="b"/>
              <a:pathLst>
                <a:path w="235584" h="302895">
                  <a:moveTo>
                    <a:pt x="235116" y="0"/>
                  </a:moveTo>
                  <a:lnTo>
                    <a:pt x="154669" y="0"/>
                  </a:lnTo>
                  <a:lnTo>
                    <a:pt x="0" y="267842"/>
                  </a:lnTo>
                  <a:lnTo>
                    <a:pt x="60350" y="302640"/>
                  </a:lnTo>
                  <a:lnTo>
                    <a:pt x="235116" y="0"/>
                  </a:lnTo>
                  <a:close/>
                </a:path>
              </a:pathLst>
            </a:custGeom>
            <a:solidFill>
              <a:srgbClr val="009999"/>
            </a:solidFill>
          </p:spPr>
          <p:txBody>
            <a:bodyPr wrap="square" lIns="0" tIns="0" rIns="0" bIns="0" rtlCol="0"/>
            <a:lstStyle/>
            <a:p>
              <a:endParaRPr/>
            </a:p>
          </p:txBody>
        </p:sp>
        <p:sp>
          <p:nvSpPr>
            <p:cNvPr id="7" name="object 7"/>
            <p:cNvSpPr/>
            <p:nvPr/>
          </p:nvSpPr>
          <p:spPr>
            <a:xfrm>
              <a:off x="0" y="0"/>
              <a:ext cx="481330" cy="833119"/>
            </a:xfrm>
            <a:custGeom>
              <a:avLst/>
              <a:gdLst/>
              <a:ahLst/>
              <a:cxnLst/>
              <a:rect l="l" t="t" r="r" b="b"/>
              <a:pathLst>
                <a:path w="481330" h="833119">
                  <a:moveTo>
                    <a:pt x="480907" y="0"/>
                  </a:moveTo>
                  <a:lnTo>
                    <a:pt x="250943" y="0"/>
                  </a:lnTo>
                  <a:lnTo>
                    <a:pt x="0" y="434555"/>
                  </a:lnTo>
                  <a:lnTo>
                    <a:pt x="0" y="832781"/>
                  </a:lnTo>
                  <a:lnTo>
                    <a:pt x="480907" y="0"/>
                  </a:lnTo>
                  <a:close/>
                </a:path>
              </a:pathLst>
            </a:custGeom>
            <a:solidFill>
              <a:srgbClr val="00CC99"/>
            </a:solidFill>
          </p:spPr>
          <p:txBody>
            <a:bodyPr wrap="square" lIns="0" tIns="0" rIns="0" bIns="0" rtlCol="0"/>
            <a:lstStyle/>
            <a:p>
              <a:endParaRPr/>
            </a:p>
          </p:txBody>
        </p:sp>
        <p:pic>
          <p:nvPicPr>
            <p:cNvPr id="8" name="object 8"/>
            <p:cNvPicPr/>
            <p:nvPr/>
          </p:nvPicPr>
          <p:blipFill>
            <a:blip r:embed="rId3" cstate="print"/>
            <a:stretch>
              <a:fillRect/>
            </a:stretch>
          </p:blipFill>
          <p:spPr>
            <a:xfrm>
              <a:off x="1465580" y="591702"/>
              <a:ext cx="4363720" cy="45711"/>
            </a:xfrm>
            <a:prstGeom prst="rect">
              <a:avLst/>
            </a:prstGeom>
          </p:spPr>
        </p:pic>
      </p:grpSp>
      <p:sp>
        <p:nvSpPr>
          <p:cNvPr id="12" name="object 12"/>
          <p:cNvSpPr txBox="1">
            <a:spLocks noGrp="1"/>
          </p:cNvSpPr>
          <p:nvPr>
            <p:ph type="title"/>
          </p:nvPr>
        </p:nvSpPr>
        <p:spPr>
          <a:xfrm>
            <a:off x="4521552" y="373717"/>
            <a:ext cx="6635312" cy="1329636"/>
          </a:xfrm>
          <a:prstGeom prst="rect">
            <a:avLst/>
          </a:prstGeom>
        </p:spPr>
        <p:txBody>
          <a:bodyPr vert="horz" wrap="square" lIns="0" tIns="35448" rIns="0" bIns="0" rtlCol="0">
            <a:spAutoFit/>
          </a:bodyPr>
          <a:lstStyle/>
          <a:p>
            <a:pPr marL="39387">
              <a:lnSpc>
                <a:spcPts val="6900"/>
              </a:lnSpc>
              <a:spcBef>
                <a:spcPts val="279"/>
              </a:spcBef>
            </a:pPr>
            <a:r>
              <a:rPr spc="202" dirty="0"/>
              <a:t>Pe</a:t>
            </a:r>
            <a:r>
              <a:rPr spc="233" dirty="0"/>
              <a:t>n</a:t>
            </a:r>
            <a:r>
              <a:rPr spc="31" dirty="0"/>
              <a:t>awa</a:t>
            </a:r>
            <a:r>
              <a:rPr spc="47" dirty="0"/>
              <a:t>r</a:t>
            </a:r>
            <a:r>
              <a:rPr spc="-31" dirty="0"/>
              <a:t>an</a:t>
            </a:r>
            <a:r>
              <a:rPr spc="-651" dirty="0"/>
              <a:t> </a:t>
            </a:r>
            <a:r>
              <a:rPr spc="155" dirty="0">
                <a:solidFill>
                  <a:srgbClr val="0066CC"/>
                </a:solidFill>
              </a:rPr>
              <a:t>U</a:t>
            </a:r>
            <a:r>
              <a:rPr spc="-31" dirty="0">
                <a:solidFill>
                  <a:srgbClr val="0066CC"/>
                </a:solidFill>
              </a:rPr>
              <a:t>a</a:t>
            </a:r>
            <a:r>
              <a:rPr spc="-16" dirty="0">
                <a:solidFill>
                  <a:srgbClr val="0066CC"/>
                </a:solidFill>
              </a:rPr>
              <a:t>n</a:t>
            </a:r>
            <a:r>
              <a:rPr spc="155" dirty="0">
                <a:solidFill>
                  <a:srgbClr val="0066CC"/>
                </a:solidFill>
              </a:rPr>
              <a:t>g</a:t>
            </a:r>
            <a:endParaRPr dirty="0"/>
          </a:p>
          <a:p>
            <a:pPr marL="39387">
              <a:lnSpc>
                <a:spcPts val="2993"/>
              </a:lnSpc>
            </a:pPr>
            <a:r>
              <a:rPr sz="2800" spc="-16" dirty="0">
                <a:solidFill>
                  <a:srgbClr val="929292"/>
                </a:solidFill>
                <a:latin typeface="Calibri"/>
                <a:cs typeface="Calibri"/>
              </a:rPr>
              <a:t>Jumlah</a:t>
            </a:r>
            <a:r>
              <a:rPr sz="2800" dirty="0">
                <a:solidFill>
                  <a:srgbClr val="929292"/>
                </a:solidFill>
                <a:latin typeface="Calibri"/>
                <a:cs typeface="Calibri"/>
              </a:rPr>
              <a:t> </a:t>
            </a:r>
            <a:r>
              <a:rPr sz="2800" spc="-31" dirty="0">
                <a:solidFill>
                  <a:srgbClr val="929292"/>
                </a:solidFill>
                <a:latin typeface="Calibri"/>
                <a:cs typeface="Calibri"/>
              </a:rPr>
              <a:t>Penawaran</a:t>
            </a:r>
            <a:r>
              <a:rPr sz="2800" spc="-47" dirty="0">
                <a:solidFill>
                  <a:srgbClr val="929292"/>
                </a:solidFill>
                <a:latin typeface="Calibri"/>
                <a:cs typeface="Calibri"/>
              </a:rPr>
              <a:t> </a:t>
            </a:r>
            <a:r>
              <a:rPr sz="2800" dirty="0">
                <a:solidFill>
                  <a:srgbClr val="929292"/>
                </a:solidFill>
                <a:latin typeface="Calibri"/>
                <a:cs typeface="Calibri"/>
              </a:rPr>
              <a:t>Uang</a:t>
            </a:r>
            <a:r>
              <a:rPr sz="2800" spc="-16" dirty="0">
                <a:solidFill>
                  <a:srgbClr val="929292"/>
                </a:solidFill>
                <a:latin typeface="Calibri"/>
                <a:cs typeface="Calibri"/>
              </a:rPr>
              <a:t> </a:t>
            </a:r>
            <a:r>
              <a:rPr sz="2800" dirty="0">
                <a:solidFill>
                  <a:srgbClr val="929292"/>
                </a:solidFill>
                <a:latin typeface="Calibri"/>
                <a:cs typeface="Calibri"/>
              </a:rPr>
              <a:t>::</a:t>
            </a:r>
            <a:r>
              <a:rPr sz="2800" spc="47" dirty="0">
                <a:solidFill>
                  <a:srgbClr val="929292"/>
                </a:solidFill>
                <a:latin typeface="Calibri"/>
                <a:cs typeface="Calibri"/>
              </a:rPr>
              <a:t> </a:t>
            </a:r>
            <a:r>
              <a:rPr sz="2800" dirty="0">
                <a:solidFill>
                  <a:srgbClr val="929292"/>
                </a:solidFill>
                <a:latin typeface="Calibri"/>
                <a:cs typeface="Calibri"/>
              </a:rPr>
              <a:t>Bank</a:t>
            </a:r>
            <a:r>
              <a:rPr sz="2800" spc="-47" dirty="0">
                <a:solidFill>
                  <a:srgbClr val="929292"/>
                </a:solidFill>
                <a:latin typeface="Calibri"/>
                <a:cs typeface="Calibri"/>
              </a:rPr>
              <a:t> </a:t>
            </a:r>
            <a:r>
              <a:rPr sz="2800" spc="-16" dirty="0">
                <a:solidFill>
                  <a:srgbClr val="929292"/>
                </a:solidFill>
                <a:latin typeface="Calibri"/>
                <a:cs typeface="Calibri"/>
              </a:rPr>
              <a:t>Indonesia</a:t>
            </a:r>
            <a:endParaRPr sz="2800" dirty="0">
              <a:latin typeface="Calibri"/>
              <a:cs typeface="Calibri"/>
            </a:endParaRPr>
          </a:p>
        </p:txBody>
      </p:sp>
      <p:sp>
        <p:nvSpPr>
          <p:cNvPr id="13" name="object 13"/>
          <p:cNvSpPr txBox="1"/>
          <p:nvPr/>
        </p:nvSpPr>
        <p:spPr>
          <a:xfrm>
            <a:off x="8016762" y="2690118"/>
            <a:ext cx="8489731" cy="595328"/>
          </a:xfrm>
          <a:prstGeom prst="rect">
            <a:avLst/>
          </a:prstGeom>
          <a:solidFill>
            <a:srgbClr val="00CC99"/>
          </a:solidFill>
        </p:spPr>
        <p:txBody>
          <a:bodyPr vert="horz" wrap="square" lIns="0" tIns="86650" rIns="0" bIns="0" rtlCol="0">
            <a:spAutoFit/>
          </a:bodyPr>
          <a:lstStyle/>
          <a:p>
            <a:pPr marL="169362">
              <a:spcBef>
                <a:spcPts val="682"/>
              </a:spcBef>
            </a:pPr>
            <a:r>
              <a:rPr sz="3300" b="1" spc="-78" dirty="0">
                <a:solidFill>
                  <a:srgbClr val="FFFFFF"/>
                </a:solidFill>
                <a:latin typeface="Calibri"/>
                <a:cs typeface="Calibri"/>
              </a:rPr>
              <a:t>P</a:t>
            </a:r>
            <a:r>
              <a:rPr sz="3300" b="1" spc="-31" dirty="0">
                <a:solidFill>
                  <a:srgbClr val="FFFFFF"/>
                </a:solidFill>
                <a:latin typeface="Calibri"/>
                <a:cs typeface="Calibri"/>
              </a:rPr>
              <a:t>en</a:t>
            </a:r>
            <a:r>
              <a:rPr sz="3300" b="1" dirty="0">
                <a:solidFill>
                  <a:srgbClr val="FFFFFF"/>
                </a:solidFill>
                <a:latin typeface="Calibri"/>
                <a:cs typeface="Calibri"/>
              </a:rPr>
              <a:t>a</a:t>
            </a:r>
            <a:r>
              <a:rPr sz="3300" b="1" spc="-78" dirty="0">
                <a:solidFill>
                  <a:srgbClr val="FFFFFF"/>
                </a:solidFill>
                <a:latin typeface="Calibri"/>
                <a:cs typeface="Calibri"/>
              </a:rPr>
              <a:t>w</a:t>
            </a:r>
            <a:r>
              <a:rPr sz="3300" b="1" dirty="0">
                <a:solidFill>
                  <a:srgbClr val="FFFFFF"/>
                </a:solidFill>
                <a:latin typeface="Calibri"/>
                <a:cs typeface="Calibri"/>
              </a:rPr>
              <a:t>a</a:t>
            </a:r>
            <a:r>
              <a:rPr sz="3300" b="1" spc="-109" dirty="0">
                <a:solidFill>
                  <a:srgbClr val="FFFFFF"/>
                </a:solidFill>
                <a:latin typeface="Calibri"/>
                <a:cs typeface="Calibri"/>
              </a:rPr>
              <a:t>r</a:t>
            </a:r>
            <a:r>
              <a:rPr sz="3300" b="1" dirty="0">
                <a:solidFill>
                  <a:srgbClr val="FFFFFF"/>
                </a:solidFill>
                <a:latin typeface="Calibri"/>
                <a:cs typeface="Calibri"/>
              </a:rPr>
              <a:t>a</a:t>
            </a:r>
            <a:r>
              <a:rPr sz="3300" b="1" spc="-31" dirty="0">
                <a:solidFill>
                  <a:srgbClr val="FFFFFF"/>
                </a:solidFill>
                <a:latin typeface="Calibri"/>
                <a:cs typeface="Calibri"/>
              </a:rPr>
              <a:t>n</a:t>
            </a:r>
            <a:r>
              <a:rPr sz="3300" b="1" spc="-264" dirty="0">
                <a:solidFill>
                  <a:srgbClr val="FFFFFF"/>
                </a:solidFill>
                <a:latin typeface="Calibri"/>
                <a:cs typeface="Calibri"/>
              </a:rPr>
              <a:t> </a:t>
            </a:r>
            <a:r>
              <a:rPr sz="3300" b="1" spc="-31" dirty="0">
                <a:solidFill>
                  <a:srgbClr val="FFFFFF"/>
                </a:solidFill>
                <a:latin typeface="Calibri"/>
                <a:cs typeface="Calibri"/>
              </a:rPr>
              <a:t>U</a:t>
            </a:r>
            <a:r>
              <a:rPr sz="3300" b="1" dirty="0">
                <a:solidFill>
                  <a:srgbClr val="FFFFFF"/>
                </a:solidFill>
                <a:latin typeface="Calibri"/>
                <a:cs typeface="Calibri"/>
              </a:rPr>
              <a:t>a</a:t>
            </a:r>
            <a:r>
              <a:rPr sz="3300" b="1" spc="-31" dirty="0">
                <a:solidFill>
                  <a:srgbClr val="FFFFFF"/>
                </a:solidFill>
                <a:latin typeface="Calibri"/>
                <a:cs typeface="Calibri"/>
              </a:rPr>
              <a:t>ng</a:t>
            </a:r>
            <a:endParaRPr sz="3300">
              <a:latin typeface="Calibri"/>
              <a:cs typeface="Calibri"/>
            </a:endParaRPr>
          </a:p>
        </p:txBody>
      </p:sp>
      <p:sp>
        <p:nvSpPr>
          <p:cNvPr id="14" name="object 14"/>
          <p:cNvSpPr txBox="1"/>
          <p:nvPr/>
        </p:nvSpPr>
        <p:spPr>
          <a:xfrm>
            <a:off x="8128302" y="3528265"/>
            <a:ext cx="8949451" cy="5734214"/>
          </a:xfrm>
          <a:prstGeom prst="rect">
            <a:avLst/>
          </a:prstGeom>
        </p:spPr>
        <p:txBody>
          <a:bodyPr vert="horz" wrap="square" lIns="0" tIns="37417" rIns="0" bIns="0" rtlCol="0">
            <a:spAutoFit/>
          </a:bodyPr>
          <a:lstStyle/>
          <a:p>
            <a:pPr marL="667601" marR="15755" indent="-630184" algn="just">
              <a:lnSpc>
                <a:spcPct val="147700"/>
              </a:lnSpc>
              <a:buFont typeface="Wingdings"/>
              <a:buChar char=""/>
              <a:tabLst>
                <a:tab pos="669571" algn="l"/>
              </a:tabLst>
            </a:pPr>
            <a:r>
              <a:rPr sz="2700" spc="-31" dirty="0">
                <a:solidFill>
                  <a:srgbClr val="3E3E3E"/>
                </a:solidFill>
                <a:latin typeface="Calibri"/>
                <a:cs typeface="Calibri"/>
              </a:rPr>
              <a:t>Penawaran</a:t>
            </a:r>
            <a:r>
              <a:rPr sz="2700" spc="-16" dirty="0">
                <a:solidFill>
                  <a:srgbClr val="3E3E3E"/>
                </a:solidFill>
                <a:latin typeface="Calibri"/>
                <a:cs typeface="Calibri"/>
              </a:rPr>
              <a:t> </a:t>
            </a:r>
            <a:r>
              <a:rPr sz="2700" spc="-31" dirty="0" err="1">
                <a:solidFill>
                  <a:srgbClr val="3E3E3E"/>
                </a:solidFill>
                <a:latin typeface="Calibri"/>
                <a:cs typeface="Calibri"/>
              </a:rPr>
              <a:t>uang</a:t>
            </a:r>
            <a:r>
              <a:rPr sz="2700" spc="-16" dirty="0">
                <a:solidFill>
                  <a:srgbClr val="3E3E3E"/>
                </a:solidFill>
                <a:latin typeface="Calibri"/>
                <a:cs typeface="Calibri"/>
              </a:rPr>
              <a:t> </a:t>
            </a:r>
            <a:r>
              <a:rPr sz="2700" spc="-16" dirty="0" smtClean="0">
                <a:solidFill>
                  <a:srgbClr val="3E3E3E"/>
                </a:solidFill>
                <a:latin typeface="Calibri"/>
                <a:cs typeface="Calibri"/>
              </a:rPr>
              <a:t>(</a:t>
            </a:r>
            <a:r>
              <a:rPr sz="2700" b="1" spc="-16" dirty="0" smtClean="0">
                <a:solidFill>
                  <a:srgbClr val="3E3E3E"/>
                </a:solidFill>
                <a:latin typeface="Calibri"/>
                <a:cs typeface="Calibri"/>
              </a:rPr>
              <a:t>MS= Money </a:t>
            </a:r>
            <a:r>
              <a:rPr sz="2700" b="1" spc="-16" dirty="0" err="1" smtClean="0">
                <a:solidFill>
                  <a:srgbClr val="3E3E3E"/>
                </a:solidFill>
                <a:latin typeface="Calibri"/>
                <a:cs typeface="Calibri"/>
              </a:rPr>
              <a:t>Suply</a:t>
            </a:r>
            <a:r>
              <a:rPr sz="2700" spc="-16" dirty="0" smtClean="0">
                <a:solidFill>
                  <a:srgbClr val="3E3E3E"/>
                </a:solidFill>
                <a:latin typeface="Calibri"/>
                <a:cs typeface="Calibri"/>
              </a:rPr>
              <a:t>) </a:t>
            </a:r>
            <a:r>
              <a:rPr sz="2700" spc="-31" dirty="0" err="1" smtClean="0">
                <a:solidFill>
                  <a:srgbClr val="3E3E3E"/>
                </a:solidFill>
                <a:latin typeface="Calibri"/>
                <a:cs typeface="Calibri"/>
              </a:rPr>
              <a:t>merupakan</a:t>
            </a:r>
            <a:r>
              <a:rPr sz="2700" spc="-16" dirty="0" smtClean="0">
                <a:solidFill>
                  <a:srgbClr val="3E3E3E"/>
                </a:solidFill>
                <a:latin typeface="Calibri"/>
                <a:cs typeface="Calibri"/>
              </a:rPr>
              <a:t> </a:t>
            </a:r>
            <a:r>
              <a:rPr sz="2700" spc="-31" dirty="0">
                <a:solidFill>
                  <a:srgbClr val="3E3E3E"/>
                </a:solidFill>
                <a:latin typeface="Calibri"/>
                <a:cs typeface="Calibri"/>
              </a:rPr>
              <a:t>jumlah</a:t>
            </a:r>
            <a:r>
              <a:rPr sz="2700" spc="-16" dirty="0">
                <a:solidFill>
                  <a:srgbClr val="3E3E3E"/>
                </a:solidFill>
                <a:latin typeface="Calibri"/>
                <a:cs typeface="Calibri"/>
              </a:rPr>
              <a:t> </a:t>
            </a:r>
            <a:r>
              <a:rPr sz="2700" spc="-31" dirty="0">
                <a:solidFill>
                  <a:srgbClr val="3E3E3E"/>
                </a:solidFill>
                <a:latin typeface="Calibri"/>
                <a:cs typeface="Calibri"/>
              </a:rPr>
              <a:t>total</a:t>
            </a:r>
            <a:r>
              <a:rPr sz="2700" spc="-16" dirty="0">
                <a:solidFill>
                  <a:srgbClr val="3E3E3E"/>
                </a:solidFill>
                <a:latin typeface="Calibri"/>
                <a:cs typeface="Calibri"/>
              </a:rPr>
              <a:t> </a:t>
            </a:r>
            <a:r>
              <a:rPr sz="2700" spc="-47" dirty="0">
                <a:solidFill>
                  <a:srgbClr val="3E3E3E"/>
                </a:solidFill>
                <a:latin typeface="Calibri"/>
                <a:cs typeface="Calibri"/>
              </a:rPr>
              <a:t>mata</a:t>
            </a:r>
            <a:r>
              <a:rPr sz="2700" spc="-31" dirty="0">
                <a:solidFill>
                  <a:srgbClr val="3E3E3E"/>
                </a:solidFill>
                <a:latin typeface="Calibri"/>
                <a:cs typeface="Calibri"/>
              </a:rPr>
              <a:t> </a:t>
            </a:r>
            <a:r>
              <a:rPr sz="2700" spc="-47" dirty="0">
                <a:solidFill>
                  <a:srgbClr val="3E3E3E"/>
                </a:solidFill>
                <a:latin typeface="Calibri"/>
                <a:cs typeface="Calibri"/>
              </a:rPr>
              <a:t>uang </a:t>
            </a:r>
            <a:r>
              <a:rPr sz="2700" spc="-31" dirty="0">
                <a:solidFill>
                  <a:srgbClr val="3E3E3E"/>
                </a:solidFill>
                <a:latin typeface="Calibri"/>
                <a:cs typeface="Calibri"/>
              </a:rPr>
              <a:t> (currency)</a:t>
            </a:r>
            <a:r>
              <a:rPr sz="2700" spc="-16" dirty="0">
                <a:solidFill>
                  <a:srgbClr val="3E3E3E"/>
                </a:solidFill>
                <a:latin typeface="Calibri"/>
                <a:cs typeface="Calibri"/>
              </a:rPr>
              <a:t> </a:t>
            </a:r>
            <a:r>
              <a:rPr sz="2700" spc="-31" dirty="0">
                <a:solidFill>
                  <a:srgbClr val="3E3E3E"/>
                </a:solidFill>
                <a:latin typeface="Calibri"/>
                <a:cs typeface="Calibri"/>
              </a:rPr>
              <a:t>dan</a:t>
            </a:r>
            <a:r>
              <a:rPr sz="2700" spc="-16" dirty="0">
                <a:solidFill>
                  <a:srgbClr val="3E3E3E"/>
                </a:solidFill>
                <a:latin typeface="Calibri"/>
                <a:cs typeface="Calibri"/>
              </a:rPr>
              <a:t> </a:t>
            </a:r>
            <a:r>
              <a:rPr sz="2700" spc="-31" dirty="0">
                <a:solidFill>
                  <a:srgbClr val="3E3E3E"/>
                </a:solidFill>
                <a:latin typeface="Calibri"/>
                <a:cs typeface="Calibri"/>
              </a:rPr>
              <a:t>deposito</a:t>
            </a:r>
            <a:r>
              <a:rPr sz="2700" spc="-16" dirty="0">
                <a:solidFill>
                  <a:srgbClr val="3E3E3E"/>
                </a:solidFill>
                <a:latin typeface="Calibri"/>
                <a:cs typeface="Calibri"/>
              </a:rPr>
              <a:t> </a:t>
            </a:r>
            <a:r>
              <a:rPr sz="2700" spc="-31" dirty="0">
                <a:solidFill>
                  <a:srgbClr val="3E3E3E"/>
                </a:solidFill>
                <a:latin typeface="Calibri"/>
                <a:cs typeface="Calibri"/>
              </a:rPr>
              <a:t>bank</a:t>
            </a:r>
            <a:r>
              <a:rPr sz="2700" spc="-16" dirty="0">
                <a:solidFill>
                  <a:srgbClr val="3E3E3E"/>
                </a:solidFill>
                <a:latin typeface="Calibri"/>
                <a:cs typeface="Calibri"/>
              </a:rPr>
              <a:t> </a:t>
            </a:r>
            <a:r>
              <a:rPr sz="2700" spc="-47" dirty="0">
                <a:solidFill>
                  <a:srgbClr val="3E3E3E"/>
                </a:solidFill>
                <a:latin typeface="Calibri"/>
                <a:cs typeface="Calibri"/>
              </a:rPr>
              <a:t>yang</a:t>
            </a:r>
            <a:r>
              <a:rPr sz="2700" spc="-31" dirty="0">
                <a:solidFill>
                  <a:srgbClr val="3E3E3E"/>
                </a:solidFill>
                <a:latin typeface="Calibri"/>
                <a:cs typeface="Calibri"/>
              </a:rPr>
              <a:t> setiap</a:t>
            </a:r>
            <a:r>
              <a:rPr sz="2700" spc="-16" dirty="0">
                <a:solidFill>
                  <a:srgbClr val="3E3E3E"/>
                </a:solidFill>
                <a:latin typeface="Calibri"/>
                <a:cs typeface="Calibri"/>
              </a:rPr>
              <a:t> </a:t>
            </a:r>
            <a:r>
              <a:rPr sz="2700" spc="-31" dirty="0">
                <a:solidFill>
                  <a:srgbClr val="3E3E3E"/>
                </a:solidFill>
                <a:latin typeface="Calibri"/>
                <a:cs typeface="Calibri"/>
              </a:rPr>
              <a:t>saat</a:t>
            </a:r>
            <a:r>
              <a:rPr sz="2700" spc="-16" dirty="0">
                <a:solidFill>
                  <a:srgbClr val="3E3E3E"/>
                </a:solidFill>
                <a:latin typeface="Calibri"/>
                <a:cs typeface="Calibri"/>
              </a:rPr>
              <a:t> </a:t>
            </a:r>
            <a:r>
              <a:rPr sz="2700" spc="-47" dirty="0">
                <a:solidFill>
                  <a:srgbClr val="3E3E3E"/>
                </a:solidFill>
                <a:latin typeface="Calibri"/>
                <a:cs typeface="Calibri"/>
              </a:rPr>
              <a:t>dapat </a:t>
            </a:r>
            <a:r>
              <a:rPr sz="2700" spc="-31" dirty="0">
                <a:solidFill>
                  <a:srgbClr val="3E3E3E"/>
                </a:solidFill>
                <a:latin typeface="Calibri"/>
                <a:cs typeface="Calibri"/>
              </a:rPr>
              <a:t> diuangkan. </a:t>
            </a:r>
            <a:r>
              <a:rPr sz="2700" spc="-47" dirty="0">
                <a:solidFill>
                  <a:srgbClr val="3E3E3E"/>
                </a:solidFill>
                <a:latin typeface="Calibri"/>
                <a:cs typeface="Calibri"/>
              </a:rPr>
              <a:t>Secara umum penawaran </a:t>
            </a:r>
            <a:r>
              <a:rPr sz="2700" spc="-31" dirty="0">
                <a:solidFill>
                  <a:srgbClr val="3E3E3E"/>
                </a:solidFill>
                <a:latin typeface="Calibri"/>
                <a:cs typeface="Calibri"/>
              </a:rPr>
              <a:t>uang </a:t>
            </a:r>
            <a:r>
              <a:rPr sz="2700" spc="-47" dirty="0">
                <a:solidFill>
                  <a:srgbClr val="3E3E3E"/>
                </a:solidFill>
                <a:latin typeface="Calibri"/>
                <a:cs typeface="Calibri"/>
              </a:rPr>
              <a:t>dalam suatu </a:t>
            </a:r>
            <a:r>
              <a:rPr sz="2700" spc="-31" dirty="0">
                <a:solidFill>
                  <a:srgbClr val="3E3E3E"/>
                </a:solidFill>
                <a:latin typeface="Calibri"/>
                <a:cs typeface="Calibri"/>
              </a:rPr>
              <a:t> </a:t>
            </a:r>
            <a:r>
              <a:rPr sz="2700" spc="-47" dirty="0">
                <a:solidFill>
                  <a:srgbClr val="3E3E3E"/>
                </a:solidFill>
                <a:latin typeface="Calibri"/>
                <a:cs typeface="Calibri"/>
              </a:rPr>
              <a:t>negara</a:t>
            </a:r>
            <a:r>
              <a:rPr sz="2700" spc="-62" dirty="0">
                <a:solidFill>
                  <a:srgbClr val="3E3E3E"/>
                </a:solidFill>
                <a:latin typeface="Calibri"/>
                <a:cs typeface="Calibri"/>
              </a:rPr>
              <a:t> </a:t>
            </a:r>
            <a:r>
              <a:rPr sz="2700" spc="-31" dirty="0">
                <a:solidFill>
                  <a:srgbClr val="3E3E3E"/>
                </a:solidFill>
                <a:latin typeface="Calibri"/>
                <a:cs typeface="Calibri"/>
              </a:rPr>
              <a:t>adalah</a:t>
            </a:r>
            <a:r>
              <a:rPr sz="2700" spc="16" dirty="0">
                <a:solidFill>
                  <a:srgbClr val="3E3E3E"/>
                </a:solidFill>
                <a:latin typeface="Calibri"/>
                <a:cs typeface="Calibri"/>
              </a:rPr>
              <a:t> </a:t>
            </a:r>
            <a:r>
              <a:rPr sz="2700" spc="-16" dirty="0">
                <a:solidFill>
                  <a:srgbClr val="3E3E3E"/>
                </a:solidFill>
                <a:latin typeface="Calibri"/>
                <a:cs typeface="Calibri"/>
              </a:rPr>
              <a:t>jumlah</a:t>
            </a:r>
            <a:r>
              <a:rPr sz="2700" spc="-109" dirty="0">
                <a:solidFill>
                  <a:srgbClr val="3E3E3E"/>
                </a:solidFill>
                <a:latin typeface="Calibri"/>
                <a:cs typeface="Calibri"/>
              </a:rPr>
              <a:t> </a:t>
            </a:r>
            <a:r>
              <a:rPr sz="2700" spc="-31" dirty="0">
                <a:solidFill>
                  <a:srgbClr val="3E3E3E"/>
                </a:solidFill>
                <a:latin typeface="Calibri"/>
                <a:cs typeface="Calibri"/>
              </a:rPr>
              <a:t>uang</a:t>
            </a:r>
            <a:r>
              <a:rPr sz="2700" spc="31" dirty="0">
                <a:solidFill>
                  <a:srgbClr val="3E3E3E"/>
                </a:solidFill>
                <a:latin typeface="Calibri"/>
                <a:cs typeface="Calibri"/>
              </a:rPr>
              <a:t> </a:t>
            </a:r>
            <a:r>
              <a:rPr sz="2700" spc="-47" dirty="0">
                <a:solidFill>
                  <a:srgbClr val="3E3E3E"/>
                </a:solidFill>
                <a:latin typeface="Calibri"/>
                <a:cs typeface="Calibri"/>
              </a:rPr>
              <a:t>yang</a:t>
            </a:r>
            <a:r>
              <a:rPr sz="2700" spc="-31" dirty="0">
                <a:solidFill>
                  <a:srgbClr val="3E3E3E"/>
                </a:solidFill>
                <a:latin typeface="Calibri"/>
                <a:cs typeface="Calibri"/>
              </a:rPr>
              <a:t> beredar</a:t>
            </a:r>
            <a:endParaRPr sz="2700" dirty="0">
              <a:latin typeface="Calibri"/>
              <a:cs typeface="Calibri"/>
            </a:endParaRPr>
          </a:p>
          <a:p>
            <a:pPr marL="667601" marR="15755" indent="-630184" algn="just">
              <a:lnSpc>
                <a:spcPct val="149000"/>
              </a:lnSpc>
              <a:buFont typeface="Wingdings"/>
              <a:buChar char=""/>
              <a:tabLst>
                <a:tab pos="669571" algn="l"/>
              </a:tabLst>
            </a:pPr>
            <a:r>
              <a:rPr sz="2700" spc="-31" dirty="0">
                <a:solidFill>
                  <a:srgbClr val="3E3E3E"/>
                </a:solidFill>
                <a:latin typeface="Calibri"/>
                <a:cs typeface="Calibri"/>
              </a:rPr>
              <a:t>Dalam</a:t>
            </a:r>
            <a:r>
              <a:rPr sz="2700" spc="233" dirty="0">
                <a:solidFill>
                  <a:srgbClr val="3E3E3E"/>
                </a:solidFill>
                <a:latin typeface="Calibri"/>
                <a:cs typeface="Calibri"/>
              </a:rPr>
              <a:t> </a:t>
            </a:r>
            <a:r>
              <a:rPr sz="2700" spc="-31" dirty="0">
                <a:solidFill>
                  <a:srgbClr val="3E3E3E"/>
                </a:solidFill>
                <a:latin typeface="Calibri"/>
                <a:cs typeface="Calibri"/>
              </a:rPr>
              <a:t>suatu</a:t>
            </a:r>
            <a:r>
              <a:rPr sz="2700" spc="264" dirty="0">
                <a:solidFill>
                  <a:srgbClr val="3E3E3E"/>
                </a:solidFill>
                <a:latin typeface="Calibri"/>
                <a:cs typeface="Calibri"/>
              </a:rPr>
              <a:t> </a:t>
            </a:r>
            <a:r>
              <a:rPr sz="2700" spc="-47" dirty="0">
                <a:solidFill>
                  <a:srgbClr val="3E3E3E"/>
                </a:solidFill>
                <a:latin typeface="Calibri"/>
                <a:cs typeface="Calibri"/>
              </a:rPr>
              <a:t>negara,</a:t>
            </a:r>
            <a:r>
              <a:rPr sz="2700" spc="233" dirty="0">
                <a:solidFill>
                  <a:srgbClr val="3E3E3E"/>
                </a:solidFill>
                <a:latin typeface="Calibri"/>
                <a:cs typeface="Calibri"/>
              </a:rPr>
              <a:t> </a:t>
            </a:r>
            <a:r>
              <a:rPr sz="2700" spc="-47" dirty="0">
                <a:solidFill>
                  <a:srgbClr val="3E3E3E"/>
                </a:solidFill>
                <a:latin typeface="Calibri"/>
                <a:cs typeface="Calibri"/>
              </a:rPr>
              <a:t>pengawasan</a:t>
            </a:r>
            <a:r>
              <a:rPr sz="2700" spc="279" dirty="0">
                <a:solidFill>
                  <a:srgbClr val="3E3E3E"/>
                </a:solidFill>
                <a:latin typeface="Calibri"/>
                <a:cs typeface="Calibri"/>
              </a:rPr>
              <a:t> </a:t>
            </a:r>
            <a:r>
              <a:rPr sz="2700" spc="-47" dirty="0">
                <a:solidFill>
                  <a:srgbClr val="3E3E3E"/>
                </a:solidFill>
                <a:latin typeface="Calibri"/>
                <a:cs typeface="Calibri"/>
              </a:rPr>
              <a:t>penawaran</a:t>
            </a:r>
            <a:r>
              <a:rPr sz="2700" spc="202" dirty="0">
                <a:solidFill>
                  <a:srgbClr val="3E3E3E"/>
                </a:solidFill>
                <a:latin typeface="Calibri"/>
                <a:cs typeface="Calibri"/>
              </a:rPr>
              <a:t> </a:t>
            </a:r>
            <a:r>
              <a:rPr sz="2700" spc="-31" dirty="0">
                <a:solidFill>
                  <a:srgbClr val="3E3E3E"/>
                </a:solidFill>
                <a:latin typeface="Calibri"/>
                <a:cs typeface="Calibri"/>
              </a:rPr>
              <a:t>uang</a:t>
            </a:r>
            <a:r>
              <a:rPr sz="2700" spc="279" dirty="0">
                <a:solidFill>
                  <a:srgbClr val="3E3E3E"/>
                </a:solidFill>
                <a:latin typeface="Calibri"/>
                <a:cs typeface="Calibri"/>
              </a:rPr>
              <a:t> </a:t>
            </a:r>
            <a:r>
              <a:rPr sz="2700" spc="-47" dirty="0">
                <a:solidFill>
                  <a:srgbClr val="3E3E3E"/>
                </a:solidFill>
                <a:latin typeface="Calibri"/>
                <a:cs typeface="Calibri"/>
              </a:rPr>
              <a:t>ada </a:t>
            </a:r>
            <a:r>
              <a:rPr sz="2700" spc="-558" dirty="0">
                <a:solidFill>
                  <a:srgbClr val="3E3E3E"/>
                </a:solidFill>
                <a:latin typeface="Calibri"/>
                <a:cs typeface="Calibri"/>
              </a:rPr>
              <a:t> </a:t>
            </a:r>
            <a:r>
              <a:rPr sz="2700" spc="-31" dirty="0">
                <a:solidFill>
                  <a:srgbClr val="3E3E3E"/>
                </a:solidFill>
                <a:latin typeface="Calibri"/>
                <a:cs typeface="Calibri"/>
              </a:rPr>
              <a:t>di</a:t>
            </a:r>
            <a:r>
              <a:rPr sz="2700" spc="-16" dirty="0">
                <a:solidFill>
                  <a:srgbClr val="3E3E3E"/>
                </a:solidFill>
                <a:latin typeface="Calibri"/>
                <a:cs typeface="Calibri"/>
              </a:rPr>
              <a:t> Bank</a:t>
            </a:r>
            <a:r>
              <a:rPr sz="2700" spc="16" dirty="0">
                <a:solidFill>
                  <a:srgbClr val="3E3E3E"/>
                </a:solidFill>
                <a:latin typeface="Calibri"/>
                <a:cs typeface="Calibri"/>
              </a:rPr>
              <a:t> </a:t>
            </a:r>
            <a:r>
              <a:rPr sz="2700" spc="-31" dirty="0">
                <a:solidFill>
                  <a:srgbClr val="3E3E3E"/>
                </a:solidFill>
                <a:latin typeface="Calibri"/>
                <a:cs typeface="Calibri"/>
              </a:rPr>
              <a:t>Sentral</a:t>
            </a:r>
            <a:r>
              <a:rPr sz="2700" spc="-78" dirty="0">
                <a:solidFill>
                  <a:srgbClr val="3E3E3E"/>
                </a:solidFill>
                <a:latin typeface="Calibri"/>
                <a:cs typeface="Calibri"/>
              </a:rPr>
              <a:t> </a:t>
            </a:r>
            <a:r>
              <a:rPr sz="2700" spc="-31" dirty="0">
                <a:solidFill>
                  <a:srgbClr val="3E3E3E"/>
                </a:solidFill>
                <a:latin typeface="Calibri"/>
                <a:cs typeface="Calibri"/>
              </a:rPr>
              <a:t>di</a:t>
            </a:r>
            <a:r>
              <a:rPr sz="2700" spc="-16" dirty="0">
                <a:solidFill>
                  <a:srgbClr val="3E3E3E"/>
                </a:solidFill>
                <a:latin typeface="Calibri"/>
                <a:cs typeface="Calibri"/>
              </a:rPr>
              <a:t> </a:t>
            </a:r>
            <a:r>
              <a:rPr sz="2700" spc="-31" dirty="0">
                <a:solidFill>
                  <a:srgbClr val="3E3E3E"/>
                </a:solidFill>
                <a:latin typeface="Calibri"/>
                <a:cs typeface="Calibri"/>
              </a:rPr>
              <a:t>Indonesia</a:t>
            </a:r>
            <a:r>
              <a:rPr sz="2700" spc="-16" dirty="0">
                <a:solidFill>
                  <a:srgbClr val="3E3E3E"/>
                </a:solidFill>
                <a:latin typeface="Calibri"/>
                <a:cs typeface="Calibri"/>
              </a:rPr>
              <a:t> </a:t>
            </a:r>
            <a:r>
              <a:rPr sz="2700" spc="-31" dirty="0">
                <a:solidFill>
                  <a:srgbClr val="3E3E3E"/>
                </a:solidFill>
                <a:latin typeface="Calibri"/>
                <a:cs typeface="Calibri"/>
              </a:rPr>
              <a:t>adalah</a:t>
            </a:r>
            <a:r>
              <a:rPr sz="2700" spc="16" dirty="0">
                <a:solidFill>
                  <a:srgbClr val="3E3E3E"/>
                </a:solidFill>
                <a:latin typeface="Calibri"/>
                <a:cs typeface="Calibri"/>
              </a:rPr>
              <a:t> </a:t>
            </a:r>
            <a:r>
              <a:rPr sz="2700" spc="-31" dirty="0">
                <a:solidFill>
                  <a:srgbClr val="3E3E3E"/>
                </a:solidFill>
                <a:latin typeface="Calibri"/>
                <a:cs typeface="Calibri"/>
              </a:rPr>
              <a:t>Bank Indonesia</a:t>
            </a:r>
            <a:r>
              <a:rPr sz="2700" spc="-47" dirty="0">
                <a:solidFill>
                  <a:srgbClr val="3E3E3E"/>
                </a:solidFill>
                <a:latin typeface="Calibri"/>
                <a:cs typeface="Calibri"/>
              </a:rPr>
              <a:t> </a:t>
            </a:r>
            <a:r>
              <a:rPr sz="2700" spc="-16" dirty="0">
                <a:solidFill>
                  <a:srgbClr val="3E3E3E"/>
                </a:solidFill>
                <a:latin typeface="Calibri"/>
                <a:cs typeface="Calibri"/>
              </a:rPr>
              <a:t>(BI).</a:t>
            </a:r>
            <a:endParaRPr sz="2700" dirty="0">
              <a:latin typeface="Calibri"/>
              <a:cs typeface="Calibri"/>
            </a:endParaRPr>
          </a:p>
          <a:p>
            <a:pPr marL="667601" marR="15755" indent="-630184" algn="just">
              <a:lnSpc>
                <a:spcPct val="148100"/>
              </a:lnSpc>
              <a:buFont typeface="Wingdings"/>
              <a:buChar char=""/>
              <a:tabLst>
                <a:tab pos="669571" algn="l"/>
              </a:tabLst>
            </a:pPr>
            <a:r>
              <a:rPr sz="2700" spc="-31" dirty="0">
                <a:solidFill>
                  <a:srgbClr val="3E3E3E"/>
                </a:solidFill>
                <a:latin typeface="Calibri"/>
                <a:cs typeface="Calibri"/>
              </a:rPr>
              <a:t>Penawaran</a:t>
            </a:r>
            <a:r>
              <a:rPr sz="2700" spc="-16" dirty="0">
                <a:solidFill>
                  <a:srgbClr val="3E3E3E"/>
                </a:solidFill>
                <a:latin typeface="Calibri"/>
                <a:cs typeface="Calibri"/>
              </a:rPr>
              <a:t> </a:t>
            </a:r>
            <a:r>
              <a:rPr sz="2700" spc="-31" dirty="0">
                <a:solidFill>
                  <a:srgbClr val="3E3E3E"/>
                </a:solidFill>
                <a:latin typeface="Calibri"/>
                <a:cs typeface="Calibri"/>
              </a:rPr>
              <a:t>uang</a:t>
            </a:r>
            <a:r>
              <a:rPr sz="2700" spc="-16" dirty="0">
                <a:solidFill>
                  <a:srgbClr val="3E3E3E"/>
                </a:solidFill>
                <a:latin typeface="Calibri"/>
                <a:cs typeface="Calibri"/>
              </a:rPr>
              <a:t> </a:t>
            </a:r>
            <a:r>
              <a:rPr sz="2700" spc="-47" dirty="0">
                <a:solidFill>
                  <a:srgbClr val="3E3E3E"/>
                </a:solidFill>
                <a:latin typeface="Calibri"/>
                <a:cs typeface="Calibri"/>
              </a:rPr>
              <a:t>merupakan</a:t>
            </a:r>
            <a:r>
              <a:rPr sz="2700" spc="-31" dirty="0">
                <a:solidFill>
                  <a:srgbClr val="3E3E3E"/>
                </a:solidFill>
                <a:latin typeface="Calibri"/>
                <a:cs typeface="Calibri"/>
              </a:rPr>
              <a:t> variabel</a:t>
            </a:r>
            <a:r>
              <a:rPr sz="2700" spc="-16" dirty="0">
                <a:solidFill>
                  <a:srgbClr val="3E3E3E"/>
                </a:solidFill>
                <a:latin typeface="Calibri"/>
                <a:cs typeface="Calibri"/>
              </a:rPr>
              <a:t> </a:t>
            </a:r>
            <a:r>
              <a:rPr sz="2700" spc="-31" dirty="0">
                <a:solidFill>
                  <a:srgbClr val="3E3E3E"/>
                </a:solidFill>
                <a:latin typeface="Calibri"/>
                <a:cs typeface="Calibri"/>
              </a:rPr>
              <a:t>eksogen,</a:t>
            </a:r>
            <a:r>
              <a:rPr sz="2700" spc="-16" dirty="0">
                <a:solidFill>
                  <a:srgbClr val="3E3E3E"/>
                </a:solidFill>
                <a:latin typeface="Calibri"/>
                <a:cs typeface="Calibri"/>
              </a:rPr>
              <a:t> </a:t>
            </a:r>
            <a:r>
              <a:rPr sz="2700" spc="-47" dirty="0">
                <a:solidFill>
                  <a:srgbClr val="3E3E3E"/>
                </a:solidFill>
                <a:latin typeface="Calibri"/>
                <a:cs typeface="Calibri"/>
              </a:rPr>
              <a:t>yang </a:t>
            </a:r>
            <a:r>
              <a:rPr sz="2700" spc="-31" dirty="0">
                <a:solidFill>
                  <a:srgbClr val="3E3E3E"/>
                </a:solidFill>
                <a:latin typeface="Calibri"/>
                <a:cs typeface="Calibri"/>
              </a:rPr>
              <a:t> ditentukan </a:t>
            </a:r>
            <a:r>
              <a:rPr sz="2700" spc="-16" dirty="0">
                <a:solidFill>
                  <a:srgbClr val="3E3E3E"/>
                </a:solidFill>
                <a:latin typeface="Calibri"/>
                <a:cs typeface="Calibri"/>
              </a:rPr>
              <a:t>oleh </a:t>
            </a:r>
            <a:r>
              <a:rPr sz="2700" spc="-31" dirty="0">
                <a:solidFill>
                  <a:srgbClr val="3E3E3E"/>
                </a:solidFill>
                <a:latin typeface="Calibri"/>
                <a:cs typeface="Calibri"/>
              </a:rPr>
              <a:t>BI.</a:t>
            </a:r>
            <a:r>
              <a:rPr sz="2700" spc="543" dirty="0">
                <a:solidFill>
                  <a:srgbClr val="3E3E3E"/>
                </a:solidFill>
                <a:latin typeface="Calibri"/>
                <a:cs typeface="Calibri"/>
              </a:rPr>
              <a:t> </a:t>
            </a:r>
            <a:r>
              <a:rPr sz="2700" b="1" spc="-47" dirty="0">
                <a:solidFill>
                  <a:srgbClr val="3E3E3E"/>
                </a:solidFill>
                <a:latin typeface="Calibri"/>
                <a:cs typeface="Calibri"/>
              </a:rPr>
              <a:t>Kurva </a:t>
            </a:r>
            <a:r>
              <a:rPr sz="2700" b="1" spc="-31" dirty="0">
                <a:solidFill>
                  <a:srgbClr val="3E3E3E"/>
                </a:solidFill>
                <a:latin typeface="Calibri"/>
                <a:cs typeface="Calibri"/>
              </a:rPr>
              <a:t>penawaran uang </a:t>
            </a:r>
            <a:r>
              <a:rPr sz="2700" b="1" spc="-47" dirty="0">
                <a:solidFill>
                  <a:srgbClr val="3E3E3E"/>
                </a:solidFill>
                <a:latin typeface="Calibri"/>
                <a:cs typeface="Calibri"/>
              </a:rPr>
              <a:t>berbentuk </a:t>
            </a:r>
            <a:r>
              <a:rPr sz="2700" b="1" spc="-31" dirty="0">
                <a:solidFill>
                  <a:srgbClr val="3E3E3E"/>
                </a:solidFill>
                <a:latin typeface="Calibri"/>
                <a:cs typeface="Calibri"/>
              </a:rPr>
              <a:t> vertikal.</a:t>
            </a:r>
            <a:endParaRPr sz="2700" b="1" dirty="0">
              <a:latin typeface="Calibri"/>
              <a:cs typeface="Calibri"/>
            </a:endParaRPr>
          </a:p>
        </p:txBody>
      </p:sp>
      <p:grpSp>
        <p:nvGrpSpPr>
          <p:cNvPr id="15" name="object 15"/>
          <p:cNvGrpSpPr/>
          <p:nvPr/>
        </p:nvGrpSpPr>
        <p:grpSpPr>
          <a:xfrm>
            <a:off x="788933" y="7962900"/>
            <a:ext cx="7135867" cy="1439787"/>
            <a:chOff x="388620" y="2753995"/>
            <a:chExt cx="2299335" cy="464820"/>
          </a:xfrm>
        </p:grpSpPr>
        <p:pic>
          <p:nvPicPr>
            <p:cNvPr id="16" name="object 16"/>
            <p:cNvPicPr/>
            <p:nvPr/>
          </p:nvPicPr>
          <p:blipFill>
            <a:blip r:embed="rId4" cstate="print"/>
            <a:stretch>
              <a:fillRect/>
            </a:stretch>
          </p:blipFill>
          <p:spPr>
            <a:xfrm>
              <a:off x="388620" y="3063240"/>
              <a:ext cx="2298954" cy="155168"/>
            </a:xfrm>
            <a:prstGeom prst="rect">
              <a:avLst/>
            </a:prstGeom>
          </p:spPr>
        </p:pic>
        <p:pic>
          <p:nvPicPr>
            <p:cNvPr id="17" name="object 17"/>
            <p:cNvPicPr/>
            <p:nvPr/>
          </p:nvPicPr>
          <p:blipFill>
            <a:blip r:embed="rId5" cstate="print"/>
            <a:stretch>
              <a:fillRect/>
            </a:stretch>
          </p:blipFill>
          <p:spPr>
            <a:xfrm>
              <a:off x="394322" y="2753995"/>
              <a:ext cx="2130183" cy="437514"/>
            </a:xfrm>
            <a:prstGeom prst="rect">
              <a:avLst/>
            </a:prstGeom>
          </p:spPr>
        </p:pic>
        <p:pic>
          <p:nvPicPr>
            <p:cNvPr id="18" name="object 18"/>
            <p:cNvPicPr/>
            <p:nvPr/>
          </p:nvPicPr>
          <p:blipFill>
            <a:blip r:embed="rId6" cstate="print"/>
            <a:stretch>
              <a:fillRect/>
            </a:stretch>
          </p:blipFill>
          <p:spPr>
            <a:xfrm>
              <a:off x="1240409" y="2928239"/>
              <a:ext cx="284832" cy="87845"/>
            </a:xfrm>
            <a:prstGeom prst="rect">
              <a:avLst/>
            </a:prstGeom>
          </p:spPr>
        </p:pic>
        <p:pic>
          <p:nvPicPr>
            <p:cNvPr id="19" name="object 19"/>
            <p:cNvPicPr/>
            <p:nvPr/>
          </p:nvPicPr>
          <p:blipFill>
            <a:blip r:embed="rId7" cstate="print"/>
            <a:stretch>
              <a:fillRect/>
            </a:stretch>
          </p:blipFill>
          <p:spPr>
            <a:xfrm>
              <a:off x="1571878" y="2841244"/>
              <a:ext cx="886529" cy="144792"/>
            </a:xfrm>
            <a:prstGeom prst="rect">
              <a:avLst/>
            </a:prstGeom>
          </p:spPr>
        </p:pic>
      </p:grpSp>
      <p:sp>
        <p:nvSpPr>
          <p:cNvPr id="20" name="object 20"/>
          <p:cNvSpPr txBox="1"/>
          <p:nvPr/>
        </p:nvSpPr>
        <p:spPr>
          <a:xfrm>
            <a:off x="2598553" y="2749758"/>
            <a:ext cx="2437743" cy="343571"/>
          </a:xfrm>
          <a:prstGeom prst="rect">
            <a:avLst/>
          </a:prstGeom>
        </p:spPr>
        <p:txBody>
          <a:bodyPr vert="horz" wrap="square" lIns="0" tIns="35448" rIns="0" bIns="0" rtlCol="0">
            <a:spAutoFit/>
          </a:bodyPr>
          <a:lstStyle/>
          <a:p>
            <a:pPr marL="118160">
              <a:spcBef>
                <a:spcPts val="279"/>
              </a:spcBef>
            </a:pPr>
            <a:r>
              <a:rPr sz="2000" spc="-47" dirty="0">
                <a:solidFill>
                  <a:srgbClr val="3E3E3E"/>
                </a:solidFill>
                <a:latin typeface="Times New Roman"/>
                <a:cs typeface="Times New Roman"/>
              </a:rPr>
              <a:t>M</a:t>
            </a:r>
            <a:r>
              <a:rPr sz="2100" spc="-68" baseline="-18518" dirty="0">
                <a:solidFill>
                  <a:srgbClr val="3E3E3E"/>
                </a:solidFill>
                <a:latin typeface="Times New Roman"/>
                <a:cs typeface="Times New Roman"/>
              </a:rPr>
              <a:t>s</a:t>
            </a:r>
            <a:r>
              <a:rPr sz="2100" spc="161" baseline="-18518" dirty="0">
                <a:solidFill>
                  <a:srgbClr val="3E3E3E"/>
                </a:solidFill>
                <a:latin typeface="Times New Roman"/>
                <a:cs typeface="Times New Roman"/>
              </a:rPr>
              <a:t> </a:t>
            </a:r>
            <a:r>
              <a:rPr sz="2000" spc="-31" dirty="0">
                <a:solidFill>
                  <a:srgbClr val="3E3E3E"/>
                </a:solidFill>
                <a:latin typeface="Times New Roman"/>
                <a:cs typeface="Times New Roman"/>
              </a:rPr>
              <a:t>=</a:t>
            </a:r>
            <a:r>
              <a:rPr sz="2000" spc="-62" dirty="0">
                <a:solidFill>
                  <a:srgbClr val="3E3E3E"/>
                </a:solidFill>
                <a:latin typeface="Times New Roman"/>
                <a:cs typeface="Times New Roman"/>
              </a:rPr>
              <a:t> </a:t>
            </a:r>
            <a:r>
              <a:rPr sz="2000" spc="-31" dirty="0">
                <a:solidFill>
                  <a:srgbClr val="3E3E3E"/>
                </a:solidFill>
                <a:latin typeface="Times New Roman"/>
                <a:cs typeface="Times New Roman"/>
              </a:rPr>
              <a:t>penawaran</a:t>
            </a:r>
            <a:r>
              <a:rPr sz="2000" spc="109" dirty="0">
                <a:solidFill>
                  <a:srgbClr val="3E3E3E"/>
                </a:solidFill>
                <a:latin typeface="Times New Roman"/>
                <a:cs typeface="Times New Roman"/>
              </a:rPr>
              <a:t> </a:t>
            </a:r>
            <a:r>
              <a:rPr sz="2000" spc="-62" dirty="0">
                <a:solidFill>
                  <a:srgbClr val="3E3E3E"/>
                </a:solidFill>
                <a:latin typeface="Times New Roman"/>
                <a:cs typeface="Times New Roman"/>
              </a:rPr>
              <a:t>uang</a:t>
            </a:r>
            <a:endParaRPr sz="2000">
              <a:latin typeface="Times New Roman"/>
              <a:cs typeface="Times New Roman"/>
            </a:endParaRPr>
          </a:p>
        </p:txBody>
      </p:sp>
      <p:sp>
        <p:nvSpPr>
          <p:cNvPr id="21" name="object 21"/>
          <p:cNvSpPr txBox="1"/>
          <p:nvPr/>
        </p:nvSpPr>
        <p:spPr>
          <a:xfrm>
            <a:off x="3099895" y="7012864"/>
            <a:ext cx="567559" cy="343571"/>
          </a:xfrm>
          <a:prstGeom prst="rect">
            <a:avLst/>
          </a:prstGeom>
        </p:spPr>
        <p:txBody>
          <a:bodyPr vert="horz" wrap="square" lIns="0" tIns="35448" rIns="0" bIns="0" rtlCol="0">
            <a:spAutoFit/>
          </a:bodyPr>
          <a:lstStyle/>
          <a:p>
            <a:pPr marL="39387">
              <a:spcBef>
                <a:spcPts val="279"/>
              </a:spcBef>
            </a:pPr>
            <a:r>
              <a:rPr sz="2000" spc="-62" dirty="0">
                <a:solidFill>
                  <a:srgbClr val="3E3E3E"/>
                </a:solidFill>
                <a:latin typeface="Times New Roman"/>
                <a:cs typeface="Times New Roman"/>
              </a:rPr>
              <a:t>M</a:t>
            </a:r>
            <a:r>
              <a:rPr sz="2000" spc="-31" dirty="0">
                <a:solidFill>
                  <a:srgbClr val="3E3E3E"/>
                </a:solidFill>
                <a:latin typeface="Times New Roman"/>
                <a:cs typeface="Times New Roman"/>
              </a:rPr>
              <a:t>S</a:t>
            </a:r>
            <a:r>
              <a:rPr sz="2000" spc="-16" dirty="0">
                <a:solidFill>
                  <a:srgbClr val="3E3E3E"/>
                </a:solidFill>
                <a:latin typeface="Times New Roman"/>
                <a:cs typeface="Times New Roman"/>
              </a:rPr>
              <a:t>o</a:t>
            </a:r>
            <a:endParaRPr sz="2000">
              <a:latin typeface="Times New Roman"/>
              <a:cs typeface="Times New Roman"/>
            </a:endParaRPr>
          </a:p>
        </p:txBody>
      </p:sp>
      <p:sp>
        <p:nvSpPr>
          <p:cNvPr id="22" name="object 22"/>
          <p:cNvSpPr txBox="1"/>
          <p:nvPr/>
        </p:nvSpPr>
        <p:spPr>
          <a:xfrm>
            <a:off x="4328817" y="7054169"/>
            <a:ext cx="1986455" cy="343571"/>
          </a:xfrm>
          <a:prstGeom prst="rect">
            <a:avLst/>
          </a:prstGeom>
        </p:spPr>
        <p:txBody>
          <a:bodyPr vert="horz" wrap="square" lIns="0" tIns="35448" rIns="0" bIns="0" rtlCol="0">
            <a:spAutoFit/>
          </a:bodyPr>
          <a:lstStyle/>
          <a:p>
            <a:pPr marL="39387">
              <a:spcBef>
                <a:spcPts val="279"/>
              </a:spcBef>
            </a:pPr>
            <a:r>
              <a:rPr sz="2000" b="1" spc="-31" dirty="0">
                <a:solidFill>
                  <a:srgbClr val="9900FF"/>
                </a:solidFill>
                <a:latin typeface="Times New Roman"/>
                <a:cs typeface="Times New Roman"/>
              </a:rPr>
              <a:t>JUMLAH</a:t>
            </a:r>
            <a:r>
              <a:rPr sz="2000" b="1" spc="-93" dirty="0">
                <a:solidFill>
                  <a:srgbClr val="9900FF"/>
                </a:solidFill>
                <a:latin typeface="Times New Roman"/>
                <a:cs typeface="Times New Roman"/>
              </a:rPr>
              <a:t> </a:t>
            </a:r>
            <a:r>
              <a:rPr sz="2000" b="1" spc="-47" dirty="0">
                <a:solidFill>
                  <a:srgbClr val="9900FF"/>
                </a:solidFill>
                <a:latin typeface="Times New Roman"/>
                <a:cs typeface="Times New Roman"/>
              </a:rPr>
              <a:t>UANG</a:t>
            </a:r>
            <a:endParaRPr sz="2000">
              <a:latin typeface="Times New Roman"/>
              <a:cs typeface="Times New Roman"/>
            </a:endParaRPr>
          </a:p>
        </p:txBody>
      </p:sp>
      <p:sp>
        <p:nvSpPr>
          <p:cNvPr id="23" name="object 23"/>
          <p:cNvSpPr txBox="1"/>
          <p:nvPr/>
        </p:nvSpPr>
        <p:spPr>
          <a:xfrm>
            <a:off x="664124" y="2606958"/>
            <a:ext cx="987316" cy="651347"/>
          </a:xfrm>
          <a:prstGeom prst="rect">
            <a:avLst/>
          </a:prstGeom>
        </p:spPr>
        <p:txBody>
          <a:bodyPr vert="horz" wrap="square" lIns="0" tIns="35448" rIns="0" bIns="0" rtlCol="0">
            <a:spAutoFit/>
          </a:bodyPr>
          <a:lstStyle/>
          <a:p>
            <a:pPr marL="39387" marR="15755">
              <a:spcBef>
                <a:spcPts val="279"/>
              </a:spcBef>
            </a:pPr>
            <a:r>
              <a:rPr sz="2000" b="1" spc="-16" dirty="0">
                <a:solidFill>
                  <a:srgbClr val="9900FF"/>
                </a:solidFill>
                <a:latin typeface="Times New Roman"/>
                <a:cs typeface="Times New Roman"/>
              </a:rPr>
              <a:t>SUKU </a:t>
            </a:r>
            <a:r>
              <a:rPr sz="2000" b="1" dirty="0">
                <a:solidFill>
                  <a:srgbClr val="9900FF"/>
                </a:solidFill>
                <a:latin typeface="Times New Roman"/>
                <a:cs typeface="Times New Roman"/>
              </a:rPr>
              <a:t> B</a:t>
            </a:r>
            <a:r>
              <a:rPr sz="2000" b="1" spc="-47" dirty="0">
                <a:solidFill>
                  <a:srgbClr val="9900FF"/>
                </a:solidFill>
                <a:latin typeface="Times New Roman"/>
                <a:cs typeface="Times New Roman"/>
              </a:rPr>
              <a:t>UN</a:t>
            </a:r>
            <a:r>
              <a:rPr sz="2000" b="1" spc="-93" dirty="0">
                <a:solidFill>
                  <a:srgbClr val="9900FF"/>
                </a:solidFill>
                <a:latin typeface="Times New Roman"/>
                <a:cs typeface="Times New Roman"/>
              </a:rPr>
              <a:t>G</a:t>
            </a:r>
            <a:r>
              <a:rPr sz="2000" b="1" spc="-31" dirty="0">
                <a:solidFill>
                  <a:srgbClr val="9900FF"/>
                </a:solidFill>
                <a:latin typeface="Times New Roman"/>
                <a:cs typeface="Times New Roman"/>
              </a:rPr>
              <a:t>A</a:t>
            </a:r>
            <a:endParaRPr sz="2000">
              <a:latin typeface="Times New Roman"/>
              <a:cs typeface="Times New Roman"/>
            </a:endParaRPr>
          </a:p>
        </p:txBody>
      </p:sp>
      <p:grpSp>
        <p:nvGrpSpPr>
          <p:cNvPr id="24" name="object 24"/>
          <p:cNvGrpSpPr/>
          <p:nvPr/>
        </p:nvGrpSpPr>
        <p:grpSpPr>
          <a:xfrm>
            <a:off x="-38427" y="0"/>
            <a:ext cx="18382593" cy="10357809"/>
            <a:chOff x="-12382" y="0"/>
            <a:chExt cx="5923280" cy="3343910"/>
          </a:xfrm>
        </p:grpSpPr>
        <p:sp>
          <p:nvSpPr>
            <p:cNvPr id="25" name="object 25"/>
            <p:cNvSpPr/>
            <p:nvPr/>
          </p:nvSpPr>
          <p:spPr>
            <a:xfrm>
              <a:off x="567689" y="887603"/>
              <a:ext cx="1455420" cy="1371600"/>
            </a:xfrm>
            <a:custGeom>
              <a:avLst/>
              <a:gdLst/>
              <a:ahLst/>
              <a:cxnLst/>
              <a:rect l="l" t="t" r="r" b="b"/>
              <a:pathLst>
                <a:path w="1455420" h="1371600">
                  <a:moveTo>
                    <a:pt x="0" y="0"/>
                  </a:moveTo>
                  <a:lnTo>
                    <a:pt x="0" y="1371219"/>
                  </a:lnTo>
                  <a:lnTo>
                    <a:pt x="1455420" y="1371219"/>
                  </a:lnTo>
                </a:path>
              </a:pathLst>
            </a:custGeom>
            <a:ln w="12290">
              <a:solidFill>
                <a:srgbClr val="000000"/>
              </a:solidFill>
            </a:ln>
          </p:spPr>
          <p:txBody>
            <a:bodyPr wrap="square" lIns="0" tIns="0" rIns="0" bIns="0" rtlCol="0"/>
            <a:lstStyle/>
            <a:p>
              <a:endParaRPr/>
            </a:p>
          </p:txBody>
        </p:sp>
        <p:sp>
          <p:nvSpPr>
            <p:cNvPr id="26" name="object 26"/>
            <p:cNvSpPr/>
            <p:nvPr/>
          </p:nvSpPr>
          <p:spPr>
            <a:xfrm>
              <a:off x="1065530" y="1072896"/>
              <a:ext cx="2540" cy="1183640"/>
            </a:xfrm>
            <a:custGeom>
              <a:avLst/>
              <a:gdLst/>
              <a:ahLst/>
              <a:cxnLst/>
              <a:rect l="l" t="t" r="r" b="b"/>
              <a:pathLst>
                <a:path w="2540" h="1183639">
                  <a:moveTo>
                    <a:pt x="0" y="0"/>
                  </a:moveTo>
                  <a:lnTo>
                    <a:pt x="2540" y="1183386"/>
                  </a:lnTo>
                </a:path>
              </a:pathLst>
            </a:custGeom>
            <a:ln w="18436">
              <a:solidFill>
                <a:srgbClr val="3333CC"/>
              </a:solidFill>
            </a:ln>
          </p:spPr>
          <p:txBody>
            <a:bodyPr wrap="square" lIns="0" tIns="0" rIns="0" bIns="0" rtlCol="0"/>
            <a:lstStyle/>
            <a:p>
              <a:endParaRPr/>
            </a:p>
          </p:txBody>
        </p:sp>
        <p:sp>
          <p:nvSpPr>
            <p:cNvPr id="27" name="object 27"/>
            <p:cNvSpPr/>
            <p:nvPr/>
          </p:nvSpPr>
          <p:spPr>
            <a:xfrm>
              <a:off x="317" y="1333"/>
              <a:ext cx="5897880" cy="3318510"/>
            </a:xfrm>
            <a:custGeom>
              <a:avLst/>
              <a:gdLst/>
              <a:ahLst/>
              <a:cxnLst/>
              <a:rect l="l" t="t" r="r" b="b"/>
              <a:pathLst>
                <a:path w="5897880" h="3318510">
                  <a:moveTo>
                    <a:pt x="0" y="3318129"/>
                  </a:moveTo>
                  <a:lnTo>
                    <a:pt x="5897626" y="3318129"/>
                  </a:lnTo>
                  <a:lnTo>
                    <a:pt x="5897626" y="0"/>
                  </a:lnTo>
                  <a:lnTo>
                    <a:pt x="0" y="0"/>
                  </a:lnTo>
                  <a:lnTo>
                    <a:pt x="0" y="3318129"/>
                  </a:lnTo>
                  <a:close/>
                </a:path>
              </a:pathLst>
            </a:custGeom>
            <a:ln w="25400">
              <a:solidFill>
                <a:srgbClr val="000000"/>
              </a:solidFill>
            </a:ln>
          </p:spPr>
          <p:txBody>
            <a:bodyPr wrap="square" lIns="0" tIns="0" rIns="0" bIns="0" rtlCol="0"/>
            <a:lstStyle/>
            <a:p>
              <a:endParaRPr/>
            </a:p>
          </p:txBody>
        </p:sp>
      </p:grpSp>
      <p:grpSp>
        <p:nvGrpSpPr>
          <p:cNvPr id="28" name="object 9"/>
          <p:cNvGrpSpPr/>
          <p:nvPr/>
        </p:nvGrpSpPr>
        <p:grpSpPr>
          <a:xfrm>
            <a:off x="15869666" y="6102731"/>
            <a:ext cx="2416175" cy="4184650"/>
            <a:chOff x="15869666" y="6102731"/>
            <a:chExt cx="2416175" cy="4184650"/>
          </a:xfrm>
        </p:grpSpPr>
        <p:sp>
          <p:nvSpPr>
            <p:cNvPr id="29"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30"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31"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32"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930420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4548351" y="1832800"/>
            <a:ext cx="13542580" cy="141590"/>
          </a:xfrm>
          <a:prstGeom prst="rect">
            <a:avLst/>
          </a:prstGeom>
        </p:spPr>
      </p:pic>
      <p:sp>
        <p:nvSpPr>
          <p:cNvPr id="7" name="object 7"/>
          <p:cNvSpPr txBox="1">
            <a:spLocks noGrp="1"/>
          </p:cNvSpPr>
          <p:nvPr>
            <p:ph type="title"/>
          </p:nvPr>
        </p:nvSpPr>
        <p:spPr>
          <a:xfrm>
            <a:off x="4521550" y="369780"/>
            <a:ext cx="6802821" cy="1329636"/>
          </a:xfrm>
          <a:prstGeom prst="rect">
            <a:avLst/>
          </a:prstGeom>
        </p:spPr>
        <p:txBody>
          <a:bodyPr vert="horz" wrap="square" lIns="0" tIns="35448" rIns="0" bIns="0" rtlCol="0">
            <a:spAutoFit/>
          </a:bodyPr>
          <a:lstStyle/>
          <a:p>
            <a:pPr marL="39387">
              <a:lnSpc>
                <a:spcPts val="6900"/>
              </a:lnSpc>
              <a:spcBef>
                <a:spcPts val="279"/>
              </a:spcBef>
            </a:pPr>
            <a:r>
              <a:rPr spc="140" dirty="0"/>
              <a:t>Pe</a:t>
            </a:r>
            <a:r>
              <a:rPr spc="109" dirty="0"/>
              <a:t>r</a:t>
            </a:r>
            <a:r>
              <a:rPr spc="93" dirty="0"/>
              <a:t>mi</a:t>
            </a:r>
            <a:r>
              <a:rPr spc="62" dirty="0"/>
              <a:t>n</a:t>
            </a:r>
            <a:r>
              <a:rPr spc="140" dirty="0"/>
              <a:t>t</a:t>
            </a:r>
            <a:r>
              <a:rPr spc="-109" dirty="0"/>
              <a:t>a</a:t>
            </a:r>
            <a:r>
              <a:rPr spc="-93" dirty="0"/>
              <a:t>a</a:t>
            </a:r>
            <a:r>
              <a:rPr spc="47" dirty="0"/>
              <a:t>n</a:t>
            </a:r>
            <a:r>
              <a:rPr spc="-651" dirty="0"/>
              <a:t> </a:t>
            </a:r>
            <a:r>
              <a:rPr spc="155" dirty="0">
                <a:solidFill>
                  <a:srgbClr val="0066CC"/>
                </a:solidFill>
              </a:rPr>
              <a:t>U</a:t>
            </a:r>
            <a:r>
              <a:rPr spc="-31" dirty="0">
                <a:solidFill>
                  <a:srgbClr val="0066CC"/>
                </a:solidFill>
              </a:rPr>
              <a:t>a</a:t>
            </a:r>
            <a:r>
              <a:rPr spc="-16" dirty="0">
                <a:solidFill>
                  <a:srgbClr val="0066CC"/>
                </a:solidFill>
              </a:rPr>
              <a:t>n</a:t>
            </a:r>
            <a:r>
              <a:rPr spc="155" dirty="0">
                <a:solidFill>
                  <a:srgbClr val="0066CC"/>
                </a:solidFill>
              </a:rPr>
              <a:t>g</a:t>
            </a:r>
            <a:endParaRPr/>
          </a:p>
          <a:p>
            <a:pPr marL="39387">
              <a:lnSpc>
                <a:spcPts val="2993"/>
              </a:lnSpc>
            </a:pPr>
            <a:r>
              <a:rPr sz="2800" spc="-16" dirty="0">
                <a:solidFill>
                  <a:srgbClr val="929292"/>
                </a:solidFill>
                <a:latin typeface="Calibri"/>
                <a:cs typeface="Calibri"/>
              </a:rPr>
              <a:t>Permintaan</a:t>
            </a:r>
            <a:r>
              <a:rPr sz="2800" spc="-124" dirty="0">
                <a:solidFill>
                  <a:srgbClr val="929292"/>
                </a:solidFill>
                <a:latin typeface="Calibri"/>
                <a:cs typeface="Calibri"/>
              </a:rPr>
              <a:t> </a:t>
            </a:r>
            <a:r>
              <a:rPr sz="2800" dirty="0">
                <a:solidFill>
                  <a:srgbClr val="929292"/>
                </a:solidFill>
                <a:latin typeface="Calibri"/>
                <a:cs typeface="Calibri"/>
              </a:rPr>
              <a:t>Uang</a:t>
            </a:r>
            <a:endParaRPr sz="2800">
              <a:latin typeface="Calibri"/>
              <a:cs typeface="Calibri"/>
            </a:endParaRPr>
          </a:p>
        </p:txBody>
      </p:sp>
      <p:sp>
        <p:nvSpPr>
          <p:cNvPr id="8" name="object 8"/>
          <p:cNvSpPr txBox="1"/>
          <p:nvPr/>
        </p:nvSpPr>
        <p:spPr>
          <a:xfrm>
            <a:off x="8016762" y="2336071"/>
            <a:ext cx="8489731" cy="587374"/>
          </a:xfrm>
          <a:prstGeom prst="rect">
            <a:avLst/>
          </a:prstGeom>
          <a:solidFill>
            <a:srgbClr val="00CC99"/>
          </a:solidFill>
        </p:spPr>
        <p:txBody>
          <a:bodyPr vert="horz" wrap="square" lIns="0" tIns="78773" rIns="0" bIns="0" rtlCol="0">
            <a:spAutoFit/>
          </a:bodyPr>
          <a:lstStyle/>
          <a:p>
            <a:pPr marL="169362">
              <a:spcBef>
                <a:spcPts val="620"/>
              </a:spcBef>
            </a:pPr>
            <a:r>
              <a:rPr sz="3300" b="1" spc="-78" dirty="0">
                <a:solidFill>
                  <a:srgbClr val="FFFFFF"/>
                </a:solidFill>
                <a:latin typeface="Calibri"/>
                <a:cs typeface="Calibri"/>
              </a:rPr>
              <a:t>P</a:t>
            </a:r>
            <a:r>
              <a:rPr sz="3300" b="1" spc="-31" dirty="0">
                <a:solidFill>
                  <a:srgbClr val="FFFFFF"/>
                </a:solidFill>
                <a:latin typeface="Calibri"/>
                <a:cs typeface="Calibri"/>
              </a:rPr>
              <a:t>e</a:t>
            </a:r>
            <a:r>
              <a:rPr sz="3300" b="1" spc="-47" dirty="0">
                <a:solidFill>
                  <a:srgbClr val="FFFFFF"/>
                </a:solidFill>
                <a:latin typeface="Calibri"/>
                <a:cs typeface="Calibri"/>
              </a:rPr>
              <a:t>rmi</a:t>
            </a:r>
            <a:r>
              <a:rPr sz="3300" b="1" spc="-31" dirty="0">
                <a:solidFill>
                  <a:srgbClr val="FFFFFF"/>
                </a:solidFill>
                <a:latin typeface="Calibri"/>
                <a:cs typeface="Calibri"/>
              </a:rPr>
              <a:t>n</a:t>
            </a:r>
            <a:r>
              <a:rPr sz="3300" b="1" spc="-93" dirty="0">
                <a:solidFill>
                  <a:srgbClr val="FFFFFF"/>
                </a:solidFill>
                <a:latin typeface="Calibri"/>
                <a:cs typeface="Calibri"/>
              </a:rPr>
              <a:t>t</a:t>
            </a:r>
            <a:r>
              <a:rPr sz="3300" b="1" dirty="0">
                <a:solidFill>
                  <a:srgbClr val="FFFFFF"/>
                </a:solidFill>
                <a:latin typeface="Calibri"/>
                <a:cs typeface="Calibri"/>
              </a:rPr>
              <a:t>aa</a:t>
            </a:r>
            <a:r>
              <a:rPr sz="3300" b="1" spc="-31" dirty="0">
                <a:solidFill>
                  <a:srgbClr val="FFFFFF"/>
                </a:solidFill>
                <a:latin typeface="Calibri"/>
                <a:cs typeface="Calibri"/>
              </a:rPr>
              <a:t>n</a:t>
            </a:r>
            <a:r>
              <a:rPr sz="3300" b="1" spc="-202" dirty="0">
                <a:solidFill>
                  <a:srgbClr val="FFFFFF"/>
                </a:solidFill>
                <a:latin typeface="Calibri"/>
                <a:cs typeface="Calibri"/>
              </a:rPr>
              <a:t> </a:t>
            </a:r>
            <a:r>
              <a:rPr sz="3300" b="1" spc="-31" dirty="0">
                <a:solidFill>
                  <a:srgbClr val="FFFFFF"/>
                </a:solidFill>
                <a:latin typeface="Calibri"/>
                <a:cs typeface="Calibri"/>
              </a:rPr>
              <a:t>U</a:t>
            </a:r>
            <a:r>
              <a:rPr sz="3300" b="1" dirty="0">
                <a:solidFill>
                  <a:srgbClr val="FFFFFF"/>
                </a:solidFill>
                <a:latin typeface="Calibri"/>
                <a:cs typeface="Calibri"/>
              </a:rPr>
              <a:t>a</a:t>
            </a:r>
            <a:r>
              <a:rPr sz="3300" b="1" spc="-31" dirty="0">
                <a:solidFill>
                  <a:srgbClr val="FFFFFF"/>
                </a:solidFill>
                <a:latin typeface="Calibri"/>
                <a:cs typeface="Calibri"/>
              </a:rPr>
              <a:t>ng</a:t>
            </a:r>
            <a:endParaRPr sz="3300">
              <a:latin typeface="Calibri"/>
              <a:cs typeface="Calibri"/>
            </a:endParaRPr>
          </a:p>
        </p:txBody>
      </p:sp>
      <p:sp>
        <p:nvSpPr>
          <p:cNvPr id="9" name="object 9"/>
          <p:cNvSpPr txBox="1"/>
          <p:nvPr/>
        </p:nvSpPr>
        <p:spPr>
          <a:xfrm>
            <a:off x="8128303" y="3165954"/>
            <a:ext cx="8257190" cy="1927583"/>
          </a:xfrm>
          <a:prstGeom prst="rect">
            <a:avLst/>
          </a:prstGeom>
        </p:spPr>
        <p:txBody>
          <a:bodyPr vert="horz" wrap="square" lIns="0" tIns="39387" rIns="0" bIns="0" rtlCol="0">
            <a:spAutoFit/>
          </a:bodyPr>
          <a:lstStyle/>
          <a:p>
            <a:pPr marL="667601" marR="15755" indent="-630184">
              <a:lnSpc>
                <a:spcPct val="147100"/>
              </a:lnSpc>
              <a:spcBef>
                <a:spcPts val="310"/>
              </a:spcBef>
              <a:buFont typeface="Wingdings"/>
              <a:buChar char=""/>
              <a:tabLst>
                <a:tab pos="669571" algn="l"/>
              </a:tabLst>
            </a:pPr>
            <a:r>
              <a:rPr sz="2600" spc="-47" dirty="0">
                <a:solidFill>
                  <a:srgbClr val="3E3E3E"/>
                </a:solidFill>
                <a:latin typeface="Arial" pitchFamily="34" charset="0"/>
                <a:cs typeface="Arial" pitchFamily="34" charset="0"/>
              </a:rPr>
              <a:t>Permintaan</a:t>
            </a:r>
            <a:r>
              <a:rPr sz="2600" spc="109"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uang</a:t>
            </a:r>
            <a:r>
              <a:rPr sz="2600" spc="31"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merupakan</a:t>
            </a:r>
            <a:r>
              <a:rPr sz="2600" spc="93"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jumlah</a:t>
            </a:r>
            <a:r>
              <a:rPr sz="2600" spc="78"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uang</a:t>
            </a:r>
            <a:r>
              <a:rPr sz="2600" spc="93"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yang</a:t>
            </a:r>
            <a:r>
              <a:rPr sz="2600" spc="47"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ingin </a:t>
            </a:r>
            <a:r>
              <a:rPr sz="2600" spc="-558"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dipegang </a:t>
            </a:r>
            <a:r>
              <a:rPr sz="2600" spc="-16" dirty="0">
                <a:solidFill>
                  <a:srgbClr val="3E3E3E"/>
                </a:solidFill>
                <a:latin typeface="Arial" pitchFamily="34" charset="0"/>
                <a:cs typeface="Arial" pitchFamily="34" charset="0"/>
              </a:rPr>
              <a:t>oleh</a:t>
            </a:r>
            <a:r>
              <a:rPr sz="2600" spc="-47" dirty="0">
                <a:solidFill>
                  <a:srgbClr val="3E3E3E"/>
                </a:solidFill>
                <a:latin typeface="Arial" pitchFamily="34" charset="0"/>
                <a:cs typeface="Arial" pitchFamily="34" charset="0"/>
              </a:rPr>
              <a:t> masyarakat</a:t>
            </a:r>
            <a:endParaRPr sz="2600" dirty="0">
              <a:latin typeface="Arial" pitchFamily="34" charset="0"/>
              <a:cs typeface="Arial" pitchFamily="34" charset="0"/>
            </a:endParaRPr>
          </a:p>
          <a:p>
            <a:pPr marL="667601" indent="-630184">
              <a:spcBef>
                <a:spcPts val="2109"/>
              </a:spcBef>
              <a:buFont typeface="Wingdings"/>
              <a:buChar char=""/>
              <a:tabLst>
                <a:tab pos="669571" algn="l"/>
              </a:tabLst>
            </a:pPr>
            <a:r>
              <a:rPr sz="2600" spc="-62" dirty="0">
                <a:solidFill>
                  <a:srgbClr val="3E3E3E"/>
                </a:solidFill>
                <a:latin typeface="Arial" pitchFamily="34" charset="0"/>
                <a:cs typeface="Arial" pitchFamily="34" charset="0"/>
              </a:rPr>
              <a:t>Kekayaan</a:t>
            </a:r>
            <a:r>
              <a:rPr sz="2600" spc="62"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masyarakat</a:t>
            </a:r>
            <a:r>
              <a:rPr sz="2600" spc="16"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umumnya </a:t>
            </a:r>
            <a:r>
              <a:rPr sz="2600" spc="-31" dirty="0">
                <a:solidFill>
                  <a:srgbClr val="3E3E3E"/>
                </a:solidFill>
                <a:latin typeface="Arial" pitchFamily="34" charset="0"/>
                <a:cs typeface="Arial" pitchFamily="34" charset="0"/>
              </a:rPr>
              <a:t>dapat</a:t>
            </a:r>
            <a:r>
              <a:rPr sz="2600" spc="-62"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dalam</a:t>
            </a:r>
            <a:r>
              <a:rPr sz="2600" spc="-16"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bentuk</a:t>
            </a:r>
            <a:endParaRPr sz="2600" dirty="0">
              <a:latin typeface="Arial" pitchFamily="34" charset="0"/>
              <a:cs typeface="Arial" pitchFamily="34" charset="0"/>
            </a:endParaRPr>
          </a:p>
        </p:txBody>
      </p:sp>
      <p:sp>
        <p:nvSpPr>
          <p:cNvPr id="10" name="object 10"/>
          <p:cNvSpPr txBox="1"/>
          <p:nvPr/>
        </p:nvSpPr>
        <p:spPr>
          <a:xfrm>
            <a:off x="8758534" y="5294953"/>
            <a:ext cx="3052465" cy="435904"/>
          </a:xfrm>
          <a:prstGeom prst="rect">
            <a:avLst/>
          </a:prstGeom>
        </p:spPr>
        <p:txBody>
          <a:bodyPr vert="horz" wrap="square" lIns="0" tIns="35448" rIns="0" bIns="0" rtlCol="0">
            <a:spAutoFit/>
          </a:bodyPr>
          <a:lstStyle/>
          <a:p>
            <a:pPr>
              <a:spcBef>
                <a:spcPts val="279"/>
              </a:spcBef>
            </a:pPr>
            <a:r>
              <a:rPr sz="2600" spc="-31" dirty="0" smtClean="0">
                <a:solidFill>
                  <a:srgbClr val="3E3E3E"/>
                </a:solidFill>
                <a:latin typeface="Calibri"/>
                <a:cs typeface="Calibri"/>
              </a:rPr>
              <a:t>1</a:t>
            </a:r>
            <a:r>
              <a:rPr sz="2600" spc="-31" dirty="0" smtClean="0">
                <a:solidFill>
                  <a:srgbClr val="3E3E3E"/>
                </a:solidFill>
                <a:latin typeface="Arial" pitchFamily="34" charset="0"/>
                <a:cs typeface="Arial" pitchFamily="34" charset="0"/>
              </a:rPr>
              <a:t>.</a:t>
            </a:r>
            <a:r>
              <a:rPr sz="2600" spc="1396" dirty="0">
                <a:solidFill>
                  <a:srgbClr val="3E3E3E"/>
                </a:solidFill>
                <a:latin typeface="Arial" pitchFamily="34" charset="0"/>
                <a:cs typeface="Arial" pitchFamily="34" charset="0"/>
              </a:rPr>
              <a:t> </a:t>
            </a:r>
            <a:r>
              <a:rPr sz="2600" spc="-31" dirty="0" err="1" smtClean="0">
                <a:solidFill>
                  <a:srgbClr val="3E3E3E"/>
                </a:solidFill>
                <a:latin typeface="Arial" pitchFamily="34" charset="0"/>
                <a:cs typeface="Arial" pitchFamily="34" charset="0"/>
              </a:rPr>
              <a:t>uang</a:t>
            </a:r>
            <a:r>
              <a:rPr sz="2600" spc="-62" dirty="0" smtClean="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tunai</a:t>
            </a:r>
            <a:r>
              <a:rPr sz="2600" spc="-16"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dan</a:t>
            </a:r>
            <a:endParaRPr sz="2600" dirty="0">
              <a:latin typeface="Arial" pitchFamily="34" charset="0"/>
              <a:cs typeface="Arial" pitchFamily="34" charset="0"/>
            </a:endParaRPr>
          </a:p>
        </p:txBody>
      </p:sp>
      <p:sp>
        <p:nvSpPr>
          <p:cNvPr id="11" name="object 11"/>
          <p:cNvSpPr txBox="1"/>
          <p:nvPr/>
        </p:nvSpPr>
        <p:spPr>
          <a:xfrm>
            <a:off x="8758534" y="5762291"/>
            <a:ext cx="7628540" cy="1232149"/>
          </a:xfrm>
          <a:prstGeom prst="rect">
            <a:avLst/>
          </a:prstGeom>
        </p:spPr>
        <p:txBody>
          <a:bodyPr vert="horz" wrap="square" lIns="0" tIns="39387" rIns="0" bIns="0" rtlCol="0">
            <a:spAutoFit/>
          </a:bodyPr>
          <a:lstStyle/>
          <a:p>
            <a:pPr marL="457200" marR="15755" indent="-419100">
              <a:lnSpc>
                <a:spcPct val="149000"/>
              </a:lnSpc>
              <a:spcBef>
                <a:spcPts val="310"/>
              </a:spcBef>
            </a:pPr>
            <a:r>
              <a:rPr sz="2600" spc="-31" dirty="0">
                <a:solidFill>
                  <a:srgbClr val="3E3E3E"/>
                </a:solidFill>
                <a:latin typeface="Calibri"/>
                <a:cs typeface="Calibri"/>
              </a:rPr>
              <a:t>2.</a:t>
            </a:r>
            <a:r>
              <a:rPr sz="2600" spc="419" dirty="0">
                <a:solidFill>
                  <a:srgbClr val="3E3E3E"/>
                </a:solidFill>
                <a:latin typeface="Calibri"/>
                <a:cs typeface="Calibri"/>
              </a:rPr>
              <a:t> </a:t>
            </a:r>
            <a:r>
              <a:rPr sz="2600" spc="-31" dirty="0">
                <a:solidFill>
                  <a:srgbClr val="3E3E3E"/>
                </a:solidFill>
                <a:latin typeface="Arial" pitchFamily="34" charset="0"/>
                <a:cs typeface="Arial" pitchFamily="34" charset="0"/>
              </a:rPr>
              <a:t>surat-surat</a:t>
            </a:r>
            <a:r>
              <a:rPr sz="2600" spc="326"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berharga</a:t>
            </a:r>
            <a:r>
              <a:rPr sz="2600" spc="310"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(saham,</a:t>
            </a:r>
            <a:r>
              <a:rPr sz="2600" spc="295"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obligasi,</a:t>
            </a:r>
            <a:r>
              <a:rPr sz="2600" spc="295" dirty="0">
                <a:solidFill>
                  <a:srgbClr val="3E3E3E"/>
                </a:solidFill>
                <a:latin typeface="Arial" pitchFamily="34" charset="0"/>
                <a:cs typeface="Arial" pitchFamily="34" charset="0"/>
              </a:rPr>
              <a:t> </a:t>
            </a:r>
            <a:r>
              <a:rPr sz="2600" spc="-31" dirty="0" err="1">
                <a:solidFill>
                  <a:srgbClr val="3E3E3E"/>
                </a:solidFill>
                <a:latin typeface="Arial" pitchFamily="34" charset="0"/>
                <a:cs typeface="Arial" pitchFamily="34" charset="0"/>
              </a:rPr>
              <a:t>deposito</a:t>
            </a:r>
            <a:r>
              <a:rPr sz="2600" spc="-31" dirty="0">
                <a:solidFill>
                  <a:srgbClr val="3E3E3E"/>
                </a:solidFill>
                <a:latin typeface="Arial" pitchFamily="34" charset="0"/>
                <a:cs typeface="Arial" pitchFamily="34" charset="0"/>
              </a:rPr>
              <a:t> </a:t>
            </a:r>
            <a:r>
              <a:rPr sz="2600" spc="-31" dirty="0" err="1" smtClean="0">
                <a:solidFill>
                  <a:srgbClr val="3E3E3E"/>
                </a:solidFill>
                <a:latin typeface="Arial" pitchFamily="34" charset="0"/>
                <a:cs typeface="Arial" pitchFamily="34" charset="0"/>
              </a:rPr>
              <a:t>berjangka</a:t>
            </a:r>
            <a:r>
              <a:rPr sz="2600" spc="-31" dirty="0">
                <a:solidFill>
                  <a:srgbClr val="3E3E3E"/>
                </a:solidFill>
                <a:latin typeface="Arial" pitchFamily="34" charset="0"/>
                <a:cs typeface="Arial" pitchFamily="34" charset="0"/>
              </a:rPr>
              <a:t>, dan</a:t>
            </a:r>
            <a:r>
              <a:rPr sz="2600" spc="-47"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lainnya)</a:t>
            </a:r>
            <a:endParaRPr sz="2600" dirty="0">
              <a:latin typeface="Arial" pitchFamily="34" charset="0"/>
              <a:cs typeface="Arial" pitchFamily="34" charset="0"/>
            </a:endParaRPr>
          </a:p>
        </p:txBody>
      </p:sp>
      <p:sp>
        <p:nvSpPr>
          <p:cNvPr id="12" name="object 12"/>
          <p:cNvSpPr txBox="1"/>
          <p:nvPr/>
        </p:nvSpPr>
        <p:spPr>
          <a:xfrm>
            <a:off x="8128303" y="7028988"/>
            <a:ext cx="8257190" cy="2454718"/>
          </a:xfrm>
          <a:prstGeom prst="rect">
            <a:avLst/>
          </a:prstGeom>
        </p:spPr>
        <p:txBody>
          <a:bodyPr vert="horz" wrap="square" lIns="0" tIns="45291" rIns="0" bIns="0" rtlCol="0">
            <a:spAutoFit/>
          </a:bodyPr>
          <a:lstStyle/>
          <a:p>
            <a:pPr marL="667601" marR="15755" indent="-630184" algn="just">
              <a:lnSpc>
                <a:spcPct val="147700"/>
              </a:lnSpc>
              <a:spcBef>
                <a:spcPts val="354"/>
              </a:spcBef>
              <a:buFont typeface="Wingdings"/>
              <a:buChar char=""/>
              <a:tabLst>
                <a:tab pos="669571" algn="l"/>
              </a:tabLst>
            </a:pPr>
            <a:r>
              <a:rPr sz="2600" b="1" spc="-47" dirty="0">
                <a:solidFill>
                  <a:srgbClr val="00AF50"/>
                </a:solidFill>
                <a:latin typeface="Arial" pitchFamily="34" charset="0"/>
                <a:cs typeface="Arial" pitchFamily="34" charset="0"/>
              </a:rPr>
              <a:t>Biaya</a:t>
            </a:r>
            <a:r>
              <a:rPr sz="2600" b="1" spc="-31" dirty="0">
                <a:solidFill>
                  <a:srgbClr val="00AF50"/>
                </a:solidFill>
                <a:latin typeface="Arial" pitchFamily="34" charset="0"/>
                <a:cs typeface="Arial" pitchFamily="34" charset="0"/>
              </a:rPr>
              <a:t> </a:t>
            </a:r>
            <a:r>
              <a:rPr sz="2600" b="1" spc="-47" dirty="0">
                <a:solidFill>
                  <a:srgbClr val="00AF50"/>
                </a:solidFill>
                <a:latin typeface="Arial" pitchFamily="34" charset="0"/>
                <a:cs typeface="Arial" pitchFamily="34" charset="0"/>
              </a:rPr>
              <a:t>imbangan</a:t>
            </a:r>
            <a:r>
              <a:rPr sz="2600" b="1" spc="-31" dirty="0">
                <a:solidFill>
                  <a:srgbClr val="00AF50"/>
                </a:solidFill>
                <a:latin typeface="Arial" pitchFamily="34" charset="0"/>
                <a:cs typeface="Arial" pitchFamily="34" charset="0"/>
              </a:rPr>
              <a:t> </a:t>
            </a:r>
            <a:r>
              <a:rPr sz="2600" spc="-47" dirty="0">
                <a:solidFill>
                  <a:srgbClr val="3E3E3E"/>
                </a:solidFill>
                <a:latin typeface="Arial" pitchFamily="34" charset="0"/>
                <a:cs typeface="Arial" pitchFamily="34" charset="0"/>
              </a:rPr>
              <a:t>dari</a:t>
            </a:r>
            <a:r>
              <a:rPr sz="2600" spc="-31" dirty="0">
                <a:solidFill>
                  <a:srgbClr val="3E3E3E"/>
                </a:solidFill>
                <a:latin typeface="Arial" pitchFamily="34" charset="0"/>
                <a:cs typeface="Arial" pitchFamily="34" charset="0"/>
              </a:rPr>
              <a:t> memegang/menahan uang </a:t>
            </a:r>
            <a:r>
              <a:rPr sz="2600" spc="-47" dirty="0">
                <a:solidFill>
                  <a:srgbClr val="3E3E3E"/>
                </a:solidFill>
                <a:latin typeface="Arial" pitchFamily="34" charset="0"/>
                <a:cs typeface="Arial" pitchFamily="34" charset="0"/>
              </a:rPr>
              <a:t>tunai </a:t>
            </a:r>
            <a:r>
              <a:rPr sz="2600" spc="-31" dirty="0">
                <a:solidFill>
                  <a:srgbClr val="3E3E3E"/>
                </a:solidFill>
                <a:latin typeface="Arial" pitchFamily="34" charset="0"/>
                <a:cs typeface="Arial" pitchFamily="34" charset="0"/>
              </a:rPr>
              <a:t> adalah </a:t>
            </a:r>
            <a:r>
              <a:rPr sz="2600" spc="-47" dirty="0">
                <a:solidFill>
                  <a:srgbClr val="3E3E3E"/>
                </a:solidFill>
                <a:latin typeface="Arial" pitchFamily="34" charset="0"/>
                <a:cs typeface="Arial" pitchFamily="34" charset="0"/>
              </a:rPr>
              <a:t>suku bunga, </a:t>
            </a:r>
            <a:r>
              <a:rPr sz="2600" spc="-31" dirty="0">
                <a:solidFill>
                  <a:srgbClr val="3E3E3E"/>
                </a:solidFill>
                <a:latin typeface="Arial" pitchFamily="34" charset="0"/>
                <a:cs typeface="Arial" pitchFamily="34" charset="0"/>
              </a:rPr>
              <a:t>yang </a:t>
            </a:r>
            <a:r>
              <a:rPr sz="2600" spc="-47" dirty="0">
                <a:solidFill>
                  <a:srgbClr val="3E3E3E"/>
                </a:solidFill>
                <a:latin typeface="Arial" pitchFamily="34" charset="0"/>
                <a:cs typeface="Arial" pitchFamily="34" charset="0"/>
              </a:rPr>
              <a:t>seharusnya </a:t>
            </a:r>
            <a:r>
              <a:rPr sz="2600" spc="-31" dirty="0">
                <a:solidFill>
                  <a:srgbClr val="3E3E3E"/>
                </a:solidFill>
                <a:latin typeface="Arial" pitchFamily="34" charset="0"/>
                <a:cs typeface="Arial" pitchFamily="34" charset="0"/>
              </a:rPr>
              <a:t>memiliki nilai </a:t>
            </a:r>
            <a:r>
              <a:rPr sz="2600" spc="-47" dirty="0">
                <a:solidFill>
                  <a:srgbClr val="3E3E3E"/>
                </a:solidFill>
                <a:latin typeface="Arial" pitchFamily="34" charset="0"/>
                <a:cs typeface="Arial" pitchFamily="34" charset="0"/>
              </a:rPr>
              <a:t>jika </a:t>
            </a:r>
            <a:r>
              <a:rPr sz="2600" spc="-31" dirty="0">
                <a:solidFill>
                  <a:srgbClr val="3E3E3E"/>
                </a:solidFill>
                <a:latin typeface="Arial" pitchFamily="34" charset="0"/>
                <a:cs typeface="Arial" pitchFamily="34" charset="0"/>
              </a:rPr>
              <a:t> uang</a:t>
            </a:r>
            <a:r>
              <a:rPr sz="2600" spc="543"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tersebut</a:t>
            </a:r>
            <a:r>
              <a:rPr sz="2600" spc="543"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dibelikan</a:t>
            </a:r>
            <a:r>
              <a:rPr sz="2600" spc="-31" dirty="0">
                <a:solidFill>
                  <a:srgbClr val="3E3E3E"/>
                </a:solidFill>
                <a:latin typeface="Arial" pitchFamily="34" charset="0"/>
                <a:cs typeface="Arial" pitchFamily="34" charset="0"/>
              </a:rPr>
              <a:t> surat-surat</a:t>
            </a:r>
            <a:r>
              <a:rPr sz="2600" spc="543"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berharga</a:t>
            </a:r>
            <a:r>
              <a:rPr sz="2600" spc="-31" dirty="0">
                <a:solidFill>
                  <a:srgbClr val="3E3E3E"/>
                </a:solidFill>
                <a:latin typeface="Arial" pitchFamily="34" charset="0"/>
                <a:cs typeface="Arial" pitchFamily="34" charset="0"/>
              </a:rPr>
              <a:t> pada </a:t>
            </a:r>
            <a:r>
              <a:rPr sz="2600" spc="-16" dirty="0">
                <a:solidFill>
                  <a:srgbClr val="3E3E3E"/>
                </a:solidFill>
                <a:latin typeface="Arial" pitchFamily="34" charset="0"/>
                <a:cs typeface="Arial" pitchFamily="34" charset="0"/>
              </a:rPr>
              <a:t> </a:t>
            </a:r>
            <a:r>
              <a:rPr sz="2600" spc="-31" dirty="0">
                <a:solidFill>
                  <a:srgbClr val="3E3E3E"/>
                </a:solidFill>
                <a:latin typeface="Arial" pitchFamily="34" charset="0"/>
                <a:cs typeface="Arial" pitchFamily="34" charset="0"/>
              </a:rPr>
              <a:t>tingkat</a:t>
            </a:r>
            <a:r>
              <a:rPr sz="2600" spc="-62"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suku</a:t>
            </a:r>
            <a:r>
              <a:rPr sz="2600" spc="16" dirty="0">
                <a:solidFill>
                  <a:srgbClr val="3E3E3E"/>
                </a:solidFill>
                <a:latin typeface="Arial" pitchFamily="34" charset="0"/>
                <a:cs typeface="Arial" pitchFamily="34" charset="0"/>
              </a:rPr>
              <a:t> </a:t>
            </a:r>
            <a:r>
              <a:rPr sz="2600" spc="-47" dirty="0">
                <a:solidFill>
                  <a:srgbClr val="3E3E3E"/>
                </a:solidFill>
                <a:latin typeface="Arial" pitchFamily="34" charset="0"/>
                <a:cs typeface="Arial" pitchFamily="34" charset="0"/>
              </a:rPr>
              <a:t>bunga</a:t>
            </a:r>
            <a:r>
              <a:rPr sz="2600" spc="16" dirty="0">
                <a:solidFill>
                  <a:srgbClr val="3E3E3E"/>
                </a:solidFill>
                <a:latin typeface="Arial" pitchFamily="34" charset="0"/>
                <a:cs typeface="Arial" pitchFamily="34" charset="0"/>
              </a:rPr>
              <a:t> </a:t>
            </a:r>
            <a:r>
              <a:rPr sz="2600" spc="-16" dirty="0">
                <a:solidFill>
                  <a:srgbClr val="3E3E3E"/>
                </a:solidFill>
                <a:latin typeface="Arial" pitchFamily="34" charset="0"/>
                <a:cs typeface="Arial" pitchFamily="34" charset="0"/>
              </a:rPr>
              <a:t>tertentu</a:t>
            </a:r>
            <a:endParaRPr sz="2600" dirty="0">
              <a:latin typeface="Arial" pitchFamily="34" charset="0"/>
              <a:cs typeface="Arial" pitchFamily="34" charset="0"/>
            </a:endParaRPr>
          </a:p>
        </p:txBody>
      </p:sp>
      <p:grpSp>
        <p:nvGrpSpPr>
          <p:cNvPr id="13" name="object 13"/>
          <p:cNvGrpSpPr/>
          <p:nvPr/>
        </p:nvGrpSpPr>
        <p:grpSpPr>
          <a:xfrm>
            <a:off x="685801" y="2717892"/>
            <a:ext cx="5715789" cy="5976685"/>
            <a:chOff x="220980" y="877443"/>
            <a:chExt cx="1841754" cy="1929510"/>
          </a:xfrm>
        </p:grpSpPr>
        <p:pic>
          <p:nvPicPr>
            <p:cNvPr id="14" name="object 14"/>
            <p:cNvPicPr/>
            <p:nvPr/>
          </p:nvPicPr>
          <p:blipFill>
            <a:blip r:embed="rId3" cstate="print"/>
            <a:stretch>
              <a:fillRect/>
            </a:stretch>
          </p:blipFill>
          <p:spPr>
            <a:xfrm>
              <a:off x="220980" y="2661932"/>
              <a:ext cx="1841754" cy="145021"/>
            </a:xfrm>
            <a:prstGeom prst="rect">
              <a:avLst/>
            </a:prstGeom>
          </p:spPr>
        </p:pic>
        <p:pic>
          <p:nvPicPr>
            <p:cNvPr id="15" name="object 15"/>
            <p:cNvPicPr/>
            <p:nvPr/>
          </p:nvPicPr>
          <p:blipFill>
            <a:blip r:embed="rId4" cstate="print"/>
            <a:stretch>
              <a:fillRect/>
            </a:stretch>
          </p:blipFill>
          <p:spPr>
            <a:xfrm>
              <a:off x="276271" y="2384298"/>
              <a:ext cx="1687995" cy="397255"/>
            </a:xfrm>
            <a:prstGeom prst="rect">
              <a:avLst/>
            </a:prstGeom>
          </p:spPr>
        </p:pic>
        <p:pic>
          <p:nvPicPr>
            <p:cNvPr id="16" name="object 16"/>
            <p:cNvPicPr/>
            <p:nvPr/>
          </p:nvPicPr>
          <p:blipFill>
            <a:blip r:embed="rId5" cstate="print"/>
            <a:stretch>
              <a:fillRect/>
            </a:stretch>
          </p:blipFill>
          <p:spPr>
            <a:xfrm>
              <a:off x="605256" y="2560828"/>
              <a:ext cx="284801" cy="87884"/>
            </a:xfrm>
            <a:prstGeom prst="rect">
              <a:avLst/>
            </a:prstGeom>
          </p:spPr>
        </p:pic>
        <p:pic>
          <p:nvPicPr>
            <p:cNvPr id="17" name="object 17"/>
            <p:cNvPicPr/>
            <p:nvPr/>
          </p:nvPicPr>
          <p:blipFill>
            <a:blip r:embed="rId6" cstate="print"/>
            <a:stretch>
              <a:fillRect/>
            </a:stretch>
          </p:blipFill>
          <p:spPr>
            <a:xfrm>
              <a:off x="936790" y="2471547"/>
              <a:ext cx="911803" cy="147065"/>
            </a:xfrm>
            <a:prstGeom prst="rect">
              <a:avLst/>
            </a:prstGeom>
          </p:spPr>
        </p:pic>
        <p:sp>
          <p:nvSpPr>
            <p:cNvPr id="18" name="object 18"/>
            <p:cNvSpPr/>
            <p:nvPr/>
          </p:nvSpPr>
          <p:spPr>
            <a:xfrm>
              <a:off x="384810" y="877443"/>
              <a:ext cx="1033780" cy="1155700"/>
            </a:xfrm>
            <a:custGeom>
              <a:avLst/>
              <a:gdLst/>
              <a:ahLst/>
              <a:cxnLst/>
              <a:rect l="l" t="t" r="r" b="b"/>
              <a:pathLst>
                <a:path w="1033780" h="1155700">
                  <a:moveTo>
                    <a:pt x="0" y="0"/>
                  </a:moveTo>
                  <a:lnTo>
                    <a:pt x="0" y="1155446"/>
                  </a:lnTo>
                </a:path>
                <a:path w="1033780" h="1155700">
                  <a:moveTo>
                    <a:pt x="0" y="1155446"/>
                  </a:moveTo>
                  <a:lnTo>
                    <a:pt x="1033780" y="1155446"/>
                  </a:lnTo>
                </a:path>
              </a:pathLst>
            </a:custGeom>
            <a:ln w="12290">
              <a:solidFill>
                <a:srgbClr val="3E3E3E"/>
              </a:solidFill>
            </a:ln>
          </p:spPr>
          <p:txBody>
            <a:bodyPr wrap="square" lIns="0" tIns="0" rIns="0" bIns="0" rtlCol="0"/>
            <a:lstStyle/>
            <a:p>
              <a:endParaRPr/>
            </a:p>
          </p:txBody>
        </p:sp>
        <p:sp>
          <p:nvSpPr>
            <p:cNvPr id="19" name="object 19"/>
            <p:cNvSpPr/>
            <p:nvPr/>
          </p:nvSpPr>
          <p:spPr>
            <a:xfrm>
              <a:off x="383540" y="1516126"/>
              <a:ext cx="787400" cy="515620"/>
            </a:xfrm>
            <a:custGeom>
              <a:avLst/>
              <a:gdLst/>
              <a:ahLst/>
              <a:cxnLst/>
              <a:rect l="l" t="t" r="r" b="b"/>
              <a:pathLst>
                <a:path w="787400" h="515619">
                  <a:moveTo>
                    <a:pt x="0" y="0"/>
                  </a:moveTo>
                  <a:lnTo>
                    <a:pt x="320040" y="0"/>
                  </a:lnTo>
                </a:path>
                <a:path w="787400" h="515619">
                  <a:moveTo>
                    <a:pt x="0" y="271653"/>
                  </a:moveTo>
                  <a:lnTo>
                    <a:pt x="787400" y="271653"/>
                  </a:lnTo>
                </a:path>
                <a:path w="787400" h="515619">
                  <a:moveTo>
                    <a:pt x="325119" y="0"/>
                  </a:moveTo>
                  <a:lnTo>
                    <a:pt x="325119" y="515493"/>
                  </a:lnTo>
                </a:path>
                <a:path w="787400" h="515619">
                  <a:moveTo>
                    <a:pt x="787400" y="271653"/>
                  </a:moveTo>
                  <a:lnTo>
                    <a:pt x="787400" y="515493"/>
                  </a:lnTo>
                </a:path>
              </a:pathLst>
            </a:custGeom>
            <a:ln w="6145">
              <a:solidFill>
                <a:srgbClr val="3E3E3E"/>
              </a:solidFill>
              <a:prstDash val="sysDot"/>
            </a:ln>
          </p:spPr>
          <p:txBody>
            <a:bodyPr wrap="square" lIns="0" tIns="0" rIns="0" bIns="0" rtlCol="0"/>
            <a:lstStyle/>
            <a:p>
              <a:endParaRPr/>
            </a:p>
          </p:txBody>
        </p:sp>
      </p:grpSp>
      <p:sp>
        <p:nvSpPr>
          <p:cNvPr id="20" name="object 20"/>
          <p:cNvSpPr txBox="1"/>
          <p:nvPr/>
        </p:nvSpPr>
        <p:spPr>
          <a:xfrm>
            <a:off x="4037155" y="6353944"/>
            <a:ext cx="2058845" cy="359479"/>
          </a:xfrm>
          <a:prstGeom prst="rect">
            <a:avLst/>
          </a:prstGeom>
        </p:spPr>
        <p:txBody>
          <a:bodyPr vert="horz" wrap="square" lIns="0" tIns="51202" rIns="0" bIns="0" rtlCol="0">
            <a:spAutoFit/>
          </a:bodyPr>
          <a:lstStyle/>
          <a:p>
            <a:pPr marL="39387">
              <a:spcBef>
                <a:spcPts val="403"/>
              </a:spcBef>
            </a:pPr>
            <a:r>
              <a:rPr sz="2000" b="1" spc="31" dirty="0">
                <a:solidFill>
                  <a:srgbClr val="3E3E3E"/>
                </a:solidFill>
                <a:latin typeface="Times New Roman"/>
                <a:cs typeface="Times New Roman"/>
              </a:rPr>
              <a:t>Permintaan</a:t>
            </a:r>
            <a:r>
              <a:rPr sz="2000" b="1" spc="-31" dirty="0">
                <a:solidFill>
                  <a:srgbClr val="3E3E3E"/>
                </a:solidFill>
                <a:latin typeface="Times New Roman"/>
                <a:cs typeface="Times New Roman"/>
              </a:rPr>
              <a:t> </a:t>
            </a:r>
            <a:r>
              <a:rPr sz="2000" b="1" spc="31" dirty="0">
                <a:solidFill>
                  <a:srgbClr val="3E3E3E"/>
                </a:solidFill>
                <a:latin typeface="Times New Roman"/>
                <a:cs typeface="Times New Roman"/>
              </a:rPr>
              <a:t>Uang</a:t>
            </a:r>
            <a:endParaRPr sz="2000" dirty="0">
              <a:latin typeface="Times New Roman"/>
              <a:cs typeface="Times New Roman"/>
            </a:endParaRPr>
          </a:p>
        </p:txBody>
      </p:sp>
      <p:sp>
        <p:nvSpPr>
          <p:cNvPr id="21" name="object 21"/>
          <p:cNvSpPr txBox="1"/>
          <p:nvPr/>
        </p:nvSpPr>
        <p:spPr>
          <a:xfrm>
            <a:off x="2005175" y="6219408"/>
            <a:ext cx="275897" cy="343571"/>
          </a:xfrm>
          <a:prstGeom prst="rect">
            <a:avLst/>
          </a:prstGeom>
        </p:spPr>
        <p:txBody>
          <a:bodyPr vert="horz" wrap="square" lIns="0" tIns="35448" rIns="0" bIns="0" rtlCol="0">
            <a:spAutoFit/>
          </a:bodyPr>
          <a:lstStyle/>
          <a:p>
            <a:pPr marL="39387">
              <a:spcBef>
                <a:spcPts val="279"/>
              </a:spcBef>
            </a:pPr>
            <a:r>
              <a:rPr sz="2000" spc="-31" dirty="0">
                <a:solidFill>
                  <a:srgbClr val="3E3E3E"/>
                </a:solidFill>
                <a:latin typeface="Times New Roman"/>
                <a:cs typeface="Times New Roman"/>
              </a:rPr>
              <a:t>m</a:t>
            </a:r>
            <a:endParaRPr sz="2000">
              <a:latin typeface="Times New Roman"/>
              <a:cs typeface="Times New Roman"/>
            </a:endParaRPr>
          </a:p>
        </p:txBody>
      </p:sp>
      <p:sp>
        <p:nvSpPr>
          <p:cNvPr id="22" name="object 22"/>
          <p:cNvSpPr txBox="1"/>
          <p:nvPr/>
        </p:nvSpPr>
        <p:spPr>
          <a:xfrm>
            <a:off x="2187465" y="6353157"/>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1</a:t>
            </a:r>
            <a:endParaRPr sz="1400">
              <a:latin typeface="Times New Roman"/>
              <a:cs typeface="Times New Roman"/>
            </a:endParaRPr>
          </a:p>
        </p:txBody>
      </p:sp>
      <p:sp>
        <p:nvSpPr>
          <p:cNvPr id="23" name="object 23"/>
          <p:cNvSpPr txBox="1"/>
          <p:nvPr/>
        </p:nvSpPr>
        <p:spPr>
          <a:xfrm>
            <a:off x="3461316" y="6219408"/>
            <a:ext cx="275897" cy="343571"/>
          </a:xfrm>
          <a:prstGeom prst="rect">
            <a:avLst/>
          </a:prstGeom>
        </p:spPr>
        <p:txBody>
          <a:bodyPr vert="horz" wrap="square" lIns="0" tIns="35448" rIns="0" bIns="0" rtlCol="0">
            <a:spAutoFit/>
          </a:bodyPr>
          <a:lstStyle/>
          <a:p>
            <a:pPr marL="39387">
              <a:spcBef>
                <a:spcPts val="279"/>
              </a:spcBef>
            </a:pPr>
            <a:r>
              <a:rPr sz="2000" spc="-31" dirty="0">
                <a:solidFill>
                  <a:srgbClr val="3E3E3E"/>
                </a:solidFill>
                <a:latin typeface="Times New Roman"/>
                <a:cs typeface="Times New Roman"/>
              </a:rPr>
              <a:t>m</a:t>
            </a:r>
            <a:endParaRPr sz="2000">
              <a:latin typeface="Times New Roman"/>
              <a:cs typeface="Times New Roman"/>
            </a:endParaRPr>
          </a:p>
        </p:txBody>
      </p:sp>
      <p:sp>
        <p:nvSpPr>
          <p:cNvPr id="24" name="object 24"/>
          <p:cNvSpPr txBox="1"/>
          <p:nvPr/>
        </p:nvSpPr>
        <p:spPr>
          <a:xfrm>
            <a:off x="3643017" y="6353157"/>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2</a:t>
            </a:r>
            <a:endParaRPr sz="1400">
              <a:latin typeface="Times New Roman"/>
              <a:cs typeface="Times New Roman"/>
            </a:endParaRPr>
          </a:p>
        </p:txBody>
      </p:sp>
      <p:sp>
        <p:nvSpPr>
          <p:cNvPr id="25" name="object 25"/>
          <p:cNvSpPr txBox="1"/>
          <p:nvPr/>
        </p:nvSpPr>
        <p:spPr>
          <a:xfrm>
            <a:off x="872029" y="5305969"/>
            <a:ext cx="409903" cy="343571"/>
          </a:xfrm>
          <a:prstGeom prst="rect">
            <a:avLst/>
          </a:prstGeom>
        </p:spPr>
        <p:txBody>
          <a:bodyPr vert="horz" wrap="square" lIns="0" tIns="35448" rIns="0" bIns="0" rtlCol="0">
            <a:spAutoFit/>
          </a:bodyPr>
          <a:lstStyle/>
          <a:p>
            <a:pPr marL="118160">
              <a:spcBef>
                <a:spcPts val="279"/>
              </a:spcBef>
            </a:pPr>
            <a:r>
              <a:rPr sz="2000" spc="-16" dirty="0">
                <a:solidFill>
                  <a:srgbClr val="3E3E3E"/>
                </a:solidFill>
                <a:latin typeface="Times New Roman"/>
                <a:cs typeface="Times New Roman"/>
              </a:rPr>
              <a:t>r</a:t>
            </a:r>
            <a:r>
              <a:rPr sz="2100" spc="-22" baseline="-18518" dirty="0">
                <a:solidFill>
                  <a:srgbClr val="3E3E3E"/>
                </a:solidFill>
                <a:latin typeface="Times New Roman"/>
                <a:cs typeface="Times New Roman"/>
              </a:rPr>
              <a:t>2</a:t>
            </a:r>
            <a:endParaRPr sz="2100" baseline="-18518">
              <a:latin typeface="Times New Roman"/>
              <a:cs typeface="Times New Roman"/>
            </a:endParaRPr>
          </a:p>
        </p:txBody>
      </p:sp>
      <p:sp>
        <p:nvSpPr>
          <p:cNvPr id="26" name="object 26"/>
          <p:cNvSpPr txBox="1"/>
          <p:nvPr/>
        </p:nvSpPr>
        <p:spPr>
          <a:xfrm>
            <a:off x="834586" y="4468061"/>
            <a:ext cx="409903" cy="343571"/>
          </a:xfrm>
          <a:prstGeom prst="rect">
            <a:avLst/>
          </a:prstGeom>
        </p:spPr>
        <p:txBody>
          <a:bodyPr vert="horz" wrap="square" lIns="0" tIns="35448" rIns="0" bIns="0" rtlCol="0">
            <a:spAutoFit/>
          </a:bodyPr>
          <a:lstStyle/>
          <a:p>
            <a:pPr marL="118160">
              <a:spcBef>
                <a:spcPts val="279"/>
              </a:spcBef>
            </a:pPr>
            <a:r>
              <a:rPr sz="2000" spc="-16" dirty="0">
                <a:solidFill>
                  <a:srgbClr val="3E3E3E"/>
                </a:solidFill>
                <a:latin typeface="Times New Roman"/>
                <a:cs typeface="Times New Roman"/>
              </a:rPr>
              <a:t>r</a:t>
            </a:r>
            <a:r>
              <a:rPr sz="2100" spc="-22" baseline="-18518" dirty="0">
                <a:solidFill>
                  <a:srgbClr val="3E3E3E"/>
                </a:solidFill>
                <a:latin typeface="Times New Roman"/>
                <a:cs typeface="Times New Roman"/>
              </a:rPr>
              <a:t>1</a:t>
            </a:r>
            <a:endParaRPr sz="2100" baseline="-18518">
              <a:latin typeface="Times New Roman"/>
              <a:cs typeface="Times New Roman"/>
            </a:endParaRPr>
          </a:p>
        </p:txBody>
      </p:sp>
      <p:sp>
        <p:nvSpPr>
          <p:cNvPr id="27" name="object 27"/>
          <p:cNvSpPr txBox="1"/>
          <p:nvPr/>
        </p:nvSpPr>
        <p:spPr>
          <a:xfrm>
            <a:off x="968592" y="2556995"/>
            <a:ext cx="216776" cy="405645"/>
          </a:xfrm>
          <a:prstGeom prst="rect">
            <a:avLst/>
          </a:prstGeom>
        </p:spPr>
        <p:txBody>
          <a:bodyPr vert="horz" wrap="square" lIns="0" tIns="51202" rIns="0" bIns="0" rtlCol="0">
            <a:spAutoFit/>
          </a:bodyPr>
          <a:lstStyle/>
          <a:p>
            <a:pPr marL="39387">
              <a:spcBef>
                <a:spcPts val="403"/>
              </a:spcBef>
            </a:pPr>
            <a:r>
              <a:rPr sz="2300" b="1" spc="31" dirty="0">
                <a:solidFill>
                  <a:srgbClr val="3E3E3E"/>
                </a:solidFill>
                <a:latin typeface="Times New Roman"/>
                <a:cs typeface="Times New Roman"/>
              </a:rPr>
              <a:t>r</a:t>
            </a:r>
            <a:endParaRPr sz="2300">
              <a:latin typeface="Times New Roman"/>
              <a:cs typeface="Times New Roman"/>
            </a:endParaRPr>
          </a:p>
        </p:txBody>
      </p:sp>
      <p:sp>
        <p:nvSpPr>
          <p:cNvPr id="28" name="object 28"/>
          <p:cNvSpPr txBox="1"/>
          <p:nvPr/>
        </p:nvSpPr>
        <p:spPr>
          <a:xfrm>
            <a:off x="4521552" y="5397234"/>
            <a:ext cx="396109" cy="343571"/>
          </a:xfrm>
          <a:prstGeom prst="rect">
            <a:avLst/>
          </a:prstGeom>
        </p:spPr>
        <p:txBody>
          <a:bodyPr vert="horz" wrap="square" lIns="0" tIns="35448" rIns="0" bIns="0" rtlCol="0">
            <a:spAutoFit/>
          </a:bodyPr>
          <a:lstStyle/>
          <a:p>
            <a:pPr marL="39387">
              <a:spcBef>
                <a:spcPts val="279"/>
              </a:spcBef>
            </a:pPr>
            <a:r>
              <a:rPr sz="2000" b="1" spc="-62" dirty="0">
                <a:solidFill>
                  <a:srgbClr val="3E3E3E"/>
                </a:solidFill>
                <a:latin typeface="Times New Roman"/>
                <a:cs typeface="Times New Roman"/>
              </a:rPr>
              <a:t>LP</a:t>
            </a:r>
            <a:endParaRPr sz="2000">
              <a:latin typeface="Times New Roman"/>
              <a:cs typeface="Times New Roman"/>
            </a:endParaRPr>
          </a:p>
        </p:txBody>
      </p:sp>
      <p:sp>
        <p:nvSpPr>
          <p:cNvPr id="29" name="object 29"/>
          <p:cNvSpPr txBox="1"/>
          <p:nvPr/>
        </p:nvSpPr>
        <p:spPr>
          <a:xfrm>
            <a:off x="3116977" y="3132910"/>
            <a:ext cx="3284613" cy="1211491"/>
          </a:xfrm>
          <a:prstGeom prst="rect">
            <a:avLst/>
          </a:prstGeom>
        </p:spPr>
        <p:txBody>
          <a:bodyPr vert="horz" wrap="square" lIns="0" tIns="163454" rIns="0" bIns="0" rtlCol="0">
            <a:spAutoFit/>
          </a:bodyPr>
          <a:lstStyle/>
          <a:p>
            <a:pPr marL="86650">
              <a:spcBef>
                <a:spcPts val="1287"/>
              </a:spcBef>
            </a:pPr>
            <a:r>
              <a:rPr b="1" spc="16" dirty="0">
                <a:solidFill>
                  <a:srgbClr val="464981"/>
                </a:solidFill>
                <a:latin typeface="Times New Roman"/>
                <a:cs typeface="Times New Roman"/>
              </a:rPr>
              <a:t>r</a:t>
            </a:r>
            <a:r>
              <a:rPr spc="93" dirty="0">
                <a:solidFill>
                  <a:srgbClr val="464981"/>
                </a:solidFill>
                <a:latin typeface="Times New Roman"/>
                <a:cs typeface="Times New Roman"/>
              </a:rPr>
              <a:t> </a:t>
            </a:r>
            <a:r>
              <a:rPr spc="93" dirty="0" smtClean="0">
                <a:solidFill>
                  <a:srgbClr val="464981"/>
                </a:solidFill>
                <a:latin typeface="Times New Roman"/>
                <a:cs typeface="Times New Roman"/>
              </a:rPr>
              <a:t> </a:t>
            </a:r>
            <a:r>
              <a:rPr spc="31" dirty="0" smtClean="0">
                <a:solidFill>
                  <a:srgbClr val="464981"/>
                </a:solidFill>
                <a:latin typeface="Times New Roman"/>
                <a:cs typeface="Times New Roman"/>
              </a:rPr>
              <a:t>=</a:t>
            </a:r>
            <a:r>
              <a:rPr spc="-47" dirty="0" smtClean="0">
                <a:solidFill>
                  <a:srgbClr val="464981"/>
                </a:solidFill>
                <a:latin typeface="Times New Roman"/>
                <a:cs typeface="Times New Roman"/>
              </a:rPr>
              <a:t> </a:t>
            </a:r>
            <a:r>
              <a:rPr spc="16" dirty="0">
                <a:solidFill>
                  <a:srgbClr val="464981"/>
                </a:solidFill>
                <a:latin typeface="Times New Roman"/>
                <a:cs typeface="Times New Roman"/>
              </a:rPr>
              <a:t>suku</a:t>
            </a:r>
            <a:r>
              <a:rPr spc="-78" dirty="0">
                <a:solidFill>
                  <a:srgbClr val="464981"/>
                </a:solidFill>
                <a:latin typeface="Times New Roman"/>
                <a:cs typeface="Times New Roman"/>
              </a:rPr>
              <a:t> </a:t>
            </a:r>
            <a:r>
              <a:rPr spc="16" dirty="0">
                <a:solidFill>
                  <a:srgbClr val="464981"/>
                </a:solidFill>
                <a:latin typeface="Times New Roman"/>
                <a:cs typeface="Times New Roman"/>
              </a:rPr>
              <a:t>bunga</a:t>
            </a:r>
            <a:endParaRPr dirty="0">
              <a:latin typeface="Times New Roman"/>
              <a:cs typeface="Times New Roman"/>
            </a:endParaRPr>
          </a:p>
          <a:p>
            <a:pPr marL="39387" marR="15755">
              <a:lnSpc>
                <a:spcPts val="2915"/>
              </a:lnSpc>
              <a:spcBef>
                <a:spcPts val="217"/>
              </a:spcBef>
            </a:pPr>
            <a:r>
              <a:rPr b="1" spc="47" dirty="0">
                <a:solidFill>
                  <a:srgbClr val="464981"/>
                </a:solidFill>
                <a:latin typeface="Times New Roman"/>
                <a:cs typeface="Times New Roman"/>
              </a:rPr>
              <a:t>m</a:t>
            </a:r>
            <a:r>
              <a:rPr spc="16" dirty="0">
                <a:solidFill>
                  <a:srgbClr val="464981"/>
                </a:solidFill>
                <a:latin typeface="Times New Roman"/>
                <a:cs typeface="Times New Roman"/>
              </a:rPr>
              <a:t> </a:t>
            </a:r>
            <a:r>
              <a:rPr spc="31" dirty="0">
                <a:solidFill>
                  <a:srgbClr val="464981"/>
                </a:solidFill>
                <a:latin typeface="Times New Roman"/>
                <a:cs typeface="Times New Roman"/>
              </a:rPr>
              <a:t>=</a:t>
            </a:r>
            <a:r>
              <a:rPr dirty="0">
                <a:solidFill>
                  <a:srgbClr val="464981"/>
                </a:solidFill>
                <a:latin typeface="Times New Roman"/>
                <a:cs typeface="Times New Roman"/>
              </a:rPr>
              <a:t> </a:t>
            </a:r>
            <a:r>
              <a:rPr spc="-62" dirty="0">
                <a:solidFill>
                  <a:srgbClr val="464981"/>
                </a:solidFill>
                <a:latin typeface="Times New Roman"/>
                <a:cs typeface="Times New Roman"/>
              </a:rPr>
              <a:t>j</a:t>
            </a:r>
            <a:r>
              <a:rPr spc="31" dirty="0">
                <a:solidFill>
                  <a:srgbClr val="464981"/>
                </a:solidFill>
                <a:latin typeface="Times New Roman"/>
                <a:cs typeface="Times New Roman"/>
              </a:rPr>
              <a:t>um</a:t>
            </a:r>
            <a:r>
              <a:rPr spc="-62" dirty="0">
                <a:solidFill>
                  <a:srgbClr val="464981"/>
                </a:solidFill>
                <a:latin typeface="Times New Roman"/>
                <a:cs typeface="Times New Roman"/>
              </a:rPr>
              <a:t>l</a:t>
            </a:r>
            <a:r>
              <a:rPr spc="31" dirty="0">
                <a:solidFill>
                  <a:srgbClr val="464981"/>
                </a:solidFill>
                <a:latin typeface="Times New Roman"/>
                <a:cs typeface="Times New Roman"/>
              </a:rPr>
              <a:t>ah</a:t>
            </a:r>
            <a:r>
              <a:rPr spc="109" dirty="0">
                <a:solidFill>
                  <a:srgbClr val="464981"/>
                </a:solidFill>
                <a:latin typeface="Times New Roman"/>
                <a:cs typeface="Times New Roman"/>
              </a:rPr>
              <a:t> </a:t>
            </a:r>
            <a:r>
              <a:rPr spc="31" dirty="0">
                <a:solidFill>
                  <a:srgbClr val="464981"/>
                </a:solidFill>
                <a:latin typeface="Times New Roman"/>
                <a:cs typeface="Times New Roman"/>
              </a:rPr>
              <a:t>uang</a:t>
            </a:r>
            <a:r>
              <a:rPr spc="-78" dirty="0">
                <a:solidFill>
                  <a:srgbClr val="464981"/>
                </a:solidFill>
                <a:latin typeface="Times New Roman"/>
                <a:cs typeface="Times New Roman"/>
              </a:rPr>
              <a:t> </a:t>
            </a:r>
            <a:r>
              <a:rPr spc="31" dirty="0">
                <a:solidFill>
                  <a:srgbClr val="464981"/>
                </a:solidFill>
                <a:latin typeface="Times New Roman"/>
                <a:cs typeface="Times New Roman"/>
              </a:rPr>
              <a:t>yang</a:t>
            </a:r>
            <a:r>
              <a:rPr spc="-16" dirty="0">
                <a:solidFill>
                  <a:srgbClr val="464981"/>
                </a:solidFill>
                <a:latin typeface="Times New Roman"/>
                <a:cs typeface="Times New Roman"/>
              </a:rPr>
              <a:t> </a:t>
            </a:r>
            <a:r>
              <a:rPr spc="31" dirty="0">
                <a:solidFill>
                  <a:srgbClr val="464981"/>
                </a:solidFill>
                <a:latin typeface="Times New Roman"/>
                <a:cs typeface="Times New Roman"/>
              </a:rPr>
              <a:t>d</a:t>
            </a:r>
            <a:r>
              <a:rPr spc="-62" dirty="0">
                <a:solidFill>
                  <a:srgbClr val="464981"/>
                </a:solidFill>
                <a:latin typeface="Times New Roman"/>
                <a:cs typeface="Times New Roman"/>
              </a:rPr>
              <a:t>i</a:t>
            </a:r>
            <a:r>
              <a:rPr spc="31" dirty="0">
                <a:solidFill>
                  <a:srgbClr val="464981"/>
                </a:solidFill>
                <a:latin typeface="Times New Roman"/>
                <a:cs typeface="Times New Roman"/>
              </a:rPr>
              <a:t>m</a:t>
            </a:r>
            <a:r>
              <a:rPr spc="-62" dirty="0">
                <a:solidFill>
                  <a:srgbClr val="464981"/>
                </a:solidFill>
                <a:latin typeface="Times New Roman"/>
                <a:cs typeface="Times New Roman"/>
              </a:rPr>
              <a:t>i</a:t>
            </a:r>
            <a:r>
              <a:rPr spc="31" dirty="0">
                <a:solidFill>
                  <a:srgbClr val="464981"/>
                </a:solidFill>
                <a:latin typeface="Times New Roman"/>
                <a:cs typeface="Times New Roman"/>
              </a:rPr>
              <a:t>n</a:t>
            </a:r>
            <a:r>
              <a:rPr dirty="0">
                <a:solidFill>
                  <a:srgbClr val="464981"/>
                </a:solidFill>
                <a:latin typeface="Times New Roman"/>
                <a:cs typeface="Times New Roman"/>
              </a:rPr>
              <a:t>t</a:t>
            </a:r>
            <a:r>
              <a:rPr spc="16" dirty="0">
                <a:solidFill>
                  <a:srgbClr val="464981"/>
                </a:solidFill>
                <a:latin typeface="Times New Roman"/>
                <a:cs typeface="Times New Roman"/>
              </a:rPr>
              <a:t>a  </a:t>
            </a:r>
            <a:r>
              <a:rPr b="1" spc="-31" dirty="0">
                <a:solidFill>
                  <a:srgbClr val="464981"/>
                </a:solidFill>
                <a:latin typeface="Times New Roman"/>
                <a:cs typeface="Times New Roman"/>
              </a:rPr>
              <a:t>L</a:t>
            </a:r>
            <a:r>
              <a:rPr b="1" spc="31" dirty="0">
                <a:solidFill>
                  <a:srgbClr val="464981"/>
                </a:solidFill>
                <a:latin typeface="Times New Roman"/>
                <a:cs typeface="Times New Roman"/>
              </a:rPr>
              <a:t>P</a:t>
            </a:r>
            <a:r>
              <a:rPr spc="-47" dirty="0">
                <a:solidFill>
                  <a:srgbClr val="464981"/>
                </a:solidFill>
                <a:latin typeface="Times New Roman"/>
                <a:cs typeface="Times New Roman"/>
              </a:rPr>
              <a:t> </a:t>
            </a:r>
            <a:r>
              <a:rPr spc="31" dirty="0">
                <a:solidFill>
                  <a:srgbClr val="464981"/>
                </a:solidFill>
                <a:latin typeface="Times New Roman"/>
                <a:cs typeface="Times New Roman"/>
              </a:rPr>
              <a:t>=</a:t>
            </a:r>
            <a:r>
              <a:rPr dirty="0">
                <a:solidFill>
                  <a:srgbClr val="464981"/>
                </a:solidFill>
                <a:latin typeface="Times New Roman"/>
                <a:cs typeface="Times New Roman"/>
              </a:rPr>
              <a:t> </a:t>
            </a:r>
            <a:r>
              <a:rPr spc="-31" dirty="0">
                <a:solidFill>
                  <a:srgbClr val="464981"/>
                </a:solidFill>
                <a:latin typeface="Times New Roman"/>
                <a:cs typeface="Times New Roman"/>
              </a:rPr>
              <a:t>f</a:t>
            </a:r>
            <a:r>
              <a:rPr spc="31" dirty="0">
                <a:solidFill>
                  <a:srgbClr val="464981"/>
                </a:solidFill>
                <a:latin typeface="Times New Roman"/>
                <a:cs typeface="Times New Roman"/>
              </a:rPr>
              <a:t>un</a:t>
            </a:r>
            <a:r>
              <a:rPr spc="-31" dirty="0">
                <a:solidFill>
                  <a:srgbClr val="464981"/>
                </a:solidFill>
                <a:latin typeface="Times New Roman"/>
                <a:cs typeface="Times New Roman"/>
              </a:rPr>
              <a:t>g</a:t>
            </a:r>
            <a:r>
              <a:rPr dirty="0">
                <a:solidFill>
                  <a:srgbClr val="464981"/>
                </a:solidFill>
                <a:latin typeface="Times New Roman"/>
                <a:cs typeface="Times New Roman"/>
              </a:rPr>
              <a:t>s</a:t>
            </a:r>
            <a:r>
              <a:rPr spc="16" dirty="0">
                <a:solidFill>
                  <a:srgbClr val="464981"/>
                </a:solidFill>
                <a:latin typeface="Times New Roman"/>
                <a:cs typeface="Times New Roman"/>
              </a:rPr>
              <a:t>i</a:t>
            </a:r>
            <a:r>
              <a:rPr spc="140" dirty="0">
                <a:solidFill>
                  <a:srgbClr val="464981"/>
                </a:solidFill>
                <a:latin typeface="Times New Roman"/>
                <a:cs typeface="Times New Roman"/>
              </a:rPr>
              <a:t> </a:t>
            </a:r>
            <a:r>
              <a:rPr spc="31" dirty="0">
                <a:solidFill>
                  <a:srgbClr val="464981"/>
                </a:solidFill>
                <a:latin typeface="Times New Roman"/>
                <a:cs typeface="Times New Roman"/>
              </a:rPr>
              <a:t>pre</a:t>
            </a:r>
            <a:r>
              <a:rPr spc="-31" dirty="0">
                <a:solidFill>
                  <a:srgbClr val="464981"/>
                </a:solidFill>
                <a:latin typeface="Times New Roman"/>
                <a:cs typeface="Times New Roman"/>
              </a:rPr>
              <a:t>f</a:t>
            </a:r>
            <a:r>
              <a:rPr spc="31" dirty="0">
                <a:solidFill>
                  <a:srgbClr val="464981"/>
                </a:solidFill>
                <a:latin typeface="Times New Roman"/>
                <a:cs typeface="Times New Roman"/>
              </a:rPr>
              <a:t>eren</a:t>
            </a:r>
            <a:r>
              <a:rPr dirty="0">
                <a:solidFill>
                  <a:srgbClr val="464981"/>
                </a:solidFill>
                <a:latin typeface="Times New Roman"/>
                <a:cs typeface="Times New Roman"/>
              </a:rPr>
              <a:t>s</a:t>
            </a:r>
            <a:r>
              <a:rPr spc="16" dirty="0">
                <a:solidFill>
                  <a:srgbClr val="464981"/>
                </a:solidFill>
                <a:latin typeface="Times New Roman"/>
                <a:cs typeface="Times New Roman"/>
              </a:rPr>
              <a:t>i</a:t>
            </a:r>
            <a:r>
              <a:rPr spc="-140" dirty="0">
                <a:solidFill>
                  <a:srgbClr val="464981"/>
                </a:solidFill>
                <a:latin typeface="Times New Roman"/>
                <a:cs typeface="Times New Roman"/>
              </a:rPr>
              <a:t> </a:t>
            </a:r>
            <a:r>
              <a:rPr spc="-62" dirty="0">
                <a:solidFill>
                  <a:srgbClr val="464981"/>
                </a:solidFill>
                <a:latin typeface="Times New Roman"/>
                <a:cs typeface="Times New Roman"/>
              </a:rPr>
              <a:t>li</a:t>
            </a:r>
            <a:r>
              <a:rPr spc="31" dirty="0">
                <a:solidFill>
                  <a:srgbClr val="464981"/>
                </a:solidFill>
                <a:latin typeface="Times New Roman"/>
                <a:cs typeface="Times New Roman"/>
              </a:rPr>
              <a:t>ku</a:t>
            </a:r>
            <a:r>
              <a:rPr spc="-62" dirty="0">
                <a:solidFill>
                  <a:srgbClr val="464981"/>
                </a:solidFill>
                <a:latin typeface="Times New Roman"/>
                <a:cs typeface="Times New Roman"/>
              </a:rPr>
              <a:t>i</a:t>
            </a:r>
            <a:r>
              <a:rPr spc="31" dirty="0">
                <a:solidFill>
                  <a:srgbClr val="464981"/>
                </a:solidFill>
                <a:latin typeface="Times New Roman"/>
                <a:cs typeface="Times New Roman"/>
              </a:rPr>
              <a:t>d</a:t>
            </a:r>
            <a:r>
              <a:rPr spc="-62" dirty="0">
                <a:solidFill>
                  <a:srgbClr val="464981"/>
                </a:solidFill>
                <a:latin typeface="Times New Roman"/>
                <a:cs typeface="Times New Roman"/>
              </a:rPr>
              <a:t>i</a:t>
            </a:r>
            <a:r>
              <a:rPr dirty="0">
                <a:solidFill>
                  <a:srgbClr val="464981"/>
                </a:solidFill>
                <a:latin typeface="Times New Roman"/>
                <a:cs typeface="Times New Roman"/>
              </a:rPr>
              <a:t>t</a:t>
            </a:r>
            <a:r>
              <a:rPr spc="31" dirty="0">
                <a:solidFill>
                  <a:srgbClr val="464981"/>
                </a:solidFill>
                <a:latin typeface="Times New Roman"/>
                <a:cs typeface="Times New Roman"/>
              </a:rPr>
              <a:t>a</a:t>
            </a:r>
            <a:r>
              <a:rPr spc="16" dirty="0">
                <a:solidFill>
                  <a:srgbClr val="464981"/>
                </a:solidFill>
                <a:latin typeface="Times New Roman"/>
                <a:cs typeface="Times New Roman"/>
              </a:rPr>
              <a:t>s</a:t>
            </a:r>
            <a:endParaRPr dirty="0">
              <a:latin typeface="Times New Roman"/>
              <a:cs typeface="Times New Roman"/>
            </a:endParaRPr>
          </a:p>
        </p:txBody>
      </p:sp>
      <p:grpSp>
        <p:nvGrpSpPr>
          <p:cNvPr id="30" name="object 30"/>
          <p:cNvGrpSpPr/>
          <p:nvPr/>
        </p:nvGrpSpPr>
        <p:grpSpPr>
          <a:xfrm>
            <a:off x="-38427" y="0"/>
            <a:ext cx="18382593" cy="10349941"/>
            <a:chOff x="-12382" y="0"/>
            <a:chExt cx="5923280" cy="3341370"/>
          </a:xfrm>
        </p:grpSpPr>
        <p:sp>
          <p:nvSpPr>
            <p:cNvPr id="31" name="object 31"/>
            <p:cNvSpPr/>
            <p:nvPr/>
          </p:nvSpPr>
          <p:spPr>
            <a:xfrm>
              <a:off x="566089" y="1145667"/>
              <a:ext cx="873760" cy="702310"/>
            </a:xfrm>
            <a:custGeom>
              <a:avLst/>
              <a:gdLst/>
              <a:ahLst/>
              <a:cxnLst/>
              <a:rect l="l" t="t" r="r" b="b"/>
              <a:pathLst>
                <a:path w="873760" h="702310">
                  <a:moveTo>
                    <a:pt x="0" y="0"/>
                  </a:moveTo>
                  <a:lnTo>
                    <a:pt x="13756" y="52183"/>
                  </a:lnTo>
                  <a:lnTo>
                    <a:pt x="28148" y="103929"/>
                  </a:lnTo>
                  <a:lnTo>
                    <a:pt x="43815" y="154784"/>
                  </a:lnTo>
                  <a:lnTo>
                    <a:pt x="61393" y="204295"/>
                  </a:lnTo>
                  <a:lnTo>
                    <a:pt x="81521" y="252009"/>
                  </a:lnTo>
                  <a:lnTo>
                    <a:pt x="104837" y="297473"/>
                  </a:lnTo>
                  <a:lnTo>
                    <a:pt x="131978" y="340232"/>
                  </a:lnTo>
                  <a:lnTo>
                    <a:pt x="162387" y="380601"/>
                  </a:lnTo>
                  <a:lnTo>
                    <a:pt x="195305" y="419018"/>
                  </a:lnTo>
                  <a:lnTo>
                    <a:pt x="231082" y="455379"/>
                  </a:lnTo>
                  <a:lnTo>
                    <a:pt x="270067" y="489583"/>
                  </a:lnTo>
                  <a:lnTo>
                    <a:pt x="312612" y="521528"/>
                  </a:lnTo>
                  <a:lnTo>
                    <a:pt x="359065" y="551111"/>
                  </a:lnTo>
                  <a:lnTo>
                    <a:pt x="409778" y="578231"/>
                  </a:lnTo>
                  <a:lnTo>
                    <a:pt x="534398" y="623048"/>
                  </a:lnTo>
                  <a:lnTo>
                    <a:pt x="688082" y="662828"/>
                  </a:lnTo>
                  <a:lnTo>
                    <a:pt x="818597" y="691298"/>
                  </a:lnTo>
                  <a:lnTo>
                    <a:pt x="873709" y="702183"/>
                  </a:lnTo>
                </a:path>
              </a:pathLst>
            </a:custGeom>
            <a:ln w="8193">
              <a:solidFill>
                <a:srgbClr val="004894"/>
              </a:solidFill>
            </a:ln>
          </p:spPr>
          <p:txBody>
            <a:bodyPr wrap="square" lIns="0" tIns="0" rIns="0" bIns="0" rtlCol="0"/>
            <a:lstStyle/>
            <a:p>
              <a:endParaRPr/>
            </a:p>
          </p:txBody>
        </p:sp>
        <p:sp>
          <p:nvSpPr>
            <p:cNvPr id="32" name="object 32"/>
            <p:cNvSpPr/>
            <p:nvPr/>
          </p:nvSpPr>
          <p:spPr>
            <a:xfrm>
              <a:off x="317" y="381"/>
              <a:ext cx="5897880" cy="3315970"/>
            </a:xfrm>
            <a:custGeom>
              <a:avLst/>
              <a:gdLst/>
              <a:ahLst/>
              <a:cxnLst/>
              <a:rect l="l" t="t" r="r" b="b"/>
              <a:pathLst>
                <a:path w="5897880" h="3315970">
                  <a:moveTo>
                    <a:pt x="0" y="3315589"/>
                  </a:moveTo>
                  <a:lnTo>
                    <a:pt x="5897626" y="3315589"/>
                  </a:lnTo>
                  <a:lnTo>
                    <a:pt x="5897626" y="0"/>
                  </a:lnTo>
                  <a:lnTo>
                    <a:pt x="0" y="0"/>
                  </a:lnTo>
                  <a:lnTo>
                    <a:pt x="0" y="3315589"/>
                  </a:lnTo>
                  <a:close/>
                </a:path>
              </a:pathLst>
            </a:custGeom>
            <a:ln w="25400">
              <a:solidFill>
                <a:srgbClr val="000000"/>
              </a:solidFill>
            </a:ln>
          </p:spPr>
          <p:txBody>
            <a:bodyPr wrap="square" lIns="0" tIns="0" rIns="0" bIns="0" rtlCol="0"/>
            <a:lstStyle/>
            <a:p>
              <a:endParaRPr/>
            </a:p>
          </p:txBody>
        </p:sp>
      </p:grpSp>
      <p:grpSp>
        <p:nvGrpSpPr>
          <p:cNvPr id="33" name="object 9"/>
          <p:cNvGrpSpPr/>
          <p:nvPr/>
        </p:nvGrpSpPr>
        <p:grpSpPr>
          <a:xfrm>
            <a:off x="15869666" y="6102731"/>
            <a:ext cx="2416175" cy="4184650"/>
            <a:chOff x="15869666" y="6102731"/>
            <a:chExt cx="2416175" cy="4184650"/>
          </a:xfrm>
        </p:grpSpPr>
        <p:sp>
          <p:nvSpPr>
            <p:cNvPr id="34"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35"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36"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37"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3083285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1371597" y="2918280"/>
            <a:ext cx="3886200" cy="593339"/>
          </a:xfrm>
          <a:prstGeom prst="rect">
            <a:avLst/>
          </a:prstGeom>
          <a:solidFill>
            <a:srgbClr val="0066CC"/>
          </a:solidFill>
        </p:spPr>
        <p:txBody>
          <a:bodyPr vert="horz" wrap="square" lIns="0" tIns="84681" rIns="0" bIns="0" rtlCol="0">
            <a:spAutoFit/>
          </a:bodyPr>
          <a:lstStyle/>
          <a:p>
            <a:pPr marL="163454">
              <a:spcBef>
                <a:spcPts val="667"/>
              </a:spcBef>
            </a:pPr>
            <a:r>
              <a:rPr sz="3300" b="1" spc="-31" dirty="0">
                <a:solidFill>
                  <a:srgbClr val="FFFFFF"/>
                </a:solidFill>
                <a:latin typeface="Calibri"/>
                <a:cs typeface="Calibri"/>
              </a:rPr>
              <a:t>Motif</a:t>
            </a:r>
            <a:r>
              <a:rPr sz="3300" b="1" spc="-124" dirty="0">
                <a:solidFill>
                  <a:srgbClr val="FFFFFF"/>
                </a:solidFill>
                <a:latin typeface="Calibri"/>
                <a:cs typeface="Calibri"/>
              </a:rPr>
              <a:t> </a:t>
            </a:r>
            <a:r>
              <a:rPr sz="3300" b="1" spc="-47" dirty="0">
                <a:solidFill>
                  <a:srgbClr val="FFFFFF"/>
                </a:solidFill>
                <a:latin typeface="Calibri"/>
                <a:cs typeface="Calibri"/>
              </a:rPr>
              <a:t>Transaksi</a:t>
            </a:r>
            <a:endParaRPr sz="3300">
              <a:latin typeface="Calibri"/>
              <a:cs typeface="Calibri"/>
            </a:endParaRPr>
          </a:p>
        </p:txBody>
      </p:sp>
      <p:sp>
        <p:nvSpPr>
          <p:cNvPr id="15" name="object 15"/>
          <p:cNvSpPr txBox="1"/>
          <p:nvPr/>
        </p:nvSpPr>
        <p:spPr>
          <a:xfrm>
            <a:off x="2362200" y="3634239"/>
            <a:ext cx="8505497" cy="597926"/>
          </a:xfrm>
          <a:prstGeom prst="rect">
            <a:avLst/>
          </a:prstGeom>
          <a:solidFill>
            <a:srgbClr val="009973"/>
          </a:solidFill>
        </p:spPr>
        <p:txBody>
          <a:bodyPr vert="horz" wrap="square" lIns="0" tIns="165423" rIns="0" bIns="0" rtlCol="0">
            <a:spAutoFit/>
          </a:bodyPr>
          <a:lstStyle/>
          <a:p>
            <a:pPr marL="165423">
              <a:spcBef>
                <a:spcPts val="1303"/>
              </a:spcBef>
            </a:pPr>
            <a:r>
              <a:rPr sz="2800" b="1" spc="16" dirty="0">
                <a:solidFill>
                  <a:srgbClr val="FFFFFF"/>
                </a:solidFill>
                <a:latin typeface="Calibri"/>
                <a:cs typeface="Calibri"/>
              </a:rPr>
              <a:t>U</a:t>
            </a:r>
            <a:r>
              <a:rPr sz="2800" b="1" spc="47" dirty="0">
                <a:solidFill>
                  <a:srgbClr val="FFFFFF"/>
                </a:solidFill>
                <a:latin typeface="Calibri"/>
                <a:cs typeface="Calibri"/>
              </a:rPr>
              <a:t>ntuk</a:t>
            </a:r>
            <a:r>
              <a:rPr sz="2800" b="1" spc="-78" dirty="0">
                <a:solidFill>
                  <a:srgbClr val="FFFFFF"/>
                </a:solidFill>
                <a:latin typeface="Calibri"/>
                <a:cs typeface="Calibri"/>
              </a:rPr>
              <a:t> </a:t>
            </a:r>
            <a:r>
              <a:rPr sz="2800" b="1" spc="-16" dirty="0">
                <a:solidFill>
                  <a:srgbClr val="FFFFFF"/>
                </a:solidFill>
                <a:latin typeface="Calibri"/>
                <a:cs typeface="Calibri"/>
              </a:rPr>
              <a:t>k</a:t>
            </a:r>
            <a:r>
              <a:rPr sz="2800" b="1" spc="62" dirty="0">
                <a:solidFill>
                  <a:srgbClr val="FFFFFF"/>
                </a:solidFill>
                <a:latin typeface="Calibri"/>
                <a:cs typeface="Calibri"/>
              </a:rPr>
              <a:t>e</a:t>
            </a:r>
            <a:r>
              <a:rPr sz="2800" b="1" spc="47" dirty="0">
                <a:solidFill>
                  <a:srgbClr val="FFFFFF"/>
                </a:solidFill>
                <a:latin typeface="Calibri"/>
                <a:cs typeface="Calibri"/>
              </a:rPr>
              <a:t>p</a:t>
            </a:r>
            <a:r>
              <a:rPr sz="2800" b="1" spc="62" dirty="0">
                <a:solidFill>
                  <a:srgbClr val="FFFFFF"/>
                </a:solidFill>
                <a:latin typeface="Calibri"/>
                <a:cs typeface="Calibri"/>
              </a:rPr>
              <a:t>e</a:t>
            </a:r>
            <a:r>
              <a:rPr sz="2800" b="1" spc="31" dirty="0">
                <a:solidFill>
                  <a:srgbClr val="FFFFFF"/>
                </a:solidFill>
                <a:latin typeface="Calibri"/>
                <a:cs typeface="Calibri"/>
              </a:rPr>
              <a:t>rl</a:t>
            </a:r>
            <a:r>
              <a:rPr sz="2800" b="1" spc="47" dirty="0">
                <a:solidFill>
                  <a:srgbClr val="FFFFFF"/>
                </a:solidFill>
                <a:latin typeface="Calibri"/>
                <a:cs typeface="Calibri"/>
              </a:rPr>
              <a:t>u</a:t>
            </a:r>
            <a:r>
              <a:rPr sz="2800" b="1" spc="16" dirty="0">
                <a:solidFill>
                  <a:srgbClr val="FFFFFF"/>
                </a:solidFill>
                <a:latin typeface="Calibri"/>
                <a:cs typeface="Calibri"/>
              </a:rPr>
              <a:t>a</a:t>
            </a:r>
            <a:r>
              <a:rPr sz="2800" b="1" spc="47" dirty="0">
                <a:solidFill>
                  <a:srgbClr val="FFFFFF"/>
                </a:solidFill>
                <a:latin typeface="Calibri"/>
                <a:cs typeface="Calibri"/>
              </a:rPr>
              <a:t>n</a:t>
            </a:r>
            <a:r>
              <a:rPr sz="2800" b="1" spc="-140" dirty="0">
                <a:solidFill>
                  <a:srgbClr val="FFFFFF"/>
                </a:solidFill>
                <a:latin typeface="Calibri"/>
                <a:cs typeface="Calibri"/>
              </a:rPr>
              <a:t> </a:t>
            </a:r>
            <a:r>
              <a:rPr sz="2800" b="1" spc="47" dirty="0">
                <a:solidFill>
                  <a:srgbClr val="FFFFFF"/>
                </a:solidFill>
                <a:latin typeface="Calibri"/>
                <a:cs typeface="Calibri"/>
              </a:rPr>
              <a:t>t</a:t>
            </a:r>
            <a:r>
              <a:rPr sz="2800" b="1" spc="-31" dirty="0">
                <a:solidFill>
                  <a:srgbClr val="FFFFFF"/>
                </a:solidFill>
                <a:latin typeface="Calibri"/>
                <a:cs typeface="Calibri"/>
              </a:rPr>
              <a:t>r</a:t>
            </a:r>
            <a:r>
              <a:rPr sz="2800" b="1" dirty="0">
                <a:solidFill>
                  <a:srgbClr val="FFFFFF"/>
                </a:solidFill>
                <a:latin typeface="Calibri"/>
                <a:cs typeface="Calibri"/>
              </a:rPr>
              <a:t>a</a:t>
            </a:r>
            <a:r>
              <a:rPr sz="2800" b="1" spc="47" dirty="0">
                <a:solidFill>
                  <a:srgbClr val="FFFFFF"/>
                </a:solidFill>
                <a:latin typeface="Calibri"/>
                <a:cs typeface="Calibri"/>
              </a:rPr>
              <a:t>ns</a:t>
            </a:r>
            <a:r>
              <a:rPr sz="2800" b="1" dirty="0">
                <a:solidFill>
                  <a:srgbClr val="FFFFFF"/>
                </a:solidFill>
                <a:latin typeface="Calibri"/>
                <a:cs typeface="Calibri"/>
              </a:rPr>
              <a:t>a</a:t>
            </a:r>
            <a:r>
              <a:rPr sz="2800" b="1" spc="31" dirty="0">
                <a:solidFill>
                  <a:srgbClr val="FFFFFF"/>
                </a:solidFill>
                <a:latin typeface="Calibri"/>
                <a:cs typeface="Calibri"/>
              </a:rPr>
              <a:t>k</a:t>
            </a:r>
            <a:r>
              <a:rPr sz="2800" b="1" spc="47" dirty="0">
                <a:solidFill>
                  <a:srgbClr val="FFFFFF"/>
                </a:solidFill>
                <a:latin typeface="Calibri"/>
                <a:cs typeface="Calibri"/>
              </a:rPr>
              <a:t>s</a:t>
            </a:r>
            <a:r>
              <a:rPr sz="2800" b="1" spc="16" dirty="0">
                <a:solidFill>
                  <a:srgbClr val="FFFFFF"/>
                </a:solidFill>
                <a:latin typeface="Calibri"/>
                <a:cs typeface="Calibri"/>
              </a:rPr>
              <a:t>i</a:t>
            </a:r>
            <a:endParaRPr sz="2800" dirty="0">
              <a:latin typeface="Calibri"/>
              <a:cs typeface="Calibri"/>
            </a:endParaRPr>
          </a:p>
        </p:txBody>
      </p:sp>
      <p:sp>
        <p:nvSpPr>
          <p:cNvPr id="16" name="object 16"/>
          <p:cNvSpPr txBox="1"/>
          <p:nvPr/>
        </p:nvSpPr>
        <p:spPr>
          <a:xfrm>
            <a:off x="1411011" y="4916280"/>
            <a:ext cx="4177862" cy="591351"/>
          </a:xfrm>
          <a:prstGeom prst="rect">
            <a:avLst/>
          </a:prstGeom>
          <a:solidFill>
            <a:srgbClr val="0099CC"/>
          </a:solidFill>
        </p:spPr>
        <p:txBody>
          <a:bodyPr vert="horz" wrap="square" lIns="0" tIns="82712" rIns="0" bIns="0" rtlCol="0">
            <a:spAutoFit/>
          </a:bodyPr>
          <a:lstStyle/>
          <a:p>
            <a:pPr marL="163454">
              <a:spcBef>
                <a:spcPts val="651"/>
              </a:spcBef>
            </a:pPr>
            <a:r>
              <a:rPr sz="3300" b="1" spc="-31" dirty="0">
                <a:solidFill>
                  <a:srgbClr val="FFFFFF"/>
                </a:solidFill>
                <a:latin typeface="Calibri"/>
                <a:cs typeface="Calibri"/>
              </a:rPr>
              <a:t>Motif</a:t>
            </a:r>
            <a:r>
              <a:rPr sz="3300" b="1" spc="-124" dirty="0">
                <a:solidFill>
                  <a:srgbClr val="FFFFFF"/>
                </a:solidFill>
                <a:latin typeface="Calibri"/>
                <a:cs typeface="Calibri"/>
              </a:rPr>
              <a:t> </a:t>
            </a:r>
            <a:r>
              <a:rPr sz="3300" b="1" spc="-31" dirty="0">
                <a:solidFill>
                  <a:srgbClr val="FFFFFF"/>
                </a:solidFill>
                <a:latin typeface="Calibri"/>
                <a:cs typeface="Calibri"/>
              </a:rPr>
              <a:t>Kewaspadaan</a:t>
            </a:r>
            <a:endParaRPr sz="3300">
              <a:latin typeface="Calibri"/>
              <a:cs typeface="Calibri"/>
            </a:endParaRPr>
          </a:p>
        </p:txBody>
      </p:sp>
      <p:sp>
        <p:nvSpPr>
          <p:cNvPr id="17" name="object 17"/>
          <p:cNvSpPr/>
          <p:nvPr/>
        </p:nvSpPr>
        <p:spPr>
          <a:xfrm>
            <a:off x="2133600" y="5717987"/>
            <a:ext cx="16002000" cy="873313"/>
          </a:xfrm>
          <a:custGeom>
            <a:avLst/>
            <a:gdLst/>
            <a:ahLst/>
            <a:cxnLst/>
            <a:rect l="l" t="t" r="r" b="b"/>
            <a:pathLst>
              <a:path w="4980940" h="281939">
                <a:moveTo>
                  <a:pt x="4980939" y="0"/>
                </a:moveTo>
                <a:lnTo>
                  <a:pt x="0" y="0"/>
                </a:lnTo>
                <a:lnTo>
                  <a:pt x="0" y="281876"/>
                </a:lnTo>
                <a:lnTo>
                  <a:pt x="4980939" y="281876"/>
                </a:lnTo>
                <a:lnTo>
                  <a:pt x="4980939" y="0"/>
                </a:lnTo>
                <a:close/>
              </a:path>
            </a:pathLst>
          </a:custGeom>
          <a:solidFill>
            <a:srgbClr val="009973"/>
          </a:solidFill>
        </p:spPr>
        <p:txBody>
          <a:bodyPr wrap="square" lIns="0" tIns="0" rIns="0" bIns="0" rtlCol="0"/>
          <a:lstStyle/>
          <a:p>
            <a:endParaRPr/>
          </a:p>
        </p:txBody>
      </p:sp>
      <p:sp>
        <p:nvSpPr>
          <p:cNvPr id="18" name="object 18"/>
          <p:cNvSpPr txBox="1"/>
          <p:nvPr/>
        </p:nvSpPr>
        <p:spPr>
          <a:xfrm>
            <a:off x="2286000" y="5632279"/>
            <a:ext cx="15458090" cy="615913"/>
          </a:xfrm>
          <a:prstGeom prst="rect">
            <a:avLst/>
          </a:prstGeom>
        </p:spPr>
        <p:txBody>
          <a:bodyPr vert="horz" wrap="square" lIns="0" tIns="244196" rIns="0" bIns="0" rtlCol="0">
            <a:spAutoFit/>
          </a:bodyPr>
          <a:lstStyle/>
          <a:p>
            <a:pPr marL="163454">
              <a:spcBef>
                <a:spcPts val="1923"/>
              </a:spcBef>
            </a:pPr>
            <a:r>
              <a:rPr sz="2400" b="1" spc="16" dirty="0">
                <a:solidFill>
                  <a:srgbClr val="FFFFFF"/>
                </a:solidFill>
                <a:latin typeface="Calibri"/>
                <a:cs typeface="Calibri"/>
              </a:rPr>
              <a:t>Sebagai</a:t>
            </a:r>
            <a:r>
              <a:rPr sz="2400" b="1" spc="93" dirty="0">
                <a:solidFill>
                  <a:srgbClr val="FFFFFF"/>
                </a:solidFill>
                <a:latin typeface="Calibri"/>
                <a:cs typeface="Calibri"/>
              </a:rPr>
              <a:t> </a:t>
            </a:r>
            <a:r>
              <a:rPr sz="2400" b="1" spc="31" dirty="0">
                <a:solidFill>
                  <a:srgbClr val="FFFFFF"/>
                </a:solidFill>
                <a:latin typeface="Calibri"/>
                <a:cs typeface="Calibri"/>
              </a:rPr>
              <a:t>tindakan</a:t>
            </a:r>
            <a:r>
              <a:rPr sz="2400" b="1" spc="-124" dirty="0">
                <a:solidFill>
                  <a:srgbClr val="FFFFFF"/>
                </a:solidFill>
                <a:latin typeface="Calibri"/>
                <a:cs typeface="Calibri"/>
              </a:rPr>
              <a:t> </a:t>
            </a:r>
            <a:r>
              <a:rPr sz="2400" b="1" spc="16" dirty="0">
                <a:solidFill>
                  <a:srgbClr val="FFFFFF"/>
                </a:solidFill>
                <a:latin typeface="Calibri"/>
                <a:cs typeface="Calibri"/>
              </a:rPr>
              <a:t>berjaga-jaga</a:t>
            </a:r>
            <a:r>
              <a:rPr sz="2400" b="1" spc="62" dirty="0">
                <a:solidFill>
                  <a:srgbClr val="FFFFFF"/>
                </a:solidFill>
                <a:latin typeface="Calibri"/>
                <a:cs typeface="Calibri"/>
              </a:rPr>
              <a:t> </a:t>
            </a:r>
            <a:r>
              <a:rPr sz="2400" b="1" spc="31" dirty="0" err="1">
                <a:solidFill>
                  <a:srgbClr val="FFFFFF"/>
                </a:solidFill>
                <a:latin typeface="Calibri"/>
                <a:cs typeface="Calibri"/>
              </a:rPr>
              <a:t>terhadap</a:t>
            </a:r>
            <a:r>
              <a:rPr sz="2400" b="1" spc="-124" dirty="0">
                <a:solidFill>
                  <a:srgbClr val="FFFFFF"/>
                </a:solidFill>
                <a:latin typeface="Calibri"/>
                <a:cs typeface="Calibri"/>
              </a:rPr>
              <a:t> </a:t>
            </a:r>
            <a:r>
              <a:rPr sz="2400" b="1" spc="16" dirty="0" err="1" smtClean="0">
                <a:solidFill>
                  <a:srgbClr val="FFFFFF"/>
                </a:solidFill>
                <a:latin typeface="Calibri"/>
                <a:cs typeface="Calibri"/>
              </a:rPr>
              <a:t>ketidakpastian</a:t>
            </a:r>
            <a:r>
              <a:rPr sz="2400" b="1" spc="16" dirty="0" smtClean="0">
                <a:solidFill>
                  <a:srgbClr val="FFFFFF"/>
                </a:solidFill>
                <a:latin typeface="Calibri"/>
                <a:cs typeface="Calibri"/>
              </a:rPr>
              <a:t> </a:t>
            </a:r>
            <a:r>
              <a:rPr sz="2400" b="1" spc="16" dirty="0" err="1" smtClean="0">
                <a:solidFill>
                  <a:srgbClr val="FFFFFF"/>
                </a:solidFill>
                <a:latin typeface="Calibri"/>
                <a:cs typeface="Calibri"/>
              </a:rPr>
              <a:t>antara</a:t>
            </a:r>
            <a:r>
              <a:rPr sz="2400" b="1" spc="-78" dirty="0" smtClean="0">
                <a:solidFill>
                  <a:srgbClr val="FFFFFF"/>
                </a:solidFill>
                <a:latin typeface="Calibri"/>
                <a:cs typeface="Calibri"/>
              </a:rPr>
              <a:t> </a:t>
            </a:r>
            <a:r>
              <a:rPr sz="2400" b="1" spc="31" dirty="0">
                <a:solidFill>
                  <a:srgbClr val="FFFFFF"/>
                </a:solidFill>
                <a:latin typeface="Calibri"/>
                <a:cs typeface="Calibri"/>
              </a:rPr>
              <a:t>waktu</a:t>
            </a:r>
            <a:r>
              <a:rPr sz="2400" b="1" spc="-62" dirty="0">
                <a:solidFill>
                  <a:srgbClr val="FFFFFF"/>
                </a:solidFill>
                <a:latin typeface="Calibri"/>
                <a:cs typeface="Calibri"/>
              </a:rPr>
              <a:t> </a:t>
            </a:r>
            <a:r>
              <a:rPr sz="2400" b="1" spc="47" dirty="0">
                <a:solidFill>
                  <a:srgbClr val="FFFFFF"/>
                </a:solidFill>
                <a:latin typeface="Calibri"/>
                <a:cs typeface="Calibri"/>
              </a:rPr>
              <a:t>penerimaan</a:t>
            </a:r>
            <a:r>
              <a:rPr sz="2400" b="1" spc="-109" dirty="0">
                <a:solidFill>
                  <a:srgbClr val="FFFFFF"/>
                </a:solidFill>
                <a:latin typeface="Calibri"/>
                <a:cs typeface="Calibri"/>
              </a:rPr>
              <a:t> </a:t>
            </a:r>
            <a:r>
              <a:rPr sz="2400" b="1" spc="31" dirty="0">
                <a:solidFill>
                  <a:srgbClr val="FFFFFF"/>
                </a:solidFill>
                <a:latin typeface="Calibri"/>
                <a:cs typeface="Calibri"/>
              </a:rPr>
              <a:t>dan</a:t>
            </a:r>
            <a:r>
              <a:rPr sz="2400" b="1" spc="16" dirty="0">
                <a:solidFill>
                  <a:srgbClr val="FFFFFF"/>
                </a:solidFill>
                <a:latin typeface="Calibri"/>
                <a:cs typeface="Calibri"/>
              </a:rPr>
              <a:t> </a:t>
            </a:r>
            <a:r>
              <a:rPr sz="2400" b="1" spc="31" dirty="0">
                <a:solidFill>
                  <a:srgbClr val="FFFFFF"/>
                </a:solidFill>
                <a:latin typeface="Calibri"/>
                <a:cs typeface="Calibri"/>
              </a:rPr>
              <a:t>pengeluaran</a:t>
            </a:r>
            <a:r>
              <a:rPr sz="2400" b="1" spc="-124" dirty="0">
                <a:solidFill>
                  <a:srgbClr val="FFFFFF"/>
                </a:solidFill>
                <a:latin typeface="Calibri"/>
                <a:cs typeface="Calibri"/>
              </a:rPr>
              <a:t> </a:t>
            </a:r>
            <a:r>
              <a:rPr sz="2400" b="1" spc="31" dirty="0">
                <a:solidFill>
                  <a:srgbClr val="FFFFFF"/>
                </a:solidFill>
                <a:latin typeface="Calibri"/>
                <a:cs typeface="Calibri"/>
              </a:rPr>
              <a:t>uang dari </a:t>
            </a:r>
            <a:r>
              <a:rPr sz="2400" b="1" spc="16" dirty="0">
                <a:solidFill>
                  <a:srgbClr val="FFFFFF"/>
                </a:solidFill>
                <a:latin typeface="Calibri"/>
                <a:cs typeface="Calibri"/>
              </a:rPr>
              <a:t>usahanya</a:t>
            </a:r>
            <a:endParaRPr sz="2400" dirty="0">
              <a:latin typeface="Calibri"/>
              <a:cs typeface="Calibri"/>
            </a:endParaRPr>
          </a:p>
        </p:txBody>
      </p:sp>
      <p:sp>
        <p:nvSpPr>
          <p:cNvPr id="19" name="object 19"/>
          <p:cNvSpPr txBox="1">
            <a:spLocks noGrp="1"/>
          </p:cNvSpPr>
          <p:nvPr>
            <p:ph type="title"/>
          </p:nvPr>
        </p:nvSpPr>
        <p:spPr>
          <a:xfrm>
            <a:off x="4521552" y="373717"/>
            <a:ext cx="9000140" cy="1329636"/>
          </a:xfrm>
          <a:prstGeom prst="rect">
            <a:avLst/>
          </a:prstGeom>
        </p:spPr>
        <p:txBody>
          <a:bodyPr vert="horz" wrap="square" lIns="0" tIns="35448" rIns="0" bIns="0" rtlCol="0">
            <a:spAutoFit/>
          </a:bodyPr>
          <a:lstStyle/>
          <a:p>
            <a:pPr marL="39387">
              <a:lnSpc>
                <a:spcPts val="6900"/>
              </a:lnSpc>
              <a:spcBef>
                <a:spcPts val="279"/>
              </a:spcBef>
            </a:pPr>
            <a:r>
              <a:rPr spc="620" dirty="0"/>
              <a:t>M</a:t>
            </a:r>
            <a:r>
              <a:rPr spc="403" dirty="0"/>
              <a:t>o</a:t>
            </a:r>
            <a:r>
              <a:rPr spc="140" dirty="0"/>
              <a:t>t</a:t>
            </a:r>
            <a:r>
              <a:rPr dirty="0"/>
              <a:t>i</a:t>
            </a:r>
            <a:r>
              <a:rPr spc="186" dirty="0"/>
              <a:t>f</a:t>
            </a:r>
            <a:r>
              <a:rPr spc="-558" dirty="0"/>
              <a:t> </a:t>
            </a:r>
            <a:r>
              <a:rPr spc="295" dirty="0">
                <a:solidFill>
                  <a:srgbClr val="0000FF"/>
                </a:solidFill>
              </a:rPr>
              <a:t>Meme</a:t>
            </a:r>
            <a:r>
              <a:rPr spc="202" dirty="0">
                <a:solidFill>
                  <a:srgbClr val="0000FF"/>
                </a:solidFill>
              </a:rPr>
              <a:t>g</a:t>
            </a:r>
            <a:r>
              <a:rPr spc="-31" dirty="0">
                <a:solidFill>
                  <a:srgbClr val="0000FF"/>
                </a:solidFill>
              </a:rPr>
              <a:t>a</a:t>
            </a:r>
            <a:r>
              <a:rPr dirty="0">
                <a:solidFill>
                  <a:srgbClr val="0000FF"/>
                </a:solidFill>
              </a:rPr>
              <a:t>n</a:t>
            </a:r>
            <a:r>
              <a:rPr spc="155" dirty="0">
                <a:solidFill>
                  <a:srgbClr val="0000FF"/>
                </a:solidFill>
              </a:rPr>
              <a:t>g</a:t>
            </a:r>
            <a:r>
              <a:rPr spc="-589" dirty="0">
                <a:solidFill>
                  <a:srgbClr val="0000FF"/>
                </a:solidFill>
              </a:rPr>
              <a:t> </a:t>
            </a:r>
            <a:r>
              <a:rPr spc="155" dirty="0">
                <a:solidFill>
                  <a:srgbClr val="0000FF"/>
                </a:solidFill>
              </a:rPr>
              <a:t>U</a:t>
            </a:r>
            <a:r>
              <a:rPr spc="-31" dirty="0">
                <a:solidFill>
                  <a:srgbClr val="0000FF"/>
                </a:solidFill>
              </a:rPr>
              <a:t>a</a:t>
            </a:r>
            <a:r>
              <a:rPr spc="-16" dirty="0">
                <a:solidFill>
                  <a:srgbClr val="0000FF"/>
                </a:solidFill>
              </a:rPr>
              <a:t>n</a:t>
            </a:r>
            <a:r>
              <a:rPr spc="155" dirty="0">
                <a:solidFill>
                  <a:srgbClr val="0000FF"/>
                </a:solidFill>
              </a:rPr>
              <a:t>g</a:t>
            </a:r>
            <a:endParaRPr/>
          </a:p>
          <a:p>
            <a:pPr marL="39387">
              <a:lnSpc>
                <a:spcPts val="2993"/>
              </a:lnSpc>
            </a:pPr>
            <a:r>
              <a:rPr sz="2800" spc="-16" dirty="0">
                <a:solidFill>
                  <a:srgbClr val="929292"/>
                </a:solidFill>
                <a:latin typeface="Calibri"/>
                <a:cs typeface="Calibri"/>
              </a:rPr>
              <a:t>Motif</a:t>
            </a:r>
            <a:r>
              <a:rPr sz="2800" spc="47" dirty="0">
                <a:solidFill>
                  <a:srgbClr val="929292"/>
                </a:solidFill>
                <a:latin typeface="Calibri"/>
                <a:cs typeface="Calibri"/>
              </a:rPr>
              <a:t> </a:t>
            </a:r>
            <a:r>
              <a:rPr sz="2800" spc="-31" dirty="0">
                <a:solidFill>
                  <a:srgbClr val="929292"/>
                </a:solidFill>
                <a:latin typeface="Calibri"/>
                <a:cs typeface="Calibri"/>
              </a:rPr>
              <a:t>Masyarakat</a:t>
            </a:r>
            <a:r>
              <a:rPr sz="2800" spc="-47" dirty="0">
                <a:solidFill>
                  <a:srgbClr val="929292"/>
                </a:solidFill>
                <a:latin typeface="Calibri"/>
                <a:cs typeface="Calibri"/>
              </a:rPr>
              <a:t> </a:t>
            </a:r>
            <a:r>
              <a:rPr sz="2800" spc="-31" dirty="0">
                <a:solidFill>
                  <a:srgbClr val="929292"/>
                </a:solidFill>
                <a:latin typeface="Calibri"/>
                <a:cs typeface="Calibri"/>
              </a:rPr>
              <a:t>Memegang</a:t>
            </a:r>
            <a:r>
              <a:rPr sz="2800" spc="47" dirty="0">
                <a:solidFill>
                  <a:srgbClr val="929292"/>
                </a:solidFill>
                <a:latin typeface="Calibri"/>
                <a:cs typeface="Calibri"/>
              </a:rPr>
              <a:t> </a:t>
            </a:r>
            <a:r>
              <a:rPr sz="2800" dirty="0">
                <a:solidFill>
                  <a:srgbClr val="929292"/>
                </a:solidFill>
                <a:latin typeface="Calibri"/>
                <a:cs typeface="Calibri"/>
              </a:rPr>
              <a:t>Uang</a:t>
            </a:r>
            <a:endParaRPr sz="2800">
              <a:latin typeface="Calibri"/>
              <a:cs typeface="Calibri"/>
            </a:endParaRPr>
          </a:p>
        </p:txBody>
      </p:sp>
      <p:sp>
        <p:nvSpPr>
          <p:cNvPr id="21" name="object 21"/>
          <p:cNvSpPr txBox="1"/>
          <p:nvPr/>
        </p:nvSpPr>
        <p:spPr>
          <a:xfrm>
            <a:off x="1560786" y="7142442"/>
            <a:ext cx="4177862" cy="595328"/>
          </a:xfrm>
          <a:prstGeom prst="rect">
            <a:avLst/>
          </a:prstGeom>
          <a:solidFill>
            <a:srgbClr val="8EB4E2"/>
          </a:solidFill>
        </p:spPr>
        <p:txBody>
          <a:bodyPr vert="horz" wrap="square" lIns="0" tIns="86650" rIns="0" bIns="0" rtlCol="0">
            <a:spAutoFit/>
          </a:bodyPr>
          <a:lstStyle/>
          <a:p>
            <a:pPr marL="165423">
              <a:spcBef>
                <a:spcPts val="682"/>
              </a:spcBef>
            </a:pPr>
            <a:r>
              <a:rPr sz="3300" b="1" spc="-31" dirty="0">
                <a:solidFill>
                  <a:srgbClr val="FFFFFF"/>
                </a:solidFill>
                <a:latin typeface="Calibri"/>
                <a:cs typeface="Calibri"/>
              </a:rPr>
              <a:t>Motif</a:t>
            </a:r>
            <a:r>
              <a:rPr sz="3300" b="1" spc="-78" dirty="0">
                <a:solidFill>
                  <a:srgbClr val="FFFFFF"/>
                </a:solidFill>
                <a:latin typeface="Calibri"/>
                <a:cs typeface="Calibri"/>
              </a:rPr>
              <a:t> </a:t>
            </a:r>
            <a:r>
              <a:rPr sz="3300" b="1" spc="-31" dirty="0">
                <a:solidFill>
                  <a:srgbClr val="FFFFFF"/>
                </a:solidFill>
                <a:latin typeface="Calibri"/>
                <a:cs typeface="Calibri"/>
              </a:rPr>
              <a:t>Spekulasi</a:t>
            </a:r>
            <a:endParaRPr sz="3300" dirty="0">
              <a:latin typeface="Calibri"/>
              <a:cs typeface="Calibri"/>
            </a:endParaRPr>
          </a:p>
        </p:txBody>
      </p:sp>
      <p:sp>
        <p:nvSpPr>
          <p:cNvPr id="22" name="object 22"/>
          <p:cNvSpPr txBox="1"/>
          <p:nvPr/>
        </p:nvSpPr>
        <p:spPr>
          <a:xfrm>
            <a:off x="2057400" y="7865915"/>
            <a:ext cx="13563600" cy="677468"/>
          </a:xfrm>
          <a:prstGeom prst="rect">
            <a:avLst/>
          </a:prstGeom>
          <a:solidFill>
            <a:srgbClr val="009973"/>
          </a:solidFill>
        </p:spPr>
        <p:txBody>
          <a:bodyPr vert="horz" wrap="square" lIns="0" tIns="244196" rIns="0" bIns="0" rtlCol="0">
            <a:spAutoFit/>
          </a:bodyPr>
          <a:lstStyle/>
          <a:p>
            <a:pPr marL="165423">
              <a:spcBef>
                <a:spcPts val="1923"/>
              </a:spcBef>
            </a:pPr>
            <a:r>
              <a:rPr sz="2800" b="1" spc="31" dirty="0">
                <a:solidFill>
                  <a:srgbClr val="FFFFFF"/>
                </a:solidFill>
                <a:latin typeface="Calibri"/>
                <a:cs typeface="Calibri"/>
              </a:rPr>
              <a:t>mengharapkan</a:t>
            </a:r>
            <a:r>
              <a:rPr sz="2800" b="1" spc="-109" dirty="0">
                <a:solidFill>
                  <a:srgbClr val="FFFFFF"/>
                </a:solidFill>
                <a:latin typeface="Calibri"/>
                <a:cs typeface="Calibri"/>
              </a:rPr>
              <a:t> </a:t>
            </a:r>
            <a:r>
              <a:rPr sz="2800" b="1" spc="16" dirty="0">
                <a:solidFill>
                  <a:srgbClr val="FFFFFF"/>
                </a:solidFill>
                <a:latin typeface="Calibri"/>
                <a:cs typeface="Calibri"/>
              </a:rPr>
              <a:t>keutungan</a:t>
            </a:r>
            <a:r>
              <a:rPr sz="2800" b="1" spc="-62" dirty="0">
                <a:solidFill>
                  <a:srgbClr val="FFFFFF"/>
                </a:solidFill>
                <a:latin typeface="Calibri"/>
                <a:cs typeface="Calibri"/>
              </a:rPr>
              <a:t> </a:t>
            </a:r>
            <a:r>
              <a:rPr sz="2800" b="1" spc="31" dirty="0">
                <a:solidFill>
                  <a:srgbClr val="FFFFFF"/>
                </a:solidFill>
                <a:latin typeface="Calibri"/>
                <a:cs typeface="Calibri"/>
              </a:rPr>
              <a:t>dari</a:t>
            </a:r>
            <a:r>
              <a:rPr sz="2800" b="1" spc="47" dirty="0">
                <a:solidFill>
                  <a:srgbClr val="FFFFFF"/>
                </a:solidFill>
                <a:latin typeface="Calibri"/>
                <a:cs typeface="Calibri"/>
              </a:rPr>
              <a:t> </a:t>
            </a:r>
            <a:r>
              <a:rPr sz="2800" b="1" spc="16" dirty="0">
                <a:solidFill>
                  <a:srgbClr val="FFFFFF"/>
                </a:solidFill>
                <a:latin typeface="Calibri"/>
                <a:cs typeface="Calibri"/>
              </a:rPr>
              <a:t>ketidakpastian</a:t>
            </a:r>
            <a:r>
              <a:rPr sz="2800" b="1" spc="-171" dirty="0">
                <a:solidFill>
                  <a:srgbClr val="FFFFFF"/>
                </a:solidFill>
                <a:latin typeface="Calibri"/>
                <a:cs typeface="Calibri"/>
              </a:rPr>
              <a:t> </a:t>
            </a:r>
            <a:r>
              <a:rPr sz="2800" b="1" spc="16" dirty="0">
                <a:solidFill>
                  <a:srgbClr val="FFFFFF"/>
                </a:solidFill>
                <a:latin typeface="Calibri"/>
                <a:cs typeface="Calibri"/>
              </a:rPr>
              <a:t>harga-harga</a:t>
            </a:r>
            <a:r>
              <a:rPr sz="2800" b="1" spc="62" dirty="0">
                <a:solidFill>
                  <a:srgbClr val="FFFFFF"/>
                </a:solidFill>
                <a:latin typeface="Calibri"/>
                <a:cs typeface="Calibri"/>
              </a:rPr>
              <a:t> </a:t>
            </a:r>
            <a:r>
              <a:rPr sz="2800" b="1" spc="31" dirty="0">
                <a:solidFill>
                  <a:srgbClr val="FFFFFF"/>
                </a:solidFill>
                <a:latin typeface="Calibri"/>
                <a:cs typeface="Calibri"/>
              </a:rPr>
              <a:t>dari</a:t>
            </a:r>
            <a:r>
              <a:rPr sz="2800" b="1" spc="-31" dirty="0">
                <a:solidFill>
                  <a:srgbClr val="FFFFFF"/>
                </a:solidFill>
                <a:latin typeface="Calibri"/>
                <a:cs typeface="Calibri"/>
              </a:rPr>
              <a:t> </a:t>
            </a:r>
            <a:r>
              <a:rPr sz="2800" b="1" spc="31" dirty="0">
                <a:solidFill>
                  <a:srgbClr val="FFFFFF"/>
                </a:solidFill>
                <a:latin typeface="Calibri"/>
                <a:cs typeface="Calibri"/>
              </a:rPr>
              <a:t>asset</a:t>
            </a:r>
            <a:r>
              <a:rPr sz="2800" b="1" spc="-47" dirty="0">
                <a:solidFill>
                  <a:srgbClr val="FFFFFF"/>
                </a:solidFill>
                <a:latin typeface="Calibri"/>
                <a:cs typeface="Calibri"/>
              </a:rPr>
              <a:t> </a:t>
            </a:r>
            <a:r>
              <a:rPr sz="2800" b="1" spc="16" dirty="0">
                <a:solidFill>
                  <a:srgbClr val="FFFFFF"/>
                </a:solidFill>
                <a:latin typeface="Calibri"/>
                <a:cs typeface="Calibri"/>
              </a:rPr>
              <a:t>financial</a:t>
            </a:r>
            <a:r>
              <a:rPr sz="2800" b="1" spc="-16" dirty="0">
                <a:solidFill>
                  <a:srgbClr val="FFFFFF"/>
                </a:solidFill>
                <a:latin typeface="Calibri"/>
                <a:cs typeface="Calibri"/>
              </a:rPr>
              <a:t> </a:t>
            </a:r>
            <a:r>
              <a:rPr sz="2800" b="1" spc="16" dirty="0">
                <a:solidFill>
                  <a:srgbClr val="FFFFFF"/>
                </a:solidFill>
                <a:latin typeface="Calibri"/>
                <a:cs typeface="Calibri"/>
              </a:rPr>
              <a:t>lainnya</a:t>
            </a:r>
            <a:endParaRPr sz="2800" dirty="0">
              <a:latin typeface="Calibri"/>
              <a:cs typeface="Calibri"/>
            </a:endParaRPr>
          </a:p>
        </p:txBody>
      </p:sp>
      <p:sp>
        <p:nvSpPr>
          <p:cNvPr id="23" name="object 23"/>
          <p:cNvSpPr/>
          <p:nvPr/>
        </p:nvSpPr>
        <p:spPr>
          <a:xfrm>
            <a:off x="984" y="4129"/>
            <a:ext cx="18303766" cy="10279132"/>
          </a:xfrm>
          <a:custGeom>
            <a:avLst/>
            <a:gdLst/>
            <a:ahLst/>
            <a:cxnLst/>
            <a:rect l="l" t="t" r="r" b="b"/>
            <a:pathLst>
              <a:path w="5897880" h="3318510">
                <a:moveTo>
                  <a:pt x="0" y="3318129"/>
                </a:moveTo>
                <a:lnTo>
                  <a:pt x="5897626" y="3318129"/>
                </a:lnTo>
                <a:lnTo>
                  <a:pt x="5897626" y="0"/>
                </a:lnTo>
                <a:lnTo>
                  <a:pt x="0" y="0"/>
                </a:lnTo>
                <a:lnTo>
                  <a:pt x="0" y="3318129"/>
                </a:lnTo>
                <a:close/>
              </a:path>
            </a:pathLst>
          </a:custGeom>
          <a:ln w="25400">
            <a:solidFill>
              <a:srgbClr val="000000"/>
            </a:solidFill>
          </a:ln>
        </p:spPr>
        <p:txBody>
          <a:bodyPr wrap="square" lIns="0" tIns="0" rIns="0" bIns="0" rtlCol="0"/>
          <a:lstStyle/>
          <a:p>
            <a:endParaRPr/>
          </a:p>
        </p:txBody>
      </p:sp>
      <p:sp>
        <p:nvSpPr>
          <p:cNvPr id="24"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2204198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4548352" y="1832799"/>
            <a:ext cx="13542580" cy="141590"/>
          </a:xfrm>
          <a:prstGeom prst="rect">
            <a:avLst/>
          </a:prstGeom>
        </p:spPr>
      </p:pic>
      <p:sp>
        <p:nvSpPr>
          <p:cNvPr id="6" name="object 6"/>
          <p:cNvSpPr txBox="1">
            <a:spLocks noGrp="1"/>
          </p:cNvSpPr>
          <p:nvPr>
            <p:ph type="title"/>
          </p:nvPr>
        </p:nvSpPr>
        <p:spPr>
          <a:xfrm>
            <a:off x="4521550" y="454361"/>
            <a:ext cx="7811814" cy="1245061"/>
          </a:xfrm>
          <a:prstGeom prst="rect">
            <a:avLst/>
          </a:prstGeom>
        </p:spPr>
        <p:txBody>
          <a:bodyPr vert="horz" wrap="square" lIns="0" tIns="47264" rIns="0" bIns="0" rtlCol="0">
            <a:spAutoFit/>
          </a:bodyPr>
          <a:lstStyle/>
          <a:p>
            <a:pPr marL="39387">
              <a:lnSpc>
                <a:spcPts val="5877"/>
              </a:lnSpc>
              <a:spcBef>
                <a:spcPts val="372"/>
              </a:spcBef>
            </a:pPr>
            <a:r>
              <a:rPr sz="5000" spc="62" dirty="0"/>
              <a:t>Kes</a:t>
            </a:r>
            <a:r>
              <a:rPr sz="5000" spc="171" dirty="0"/>
              <a:t>eim</a:t>
            </a:r>
            <a:r>
              <a:rPr sz="5000" spc="140" dirty="0"/>
              <a:t>b</a:t>
            </a:r>
            <a:r>
              <a:rPr sz="5000" spc="-16" dirty="0"/>
              <a:t>a</a:t>
            </a:r>
            <a:r>
              <a:rPr sz="5000" spc="78" dirty="0"/>
              <a:t>ng</a:t>
            </a:r>
            <a:r>
              <a:rPr sz="5000" spc="93" dirty="0"/>
              <a:t>an</a:t>
            </a:r>
            <a:r>
              <a:rPr sz="5000" spc="-589" dirty="0"/>
              <a:t> </a:t>
            </a:r>
            <a:r>
              <a:rPr sz="5000" spc="760" dirty="0">
                <a:solidFill>
                  <a:srgbClr val="0066CC"/>
                </a:solidFill>
              </a:rPr>
              <a:t>M</a:t>
            </a:r>
            <a:r>
              <a:rPr sz="5000" spc="264" dirty="0">
                <a:solidFill>
                  <a:srgbClr val="0066CC"/>
                </a:solidFill>
              </a:rPr>
              <a:t>o</a:t>
            </a:r>
            <a:r>
              <a:rPr sz="5000" spc="78" dirty="0">
                <a:solidFill>
                  <a:srgbClr val="0066CC"/>
                </a:solidFill>
              </a:rPr>
              <a:t>neter</a:t>
            </a:r>
            <a:endParaRPr sz="5000"/>
          </a:p>
          <a:p>
            <a:pPr marL="39387">
              <a:lnSpc>
                <a:spcPts val="3272"/>
              </a:lnSpc>
            </a:pPr>
            <a:r>
              <a:rPr sz="2800" spc="-16" dirty="0">
                <a:solidFill>
                  <a:srgbClr val="929292"/>
                </a:solidFill>
                <a:latin typeface="Calibri"/>
                <a:cs typeface="Calibri"/>
              </a:rPr>
              <a:t>Keseimbangan</a:t>
            </a:r>
            <a:r>
              <a:rPr sz="2800" spc="-124" dirty="0">
                <a:solidFill>
                  <a:srgbClr val="929292"/>
                </a:solidFill>
                <a:latin typeface="Calibri"/>
                <a:cs typeface="Calibri"/>
              </a:rPr>
              <a:t> </a:t>
            </a:r>
            <a:r>
              <a:rPr sz="2800" spc="-16" dirty="0">
                <a:solidFill>
                  <a:srgbClr val="929292"/>
                </a:solidFill>
                <a:latin typeface="Calibri"/>
                <a:cs typeface="Calibri"/>
              </a:rPr>
              <a:t>Moneter</a:t>
            </a:r>
            <a:endParaRPr sz="2800">
              <a:latin typeface="Calibri"/>
              <a:cs typeface="Calibri"/>
            </a:endParaRPr>
          </a:p>
        </p:txBody>
      </p:sp>
      <p:sp>
        <p:nvSpPr>
          <p:cNvPr id="8" name="object 8"/>
          <p:cNvSpPr txBox="1"/>
          <p:nvPr/>
        </p:nvSpPr>
        <p:spPr>
          <a:xfrm>
            <a:off x="7623810" y="3091607"/>
            <a:ext cx="9333186" cy="1180153"/>
          </a:xfrm>
          <a:prstGeom prst="rect">
            <a:avLst/>
          </a:prstGeom>
        </p:spPr>
        <p:txBody>
          <a:bodyPr vert="horz" wrap="square" lIns="0" tIns="35448" rIns="0" bIns="0" rtlCol="0">
            <a:spAutoFit/>
          </a:bodyPr>
          <a:lstStyle/>
          <a:p>
            <a:pPr marL="496270" marR="15755" indent="-456884">
              <a:lnSpc>
                <a:spcPct val="155600"/>
              </a:lnSpc>
              <a:spcBef>
                <a:spcPts val="279"/>
              </a:spcBef>
              <a:buFont typeface="Wingdings"/>
              <a:buChar char=""/>
              <a:tabLst>
                <a:tab pos="496270" algn="l"/>
              </a:tabLst>
            </a:pPr>
            <a:r>
              <a:rPr sz="2300" spc="16" dirty="0">
                <a:latin typeface="Arial" pitchFamily="34" charset="0"/>
                <a:cs typeface="Arial" pitchFamily="34" charset="0"/>
              </a:rPr>
              <a:t>Keseimbangan</a:t>
            </a:r>
            <a:r>
              <a:rPr sz="2300" spc="31" dirty="0">
                <a:latin typeface="Arial" pitchFamily="34" charset="0"/>
                <a:cs typeface="Arial" pitchFamily="34" charset="0"/>
              </a:rPr>
              <a:t> moneter adalah </a:t>
            </a:r>
            <a:r>
              <a:rPr sz="2300" spc="16" dirty="0">
                <a:latin typeface="Arial" pitchFamily="34" charset="0"/>
                <a:cs typeface="Arial" pitchFamily="34" charset="0"/>
              </a:rPr>
              <a:t>situasi</a:t>
            </a:r>
            <a:r>
              <a:rPr sz="2300" spc="31" dirty="0">
                <a:latin typeface="Arial" pitchFamily="34" charset="0"/>
                <a:cs typeface="Arial" pitchFamily="34" charset="0"/>
              </a:rPr>
              <a:t> </a:t>
            </a:r>
            <a:r>
              <a:rPr sz="2300" spc="16" dirty="0">
                <a:latin typeface="Arial" pitchFamily="34" charset="0"/>
                <a:cs typeface="Arial" pitchFamily="34" charset="0"/>
              </a:rPr>
              <a:t>di </a:t>
            </a:r>
            <a:r>
              <a:rPr sz="2300" spc="31" dirty="0">
                <a:latin typeface="Arial" pitchFamily="34" charset="0"/>
                <a:cs typeface="Arial" pitchFamily="34" charset="0"/>
              </a:rPr>
              <a:t>mana </a:t>
            </a:r>
            <a:r>
              <a:rPr sz="2300" spc="16" dirty="0">
                <a:latin typeface="Arial" pitchFamily="34" charset="0"/>
                <a:cs typeface="Arial" pitchFamily="34" charset="0"/>
              </a:rPr>
              <a:t>penawaran</a:t>
            </a:r>
            <a:r>
              <a:rPr sz="2300" spc="31" dirty="0">
                <a:latin typeface="Arial" pitchFamily="34" charset="0"/>
                <a:cs typeface="Arial" pitchFamily="34" charset="0"/>
              </a:rPr>
              <a:t> </a:t>
            </a:r>
            <a:r>
              <a:rPr sz="2300" spc="16" dirty="0">
                <a:latin typeface="Arial" pitchFamily="34" charset="0"/>
                <a:cs typeface="Arial" pitchFamily="34" charset="0"/>
              </a:rPr>
              <a:t>uang sama </a:t>
            </a:r>
            <a:r>
              <a:rPr sz="2300" spc="-481" dirty="0">
                <a:latin typeface="Arial" pitchFamily="34" charset="0"/>
                <a:cs typeface="Arial" pitchFamily="34" charset="0"/>
              </a:rPr>
              <a:t> </a:t>
            </a:r>
            <a:r>
              <a:rPr sz="2300" spc="16" dirty="0">
                <a:latin typeface="Arial" pitchFamily="34" charset="0"/>
                <a:cs typeface="Arial" pitchFamily="34" charset="0"/>
              </a:rPr>
              <a:t>dengan</a:t>
            </a:r>
            <a:r>
              <a:rPr sz="2300" spc="47" dirty="0">
                <a:latin typeface="Arial" pitchFamily="34" charset="0"/>
                <a:cs typeface="Arial" pitchFamily="34" charset="0"/>
              </a:rPr>
              <a:t> </a:t>
            </a:r>
            <a:r>
              <a:rPr sz="2300" spc="31" dirty="0">
                <a:latin typeface="Arial" pitchFamily="34" charset="0"/>
                <a:cs typeface="Arial" pitchFamily="34" charset="0"/>
              </a:rPr>
              <a:t>permintaan</a:t>
            </a:r>
            <a:r>
              <a:rPr sz="2300" spc="-124" dirty="0">
                <a:latin typeface="Arial" pitchFamily="34" charset="0"/>
                <a:cs typeface="Arial" pitchFamily="34" charset="0"/>
              </a:rPr>
              <a:t> </a:t>
            </a:r>
            <a:r>
              <a:rPr sz="2300" spc="16" dirty="0">
                <a:latin typeface="Arial" pitchFamily="34" charset="0"/>
                <a:cs typeface="Arial" pitchFamily="34" charset="0"/>
              </a:rPr>
              <a:t>uang.</a:t>
            </a:r>
            <a:endParaRPr sz="2300" dirty="0">
              <a:latin typeface="Arial" pitchFamily="34" charset="0"/>
              <a:cs typeface="Arial" pitchFamily="34" charset="0"/>
            </a:endParaRPr>
          </a:p>
        </p:txBody>
      </p:sp>
      <p:sp>
        <p:nvSpPr>
          <p:cNvPr id="9" name="object 9"/>
          <p:cNvSpPr txBox="1">
            <a:spLocks noGrp="1"/>
          </p:cNvSpPr>
          <p:nvPr>
            <p:ph type="body" idx="1"/>
          </p:nvPr>
        </p:nvSpPr>
        <p:spPr>
          <a:xfrm>
            <a:off x="1517014" y="4129405"/>
            <a:ext cx="15253970" cy="2271412"/>
          </a:xfrm>
          <a:prstGeom prst="rect">
            <a:avLst/>
          </a:prstGeom>
        </p:spPr>
        <p:txBody>
          <a:bodyPr vert="horz" wrap="square" lIns="0" tIns="51202" rIns="0" bIns="0" rtlCol="0">
            <a:spAutoFit/>
          </a:bodyPr>
          <a:lstStyle/>
          <a:p>
            <a:pPr marL="6847345" indent="-456884">
              <a:spcBef>
                <a:spcPts val="403"/>
              </a:spcBef>
              <a:buFont typeface="Wingdings"/>
              <a:buChar char=""/>
              <a:tabLst>
                <a:tab pos="6847345" algn="l"/>
              </a:tabLst>
            </a:pPr>
            <a:r>
              <a:rPr spc="16" dirty="0">
                <a:latin typeface="Arial" pitchFamily="34" charset="0"/>
                <a:cs typeface="Arial" pitchFamily="34" charset="0"/>
              </a:rPr>
              <a:t>Keseimbangan</a:t>
            </a:r>
            <a:r>
              <a:rPr spc="47" dirty="0">
                <a:latin typeface="Arial" pitchFamily="34" charset="0"/>
                <a:cs typeface="Arial" pitchFamily="34" charset="0"/>
              </a:rPr>
              <a:t> </a:t>
            </a:r>
            <a:r>
              <a:rPr spc="31" dirty="0">
                <a:latin typeface="Arial" pitchFamily="34" charset="0"/>
                <a:cs typeface="Arial" pitchFamily="34" charset="0"/>
              </a:rPr>
              <a:t>moneter</a:t>
            </a:r>
            <a:r>
              <a:rPr spc="-31" dirty="0">
                <a:latin typeface="Arial" pitchFamily="34" charset="0"/>
                <a:cs typeface="Arial" pitchFamily="34" charset="0"/>
              </a:rPr>
              <a:t> </a:t>
            </a:r>
            <a:r>
              <a:rPr spc="16" dirty="0">
                <a:latin typeface="Arial" pitchFamily="34" charset="0"/>
                <a:cs typeface="Arial" pitchFamily="34" charset="0"/>
              </a:rPr>
              <a:t>berada</a:t>
            </a:r>
            <a:r>
              <a:rPr spc="-16" dirty="0">
                <a:latin typeface="Arial" pitchFamily="34" charset="0"/>
                <a:cs typeface="Arial" pitchFamily="34" charset="0"/>
              </a:rPr>
              <a:t> </a:t>
            </a:r>
            <a:r>
              <a:rPr spc="16" dirty="0">
                <a:latin typeface="Arial" pitchFamily="34" charset="0"/>
                <a:cs typeface="Arial" pitchFamily="34" charset="0"/>
              </a:rPr>
              <a:t>di titik</a:t>
            </a:r>
            <a:r>
              <a:rPr spc="-31" dirty="0">
                <a:latin typeface="Arial" pitchFamily="34" charset="0"/>
                <a:cs typeface="Arial" pitchFamily="34" charset="0"/>
              </a:rPr>
              <a:t> </a:t>
            </a:r>
            <a:r>
              <a:rPr b="1" spc="16" dirty="0">
                <a:latin typeface="Arial" pitchFamily="34" charset="0"/>
                <a:cs typeface="Arial" pitchFamily="34" charset="0"/>
              </a:rPr>
              <a:t>E</a:t>
            </a:r>
            <a:r>
              <a:rPr sz="2300" b="1" spc="22" baseline="-22222" dirty="0">
                <a:latin typeface="Arial" pitchFamily="34" charset="0"/>
                <a:cs typeface="Arial" pitchFamily="34" charset="0"/>
              </a:rPr>
              <a:t>0</a:t>
            </a:r>
            <a:r>
              <a:rPr sz="2300" spc="16" dirty="0">
                <a:latin typeface="Arial" pitchFamily="34" charset="0"/>
                <a:cs typeface="Arial" pitchFamily="34" charset="0"/>
              </a:rPr>
              <a:t>.</a:t>
            </a:r>
            <a:endParaRPr sz="2300" dirty="0">
              <a:latin typeface="Arial" pitchFamily="34" charset="0"/>
              <a:cs typeface="Arial" pitchFamily="34" charset="0"/>
            </a:endParaRPr>
          </a:p>
          <a:p>
            <a:pPr marL="6847345" marR="104374" indent="-456884">
              <a:lnSpc>
                <a:spcPct val="153400"/>
              </a:lnSpc>
              <a:spcBef>
                <a:spcPts val="620"/>
              </a:spcBef>
              <a:buFont typeface="Wingdings"/>
              <a:buChar char=""/>
              <a:tabLst>
                <a:tab pos="6847345" algn="l"/>
              </a:tabLst>
            </a:pPr>
            <a:r>
              <a:rPr spc="16" dirty="0">
                <a:latin typeface="Arial" pitchFamily="34" charset="0"/>
                <a:cs typeface="Arial" pitchFamily="34" charset="0"/>
              </a:rPr>
              <a:t>Diluar</a:t>
            </a:r>
            <a:r>
              <a:rPr spc="124" dirty="0">
                <a:latin typeface="Arial" pitchFamily="34" charset="0"/>
                <a:cs typeface="Arial" pitchFamily="34" charset="0"/>
              </a:rPr>
              <a:t> </a:t>
            </a:r>
            <a:r>
              <a:rPr dirty="0">
                <a:latin typeface="Arial" pitchFamily="34" charset="0"/>
                <a:cs typeface="Arial" pitchFamily="34" charset="0"/>
              </a:rPr>
              <a:t>titik</a:t>
            </a:r>
            <a:r>
              <a:rPr spc="140" dirty="0">
                <a:latin typeface="Arial" pitchFamily="34" charset="0"/>
                <a:cs typeface="Arial" pitchFamily="34" charset="0"/>
              </a:rPr>
              <a:t> </a:t>
            </a:r>
            <a:r>
              <a:rPr spc="31" dirty="0">
                <a:latin typeface="Arial" pitchFamily="34" charset="0"/>
                <a:cs typeface="Arial" pitchFamily="34" charset="0"/>
              </a:rPr>
              <a:t>E</a:t>
            </a:r>
            <a:r>
              <a:rPr spc="62" dirty="0">
                <a:latin typeface="Arial" pitchFamily="34" charset="0"/>
                <a:cs typeface="Arial" pitchFamily="34" charset="0"/>
              </a:rPr>
              <a:t> </a:t>
            </a:r>
            <a:r>
              <a:rPr spc="16" dirty="0">
                <a:latin typeface="Arial" pitchFamily="34" charset="0"/>
                <a:cs typeface="Arial" pitchFamily="34" charset="0"/>
              </a:rPr>
              <a:t>terjadi</a:t>
            </a:r>
            <a:r>
              <a:rPr spc="31" dirty="0">
                <a:latin typeface="Arial" pitchFamily="34" charset="0"/>
                <a:cs typeface="Arial" pitchFamily="34" charset="0"/>
              </a:rPr>
              <a:t> </a:t>
            </a:r>
            <a:r>
              <a:rPr spc="16" dirty="0">
                <a:latin typeface="Arial" pitchFamily="34" charset="0"/>
                <a:cs typeface="Arial" pitchFamily="34" charset="0"/>
              </a:rPr>
              <a:t>kondisi</a:t>
            </a:r>
            <a:r>
              <a:rPr spc="109" dirty="0">
                <a:latin typeface="Arial" pitchFamily="34" charset="0"/>
                <a:cs typeface="Arial" pitchFamily="34" charset="0"/>
              </a:rPr>
              <a:t> </a:t>
            </a:r>
            <a:r>
              <a:rPr i="1" spc="16" dirty="0">
                <a:solidFill>
                  <a:srgbClr val="FF0000"/>
                </a:solidFill>
                <a:latin typeface="Arial" pitchFamily="34" charset="0"/>
                <a:cs typeface="Arial" pitchFamily="34" charset="0"/>
              </a:rPr>
              <a:t>disequilibrium</a:t>
            </a:r>
            <a:r>
              <a:rPr spc="16" dirty="0">
                <a:latin typeface="Arial" pitchFamily="34" charset="0"/>
                <a:cs typeface="Arial" pitchFamily="34" charset="0"/>
              </a:rPr>
              <a:t>,</a:t>
            </a:r>
            <a:r>
              <a:rPr spc="109" dirty="0">
                <a:latin typeface="Arial" pitchFamily="34" charset="0"/>
                <a:cs typeface="Arial" pitchFamily="34" charset="0"/>
              </a:rPr>
              <a:t> </a:t>
            </a:r>
            <a:r>
              <a:rPr spc="16" dirty="0">
                <a:latin typeface="Arial" pitchFamily="34" charset="0"/>
                <a:cs typeface="Arial" pitchFamily="34" charset="0"/>
              </a:rPr>
              <a:t>yaitu</a:t>
            </a:r>
            <a:r>
              <a:rPr spc="124" dirty="0">
                <a:latin typeface="Arial" pitchFamily="34" charset="0"/>
                <a:cs typeface="Arial" pitchFamily="34" charset="0"/>
              </a:rPr>
              <a:t> </a:t>
            </a:r>
            <a:r>
              <a:rPr spc="16" dirty="0">
                <a:latin typeface="Arial" pitchFamily="34" charset="0"/>
                <a:cs typeface="Arial" pitchFamily="34" charset="0"/>
              </a:rPr>
              <a:t>dapat</a:t>
            </a:r>
            <a:r>
              <a:rPr spc="93" dirty="0">
                <a:latin typeface="Arial" pitchFamily="34" charset="0"/>
                <a:cs typeface="Arial" pitchFamily="34" charset="0"/>
              </a:rPr>
              <a:t> </a:t>
            </a:r>
            <a:r>
              <a:rPr spc="16" dirty="0">
                <a:latin typeface="Arial" pitchFamily="34" charset="0"/>
                <a:cs typeface="Arial" pitchFamily="34" charset="0"/>
              </a:rPr>
              <a:t>berupa </a:t>
            </a:r>
            <a:r>
              <a:rPr spc="-481" dirty="0">
                <a:latin typeface="Arial" pitchFamily="34" charset="0"/>
                <a:cs typeface="Arial" pitchFamily="34" charset="0"/>
              </a:rPr>
              <a:t> </a:t>
            </a:r>
            <a:r>
              <a:rPr spc="16" dirty="0">
                <a:latin typeface="Arial" pitchFamily="34" charset="0"/>
                <a:cs typeface="Arial" pitchFamily="34" charset="0"/>
              </a:rPr>
              <a:t>kelebihan</a:t>
            </a:r>
            <a:r>
              <a:rPr spc="-31" dirty="0">
                <a:latin typeface="Arial" pitchFamily="34" charset="0"/>
                <a:cs typeface="Arial" pitchFamily="34" charset="0"/>
              </a:rPr>
              <a:t> </a:t>
            </a:r>
            <a:r>
              <a:rPr spc="31" dirty="0">
                <a:latin typeface="Arial" pitchFamily="34" charset="0"/>
                <a:cs typeface="Arial" pitchFamily="34" charset="0"/>
              </a:rPr>
              <a:t>penawaran</a:t>
            </a:r>
            <a:r>
              <a:rPr spc="-124" dirty="0">
                <a:latin typeface="Arial" pitchFamily="34" charset="0"/>
                <a:cs typeface="Arial" pitchFamily="34" charset="0"/>
              </a:rPr>
              <a:t> </a:t>
            </a:r>
            <a:r>
              <a:rPr spc="31" dirty="0">
                <a:latin typeface="Arial" pitchFamily="34" charset="0"/>
                <a:cs typeface="Arial" pitchFamily="34" charset="0"/>
              </a:rPr>
              <a:t>uang</a:t>
            </a:r>
            <a:r>
              <a:rPr dirty="0">
                <a:latin typeface="Arial" pitchFamily="34" charset="0"/>
                <a:cs typeface="Arial" pitchFamily="34" charset="0"/>
              </a:rPr>
              <a:t> </a:t>
            </a:r>
            <a:r>
              <a:rPr spc="31" dirty="0">
                <a:latin typeface="Arial" pitchFamily="34" charset="0"/>
                <a:cs typeface="Arial" pitchFamily="34" charset="0"/>
              </a:rPr>
              <a:t>maupun</a:t>
            </a:r>
            <a:r>
              <a:rPr dirty="0">
                <a:latin typeface="Arial" pitchFamily="34" charset="0"/>
                <a:cs typeface="Arial" pitchFamily="34" charset="0"/>
              </a:rPr>
              <a:t> </a:t>
            </a:r>
            <a:r>
              <a:rPr spc="31" dirty="0">
                <a:latin typeface="Arial" pitchFamily="34" charset="0"/>
                <a:cs typeface="Arial" pitchFamily="34" charset="0"/>
              </a:rPr>
              <a:t>permintaan</a:t>
            </a:r>
            <a:r>
              <a:rPr spc="-62" dirty="0">
                <a:latin typeface="Arial" pitchFamily="34" charset="0"/>
                <a:cs typeface="Arial" pitchFamily="34" charset="0"/>
              </a:rPr>
              <a:t> </a:t>
            </a:r>
            <a:r>
              <a:rPr spc="31" dirty="0">
                <a:latin typeface="Arial" pitchFamily="34" charset="0"/>
                <a:cs typeface="Arial" pitchFamily="34" charset="0"/>
              </a:rPr>
              <a:t>uang</a:t>
            </a:r>
          </a:p>
          <a:p>
            <a:pPr marL="6847345" marR="94528" indent="-456884">
              <a:lnSpc>
                <a:spcPct val="155600"/>
              </a:lnSpc>
              <a:spcBef>
                <a:spcPts val="558"/>
              </a:spcBef>
              <a:buFont typeface="Wingdings"/>
              <a:buChar char=""/>
              <a:tabLst>
                <a:tab pos="6847345" algn="l"/>
              </a:tabLst>
            </a:pPr>
            <a:r>
              <a:rPr spc="16" dirty="0">
                <a:latin typeface="Arial" pitchFamily="34" charset="0"/>
                <a:cs typeface="Arial" pitchFamily="34" charset="0"/>
              </a:rPr>
              <a:t>Bagaimana</a:t>
            </a:r>
            <a:r>
              <a:rPr spc="419" dirty="0">
                <a:latin typeface="Arial" pitchFamily="34" charset="0"/>
                <a:cs typeface="Arial" pitchFamily="34" charset="0"/>
              </a:rPr>
              <a:t> </a:t>
            </a:r>
            <a:r>
              <a:rPr spc="16" dirty="0">
                <a:latin typeface="Arial" pitchFamily="34" charset="0"/>
                <a:cs typeface="Arial" pitchFamily="34" charset="0"/>
              </a:rPr>
              <a:t>kelebihan</a:t>
            </a:r>
            <a:r>
              <a:rPr spc="419" dirty="0">
                <a:latin typeface="Arial" pitchFamily="34" charset="0"/>
                <a:cs typeface="Arial" pitchFamily="34" charset="0"/>
              </a:rPr>
              <a:t> </a:t>
            </a:r>
            <a:r>
              <a:rPr spc="31" dirty="0">
                <a:latin typeface="Arial" pitchFamily="34" charset="0"/>
                <a:cs typeface="Arial" pitchFamily="34" charset="0"/>
              </a:rPr>
              <a:t>permintaan</a:t>
            </a:r>
            <a:r>
              <a:rPr spc="341" dirty="0">
                <a:latin typeface="Arial" pitchFamily="34" charset="0"/>
                <a:cs typeface="Arial" pitchFamily="34" charset="0"/>
              </a:rPr>
              <a:t> </a:t>
            </a:r>
            <a:r>
              <a:rPr spc="16" dirty="0">
                <a:latin typeface="Arial" pitchFamily="34" charset="0"/>
                <a:cs typeface="Arial" pitchFamily="34" charset="0"/>
              </a:rPr>
              <a:t>atau</a:t>
            </a:r>
            <a:r>
              <a:rPr spc="419" dirty="0">
                <a:latin typeface="Arial" pitchFamily="34" charset="0"/>
                <a:cs typeface="Arial" pitchFamily="34" charset="0"/>
              </a:rPr>
              <a:t> </a:t>
            </a:r>
            <a:r>
              <a:rPr spc="16" dirty="0">
                <a:latin typeface="Arial" pitchFamily="34" charset="0"/>
                <a:cs typeface="Arial" pitchFamily="34" charset="0"/>
              </a:rPr>
              <a:t>penawaran</a:t>
            </a:r>
            <a:r>
              <a:rPr spc="434" dirty="0">
                <a:latin typeface="Arial" pitchFamily="34" charset="0"/>
                <a:cs typeface="Arial" pitchFamily="34" charset="0"/>
              </a:rPr>
              <a:t> </a:t>
            </a:r>
            <a:r>
              <a:rPr spc="31" dirty="0">
                <a:latin typeface="Arial" pitchFamily="34" charset="0"/>
                <a:cs typeface="Arial" pitchFamily="34" charset="0"/>
              </a:rPr>
              <a:t>uang</a:t>
            </a:r>
            <a:r>
              <a:rPr spc="403" dirty="0">
                <a:latin typeface="Arial" pitchFamily="34" charset="0"/>
                <a:cs typeface="Arial" pitchFamily="34" charset="0"/>
              </a:rPr>
              <a:t> </a:t>
            </a:r>
            <a:r>
              <a:rPr spc="16" dirty="0">
                <a:latin typeface="Arial" pitchFamily="34" charset="0"/>
                <a:cs typeface="Arial" pitchFamily="34" charset="0"/>
              </a:rPr>
              <a:t>dapat </a:t>
            </a:r>
            <a:r>
              <a:rPr spc="-481" dirty="0">
                <a:latin typeface="Arial" pitchFamily="34" charset="0"/>
                <a:cs typeface="Arial" pitchFamily="34" charset="0"/>
              </a:rPr>
              <a:t> </a:t>
            </a:r>
            <a:r>
              <a:rPr spc="16" dirty="0">
                <a:latin typeface="Arial" pitchFamily="34" charset="0"/>
                <a:cs typeface="Arial" pitchFamily="34" charset="0"/>
              </a:rPr>
              <a:t>mempengaruhi</a:t>
            </a:r>
            <a:r>
              <a:rPr spc="78" dirty="0">
                <a:latin typeface="Arial" pitchFamily="34" charset="0"/>
                <a:cs typeface="Arial" pitchFamily="34" charset="0"/>
              </a:rPr>
              <a:t> </a:t>
            </a:r>
            <a:r>
              <a:rPr spc="16" dirty="0">
                <a:latin typeface="Arial" pitchFamily="34" charset="0"/>
                <a:cs typeface="Arial" pitchFamily="34" charset="0"/>
              </a:rPr>
              <a:t>fungsi</a:t>
            </a:r>
            <a:r>
              <a:rPr spc="31" dirty="0">
                <a:latin typeface="Arial" pitchFamily="34" charset="0"/>
                <a:cs typeface="Arial" pitchFamily="34" charset="0"/>
              </a:rPr>
              <a:t> </a:t>
            </a:r>
            <a:r>
              <a:rPr spc="16" dirty="0">
                <a:latin typeface="Arial" pitchFamily="34" charset="0"/>
                <a:cs typeface="Arial" pitchFamily="34" charset="0"/>
              </a:rPr>
              <a:t>pengeluaran</a:t>
            </a:r>
            <a:r>
              <a:rPr dirty="0">
                <a:latin typeface="Arial" pitchFamily="34" charset="0"/>
                <a:cs typeface="Arial" pitchFamily="34" charset="0"/>
              </a:rPr>
              <a:t> </a:t>
            </a:r>
            <a:r>
              <a:rPr spc="16" dirty="0">
                <a:latin typeface="Arial" pitchFamily="34" charset="0"/>
                <a:cs typeface="Arial" pitchFamily="34" charset="0"/>
              </a:rPr>
              <a:t>agregat</a:t>
            </a:r>
            <a:r>
              <a:rPr spc="-31" dirty="0">
                <a:latin typeface="Arial" pitchFamily="34" charset="0"/>
                <a:cs typeface="Arial" pitchFamily="34" charset="0"/>
              </a:rPr>
              <a:t> </a:t>
            </a:r>
            <a:r>
              <a:rPr spc="31" dirty="0">
                <a:latin typeface="Arial" pitchFamily="34" charset="0"/>
                <a:cs typeface="Arial" pitchFamily="34" charset="0"/>
              </a:rPr>
              <a:t>(AE)</a:t>
            </a:r>
          </a:p>
        </p:txBody>
      </p:sp>
      <p:sp>
        <p:nvSpPr>
          <p:cNvPr id="10" name="object 10"/>
          <p:cNvSpPr txBox="1"/>
          <p:nvPr/>
        </p:nvSpPr>
        <p:spPr>
          <a:xfrm>
            <a:off x="7623812" y="7048500"/>
            <a:ext cx="7082788" cy="405645"/>
          </a:xfrm>
          <a:prstGeom prst="rect">
            <a:avLst/>
          </a:prstGeom>
        </p:spPr>
        <p:txBody>
          <a:bodyPr vert="horz" wrap="square" lIns="0" tIns="51202" rIns="0" bIns="0" rtlCol="0">
            <a:spAutoFit/>
          </a:bodyPr>
          <a:lstStyle/>
          <a:p>
            <a:pPr marL="496270" indent="-456884">
              <a:spcBef>
                <a:spcPts val="403"/>
              </a:spcBef>
              <a:buFont typeface="Wingdings"/>
              <a:buChar char=""/>
              <a:tabLst>
                <a:tab pos="496270" algn="l"/>
              </a:tabLst>
            </a:pPr>
            <a:r>
              <a:rPr sz="2300" spc="31" dirty="0">
                <a:latin typeface="Arial" pitchFamily="34" charset="0"/>
                <a:cs typeface="Arial" pitchFamily="34" charset="0"/>
              </a:rPr>
              <a:t>Mekanisma</a:t>
            </a:r>
            <a:r>
              <a:rPr sz="2300" spc="-31" dirty="0">
                <a:latin typeface="Arial" pitchFamily="34" charset="0"/>
                <a:cs typeface="Arial" pitchFamily="34" charset="0"/>
              </a:rPr>
              <a:t> </a:t>
            </a:r>
            <a:r>
              <a:rPr sz="2300" spc="16" dirty="0">
                <a:latin typeface="Arial" pitchFamily="34" charset="0"/>
                <a:cs typeface="Arial" pitchFamily="34" charset="0"/>
              </a:rPr>
              <a:t>transmisi</a:t>
            </a:r>
            <a:r>
              <a:rPr sz="2300" spc="-31" dirty="0">
                <a:latin typeface="Arial" pitchFamily="34" charset="0"/>
                <a:cs typeface="Arial" pitchFamily="34" charset="0"/>
              </a:rPr>
              <a:t> </a:t>
            </a:r>
            <a:r>
              <a:rPr sz="2300" spc="16" dirty="0">
                <a:latin typeface="Arial" pitchFamily="34" charset="0"/>
                <a:cs typeface="Arial" pitchFamily="34" charset="0"/>
              </a:rPr>
              <a:t>terdiri</a:t>
            </a:r>
            <a:r>
              <a:rPr sz="2300" spc="-31" dirty="0">
                <a:latin typeface="Arial" pitchFamily="34" charset="0"/>
                <a:cs typeface="Arial" pitchFamily="34" charset="0"/>
              </a:rPr>
              <a:t> </a:t>
            </a:r>
            <a:r>
              <a:rPr sz="2300" spc="31" dirty="0">
                <a:latin typeface="Arial" pitchFamily="34" charset="0"/>
                <a:cs typeface="Arial" pitchFamily="34" charset="0"/>
              </a:rPr>
              <a:t>dari</a:t>
            </a:r>
            <a:r>
              <a:rPr sz="2300" spc="-31" dirty="0">
                <a:latin typeface="Arial" pitchFamily="34" charset="0"/>
                <a:cs typeface="Arial" pitchFamily="34" charset="0"/>
              </a:rPr>
              <a:t> </a:t>
            </a:r>
            <a:r>
              <a:rPr sz="2300" spc="47" dirty="0">
                <a:latin typeface="Arial" pitchFamily="34" charset="0"/>
                <a:cs typeface="Arial" pitchFamily="34" charset="0"/>
              </a:rPr>
              <a:t>2</a:t>
            </a:r>
            <a:r>
              <a:rPr sz="2300" spc="-16" dirty="0">
                <a:latin typeface="Arial" pitchFamily="34" charset="0"/>
                <a:cs typeface="Arial" pitchFamily="34" charset="0"/>
              </a:rPr>
              <a:t> </a:t>
            </a:r>
            <a:r>
              <a:rPr sz="2300" spc="16" dirty="0">
                <a:latin typeface="Arial" pitchFamily="34" charset="0"/>
                <a:cs typeface="Arial" pitchFamily="34" charset="0"/>
              </a:rPr>
              <a:t>bagian,</a:t>
            </a:r>
            <a:r>
              <a:rPr sz="2300" spc="-31" dirty="0">
                <a:latin typeface="Arial" pitchFamily="34" charset="0"/>
                <a:cs typeface="Arial" pitchFamily="34" charset="0"/>
              </a:rPr>
              <a:t> </a:t>
            </a:r>
            <a:r>
              <a:rPr sz="2300" spc="31" dirty="0">
                <a:latin typeface="Arial" pitchFamily="34" charset="0"/>
                <a:cs typeface="Arial" pitchFamily="34" charset="0"/>
              </a:rPr>
              <a:t>yaitu</a:t>
            </a:r>
            <a:r>
              <a:rPr sz="2300" spc="-62" dirty="0">
                <a:latin typeface="Arial" pitchFamily="34" charset="0"/>
                <a:cs typeface="Arial" pitchFamily="34" charset="0"/>
              </a:rPr>
              <a:t> </a:t>
            </a:r>
            <a:r>
              <a:rPr sz="2300" spc="16" dirty="0">
                <a:latin typeface="Arial" pitchFamily="34" charset="0"/>
                <a:cs typeface="Arial" pitchFamily="34" charset="0"/>
              </a:rPr>
              <a:t>:</a:t>
            </a:r>
            <a:endParaRPr sz="2300" dirty="0">
              <a:latin typeface="Arial" pitchFamily="34" charset="0"/>
              <a:cs typeface="Arial" pitchFamily="34" charset="0"/>
            </a:endParaRPr>
          </a:p>
        </p:txBody>
      </p:sp>
      <p:sp>
        <p:nvSpPr>
          <p:cNvPr id="11" name="object 11"/>
          <p:cNvSpPr txBox="1"/>
          <p:nvPr/>
        </p:nvSpPr>
        <p:spPr>
          <a:xfrm>
            <a:off x="8081008" y="7581900"/>
            <a:ext cx="8073392" cy="1028893"/>
          </a:xfrm>
          <a:prstGeom prst="rect">
            <a:avLst/>
          </a:prstGeom>
        </p:spPr>
        <p:txBody>
          <a:bodyPr vert="horz" wrap="square" lIns="0" tIns="51202" rIns="0" bIns="0" rtlCol="0">
            <a:spAutoFit/>
          </a:bodyPr>
          <a:lstStyle/>
          <a:p>
            <a:pPr marL="433252" indent="-393865">
              <a:spcBef>
                <a:spcPts val="403"/>
              </a:spcBef>
              <a:buAutoNum type="arabicPeriod"/>
              <a:tabLst>
                <a:tab pos="433252" algn="l"/>
              </a:tabLst>
            </a:pPr>
            <a:r>
              <a:rPr sz="2300" spc="16" dirty="0">
                <a:latin typeface="Arial" pitchFamily="34" charset="0"/>
                <a:cs typeface="Arial" pitchFamily="34" charset="0"/>
              </a:rPr>
              <a:t>Kaitan</a:t>
            </a:r>
            <a:r>
              <a:rPr sz="2300" spc="-62" dirty="0">
                <a:latin typeface="Arial" pitchFamily="34" charset="0"/>
                <a:cs typeface="Arial" pitchFamily="34" charset="0"/>
              </a:rPr>
              <a:t> </a:t>
            </a:r>
            <a:r>
              <a:rPr sz="2300" spc="16" dirty="0">
                <a:latin typeface="Arial" pitchFamily="34" charset="0"/>
                <a:cs typeface="Arial" pitchFamily="34" charset="0"/>
              </a:rPr>
              <a:t>antara</a:t>
            </a:r>
            <a:r>
              <a:rPr sz="2300" spc="-109" dirty="0">
                <a:latin typeface="Arial" pitchFamily="34" charset="0"/>
                <a:cs typeface="Arial" pitchFamily="34" charset="0"/>
              </a:rPr>
              <a:t> </a:t>
            </a:r>
            <a:r>
              <a:rPr sz="2300" spc="16" dirty="0">
                <a:latin typeface="Arial" pitchFamily="34" charset="0"/>
                <a:cs typeface="Arial" pitchFamily="34" charset="0"/>
              </a:rPr>
              <a:t>keseimbangan</a:t>
            </a:r>
            <a:r>
              <a:rPr sz="2300" dirty="0">
                <a:latin typeface="Arial" pitchFamily="34" charset="0"/>
                <a:cs typeface="Arial" pitchFamily="34" charset="0"/>
              </a:rPr>
              <a:t> </a:t>
            </a:r>
            <a:r>
              <a:rPr sz="2300" spc="31" dirty="0">
                <a:latin typeface="Arial" pitchFamily="34" charset="0"/>
                <a:cs typeface="Arial" pitchFamily="34" charset="0"/>
              </a:rPr>
              <a:t>moneter</a:t>
            </a:r>
            <a:r>
              <a:rPr sz="2300" dirty="0">
                <a:latin typeface="Arial" pitchFamily="34" charset="0"/>
                <a:cs typeface="Arial" pitchFamily="34" charset="0"/>
              </a:rPr>
              <a:t> </a:t>
            </a:r>
            <a:r>
              <a:rPr sz="2300" spc="16" dirty="0">
                <a:latin typeface="Arial" pitchFamily="34" charset="0"/>
                <a:cs typeface="Arial" pitchFamily="34" charset="0"/>
              </a:rPr>
              <a:t>dengan</a:t>
            </a:r>
            <a:r>
              <a:rPr sz="2300" spc="78" dirty="0">
                <a:latin typeface="Arial" pitchFamily="34" charset="0"/>
                <a:cs typeface="Arial" pitchFamily="34" charset="0"/>
              </a:rPr>
              <a:t> </a:t>
            </a:r>
            <a:r>
              <a:rPr sz="2300" spc="31" dirty="0">
                <a:latin typeface="Arial" pitchFamily="34" charset="0"/>
                <a:cs typeface="Arial" pitchFamily="34" charset="0"/>
              </a:rPr>
              <a:t>suku</a:t>
            </a:r>
            <a:r>
              <a:rPr sz="2300" spc="-62" dirty="0">
                <a:latin typeface="Arial" pitchFamily="34" charset="0"/>
                <a:cs typeface="Arial" pitchFamily="34" charset="0"/>
              </a:rPr>
              <a:t> </a:t>
            </a:r>
            <a:r>
              <a:rPr sz="2300" dirty="0">
                <a:latin typeface="Arial" pitchFamily="34" charset="0"/>
                <a:cs typeface="Arial" pitchFamily="34" charset="0"/>
              </a:rPr>
              <a:t>bunga</a:t>
            </a:r>
          </a:p>
          <a:p>
            <a:pPr marL="433252" indent="-393865">
              <a:spcBef>
                <a:spcPts val="2109"/>
              </a:spcBef>
              <a:buAutoNum type="arabicPeriod"/>
              <a:tabLst>
                <a:tab pos="433252" algn="l"/>
              </a:tabLst>
            </a:pPr>
            <a:r>
              <a:rPr sz="2300" spc="16" dirty="0">
                <a:latin typeface="Arial" pitchFamily="34" charset="0"/>
                <a:cs typeface="Arial" pitchFamily="34" charset="0"/>
              </a:rPr>
              <a:t>Kaitan</a:t>
            </a:r>
            <a:r>
              <a:rPr sz="2300" spc="-78" dirty="0">
                <a:latin typeface="Arial" pitchFamily="34" charset="0"/>
                <a:cs typeface="Arial" pitchFamily="34" charset="0"/>
              </a:rPr>
              <a:t> </a:t>
            </a:r>
            <a:r>
              <a:rPr sz="2300" spc="16" dirty="0">
                <a:latin typeface="Arial" pitchFamily="34" charset="0"/>
                <a:cs typeface="Arial" pitchFamily="34" charset="0"/>
              </a:rPr>
              <a:t>antara</a:t>
            </a:r>
            <a:r>
              <a:rPr sz="2300" spc="-124" dirty="0">
                <a:latin typeface="Arial" pitchFamily="34" charset="0"/>
                <a:cs typeface="Arial" pitchFamily="34" charset="0"/>
              </a:rPr>
              <a:t> </a:t>
            </a:r>
            <a:r>
              <a:rPr sz="2300" b="1" spc="47" dirty="0">
                <a:solidFill>
                  <a:srgbClr val="00AF50"/>
                </a:solidFill>
                <a:latin typeface="Arial" pitchFamily="34" charset="0"/>
                <a:cs typeface="Arial" pitchFamily="34" charset="0"/>
              </a:rPr>
              <a:t>suku</a:t>
            </a:r>
            <a:r>
              <a:rPr sz="2300" b="1" spc="-93" dirty="0">
                <a:solidFill>
                  <a:srgbClr val="00AF50"/>
                </a:solidFill>
                <a:latin typeface="Arial" pitchFamily="34" charset="0"/>
                <a:cs typeface="Arial" pitchFamily="34" charset="0"/>
              </a:rPr>
              <a:t> </a:t>
            </a:r>
            <a:r>
              <a:rPr sz="2300" b="1" spc="16" dirty="0">
                <a:solidFill>
                  <a:srgbClr val="00AF50"/>
                </a:solidFill>
                <a:latin typeface="Arial" pitchFamily="34" charset="0"/>
                <a:cs typeface="Arial" pitchFamily="34" charset="0"/>
              </a:rPr>
              <a:t>bunga </a:t>
            </a:r>
            <a:r>
              <a:rPr sz="2300" spc="16" dirty="0">
                <a:latin typeface="Arial" pitchFamily="34" charset="0"/>
                <a:cs typeface="Arial" pitchFamily="34" charset="0"/>
              </a:rPr>
              <a:t>dengan</a:t>
            </a:r>
            <a:r>
              <a:rPr sz="2300" spc="62" dirty="0">
                <a:latin typeface="Arial" pitchFamily="34" charset="0"/>
                <a:cs typeface="Arial" pitchFamily="34" charset="0"/>
              </a:rPr>
              <a:t> </a:t>
            </a:r>
            <a:r>
              <a:rPr sz="2300" b="1" spc="31" dirty="0">
                <a:solidFill>
                  <a:srgbClr val="00AF50"/>
                </a:solidFill>
                <a:latin typeface="Arial" pitchFamily="34" charset="0"/>
                <a:cs typeface="Arial" pitchFamily="34" charset="0"/>
              </a:rPr>
              <a:t>fungsi</a:t>
            </a:r>
            <a:r>
              <a:rPr sz="2300" b="1" spc="-62" dirty="0">
                <a:solidFill>
                  <a:srgbClr val="00AF50"/>
                </a:solidFill>
                <a:latin typeface="Arial" pitchFamily="34" charset="0"/>
                <a:cs typeface="Arial" pitchFamily="34" charset="0"/>
              </a:rPr>
              <a:t> </a:t>
            </a:r>
            <a:r>
              <a:rPr sz="2300" b="1" spc="62" dirty="0">
                <a:solidFill>
                  <a:srgbClr val="00AF50"/>
                </a:solidFill>
                <a:latin typeface="Arial" pitchFamily="34" charset="0"/>
                <a:cs typeface="Arial" pitchFamily="34" charset="0"/>
              </a:rPr>
              <a:t>AE</a:t>
            </a:r>
            <a:endParaRPr sz="2300" dirty="0">
              <a:latin typeface="Arial" pitchFamily="34" charset="0"/>
              <a:cs typeface="Arial" pitchFamily="34" charset="0"/>
            </a:endParaRPr>
          </a:p>
        </p:txBody>
      </p:sp>
      <p:sp>
        <p:nvSpPr>
          <p:cNvPr id="12" name="object 12"/>
          <p:cNvSpPr txBox="1"/>
          <p:nvPr/>
        </p:nvSpPr>
        <p:spPr>
          <a:xfrm>
            <a:off x="7496501" y="2406880"/>
            <a:ext cx="9585434" cy="515785"/>
          </a:xfrm>
          <a:prstGeom prst="rect">
            <a:avLst/>
          </a:prstGeom>
          <a:solidFill>
            <a:srgbClr val="009973"/>
          </a:solidFill>
        </p:spPr>
        <p:txBody>
          <a:bodyPr vert="horz" wrap="square" lIns="0" tIns="7877" rIns="0" bIns="0" rtlCol="0">
            <a:spAutoFit/>
          </a:bodyPr>
          <a:lstStyle/>
          <a:p>
            <a:pPr marL="94528">
              <a:spcBef>
                <a:spcPts val="62"/>
              </a:spcBef>
            </a:pPr>
            <a:r>
              <a:rPr sz="3300" b="1" spc="-124" dirty="0">
                <a:solidFill>
                  <a:srgbClr val="FFFFFF"/>
                </a:solidFill>
                <a:latin typeface="Calibri"/>
                <a:cs typeface="Calibri"/>
              </a:rPr>
              <a:t>K</a:t>
            </a:r>
            <a:r>
              <a:rPr sz="3300" b="1" spc="-31" dirty="0">
                <a:solidFill>
                  <a:srgbClr val="FFFFFF"/>
                </a:solidFill>
                <a:latin typeface="Calibri"/>
                <a:cs typeface="Calibri"/>
              </a:rPr>
              <a:t>e</a:t>
            </a:r>
            <a:r>
              <a:rPr sz="3300" b="1" spc="-16" dirty="0">
                <a:solidFill>
                  <a:srgbClr val="FFFFFF"/>
                </a:solidFill>
                <a:latin typeface="Calibri"/>
                <a:cs typeface="Calibri"/>
              </a:rPr>
              <a:t>s</a:t>
            </a:r>
            <a:r>
              <a:rPr sz="3300" b="1" spc="-31" dirty="0">
                <a:solidFill>
                  <a:srgbClr val="FFFFFF"/>
                </a:solidFill>
                <a:latin typeface="Calibri"/>
                <a:cs typeface="Calibri"/>
              </a:rPr>
              <a:t>e</a:t>
            </a:r>
            <a:r>
              <a:rPr sz="3300" b="1" spc="-16" dirty="0">
                <a:solidFill>
                  <a:srgbClr val="FFFFFF"/>
                </a:solidFill>
                <a:latin typeface="Calibri"/>
                <a:cs typeface="Calibri"/>
              </a:rPr>
              <a:t>i</a:t>
            </a:r>
            <a:r>
              <a:rPr sz="3300" b="1" spc="-62" dirty="0">
                <a:solidFill>
                  <a:srgbClr val="FFFFFF"/>
                </a:solidFill>
                <a:latin typeface="Calibri"/>
                <a:cs typeface="Calibri"/>
              </a:rPr>
              <a:t>m</a:t>
            </a:r>
            <a:r>
              <a:rPr sz="3300" b="1" spc="-31" dirty="0">
                <a:solidFill>
                  <a:srgbClr val="FFFFFF"/>
                </a:solidFill>
                <a:latin typeface="Calibri"/>
                <a:cs typeface="Calibri"/>
              </a:rPr>
              <a:t>b</a:t>
            </a:r>
            <a:r>
              <a:rPr sz="3300" b="1" dirty="0">
                <a:solidFill>
                  <a:srgbClr val="FFFFFF"/>
                </a:solidFill>
                <a:latin typeface="Calibri"/>
                <a:cs typeface="Calibri"/>
              </a:rPr>
              <a:t>a</a:t>
            </a:r>
            <a:r>
              <a:rPr sz="3300" b="1" spc="-31" dirty="0">
                <a:solidFill>
                  <a:srgbClr val="FFFFFF"/>
                </a:solidFill>
                <a:latin typeface="Calibri"/>
                <a:cs typeface="Calibri"/>
              </a:rPr>
              <a:t>n</a:t>
            </a:r>
            <a:r>
              <a:rPr sz="3300" b="1" spc="-62" dirty="0">
                <a:solidFill>
                  <a:srgbClr val="FFFFFF"/>
                </a:solidFill>
                <a:latin typeface="Calibri"/>
                <a:cs typeface="Calibri"/>
              </a:rPr>
              <a:t>g</a:t>
            </a:r>
            <a:r>
              <a:rPr sz="3300" b="1" dirty="0">
                <a:solidFill>
                  <a:srgbClr val="FFFFFF"/>
                </a:solidFill>
                <a:latin typeface="Calibri"/>
                <a:cs typeface="Calibri"/>
              </a:rPr>
              <a:t>a</a:t>
            </a:r>
            <a:r>
              <a:rPr sz="3300" b="1" spc="-31" dirty="0">
                <a:solidFill>
                  <a:srgbClr val="FFFFFF"/>
                </a:solidFill>
                <a:latin typeface="Calibri"/>
                <a:cs typeface="Calibri"/>
              </a:rPr>
              <a:t>n</a:t>
            </a:r>
            <a:r>
              <a:rPr sz="3300" b="1" spc="-217" dirty="0">
                <a:solidFill>
                  <a:srgbClr val="FFFFFF"/>
                </a:solidFill>
                <a:latin typeface="Calibri"/>
                <a:cs typeface="Calibri"/>
              </a:rPr>
              <a:t> </a:t>
            </a:r>
            <a:r>
              <a:rPr sz="3300" b="1" spc="-62" dirty="0">
                <a:solidFill>
                  <a:srgbClr val="FFFFFF"/>
                </a:solidFill>
                <a:latin typeface="Calibri"/>
                <a:cs typeface="Calibri"/>
              </a:rPr>
              <a:t>M</a:t>
            </a:r>
            <a:r>
              <a:rPr sz="3300" b="1" spc="-31" dirty="0">
                <a:solidFill>
                  <a:srgbClr val="FFFFFF"/>
                </a:solidFill>
                <a:latin typeface="Calibri"/>
                <a:cs typeface="Calibri"/>
              </a:rPr>
              <a:t>one</a:t>
            </a:r>
            <a:r>
              <a:rPr sz="3300" b="1" spc="-93" dirty="0">
                <a:solidFill>
                  <a:srgbClr val="FFFFFF"/>
                </a:solidFill>
                <a:latin typeface="Calibri"/>
                <a:cs typeface="Calibri"/>
              </a:rPr>
              <a:t>t</a:t>
            </a:r>
            <a:r>
              <a:rPr sz="3300" b="1" spc="-31" dirty="0">
                <a:solidFill>
                  <a:srgbClr val="FFFFFF"/>
                </a:solidFill>
                <a:latin typeface="Calibri"/>
                <a:cs typeface="Calibri"/>
              </a:rPr>
              <a:t>e</a:t>
            </a:r>
            <a:r>
              <a:rPr sz="3300" b="1" spc="-16" dirty="0">
                <a:solidFill>
                  <a:srgbClr val="FFFFFF"/>
                </a:solidFill>
                <a:latin typeface="Calibri"/>
                <a:cs typeface="Calibri"/>
              </a:rPr>
              <a:t>r</a:t>
            </a:r>
            <a:endParaRPr sz="3300">
              <a:latin typeface="Calibri"/>
              <a:cs typeface="Calibri"/>
            </a:endParaRPr>
          </a:p>
        </p:txBody>
      </p:sp>
      <p:sp>
        <p:nvSpPr>
          <p:cNvPr id="13" name="object 13"/>
          <p:cNvSpPr txBox="1"/>
          <p:nvPr/>
        </p:nvSpPr>
        <p:spPr>
          <a:xfrm>
            <a:off x="492673" y="5319344"/>
            <a:ext cx="409903" cy="343571"/>
          </a:xfrm>
          <a:prstGeom prst="rect">
            <a:avLst/>
          </a:prstGeom>
        </p:spPr>
        <p:txBody>
          <a:bodyPr vert="horz" wrap="square" lIns="0" tIns="35448" rIns="0" bIns="0" rtlCol="0">
            <a:spAutoFit/>
          </a:bodyPr>
          <a:lstStyle/>
          <a:p>
            <a:pPr marL="118160">
              <a:spcBef>
                <a:spcPts val="279"/>
              </a:spcBef>
            </a:pPr>
            <a:r>
              <a:rPr sz="2000" spc="-16" dirty="0">
                <a:solidFill>
                  <a:srgbClr val="3E3E3E"/>
                </a:solidFill>
                <a:latin typeface="Times New Roman"/>
                <a:cs typeface="Times New Roman"/>
              </a:rPr>
              <a:t>r</a:t>
            </a:r>
            <a:r>
              <a:rPr sz="2100" spc="-22" baseline="-18518" dirty="0">
                <a:solidFill>
                  <a:srgbClr val="3E3E3E"/>
                </a:solidFill>
                <a:latin typeface="Times New Roman"/>
                <a:cs typeface="Times New Roman"/>
              </a:rPr>
              <a:t>0</a:t>
            </a:r>
            <a:endParaRPr sz="2100" baseline="-18518">
              <a:latin typeface="Times New Roman"/>
              <a:cs typeface="Times New Roman"/>
            </a:endParaRPr>
          </a:p>
        </p:txBody>
      </p:sp>
      <p:sp>
        <p:nvSpPr>
          <p:cNvPr id="14" name="object 14"/>
          <p:cNvSpPr txBox="1"/>
          <p:nvPr/>
        </p:nvSpPr>
        <p:spPr>
          <a:xfrm>
            <a:off x="600075" y="4635249"/>
            <a:ext cx="163567" cy="343571"/>
          </a:xfrm>
          <a:prstGeom prst="rect">
            <a:avLst/>
          </a:prstGeom>
        </p:spPr>
        <p:txBody>
          <a:bodyPr vert="horz" wrap="square" lIns="0" tIns="35448" rIns="0" bIns="0" rtlCol="0">
            <a:spAutoFit/>
          </a:bodyPr>
          <a:lstStyle/>
          <a:p>
            <a:pPr marL="39387">
              <a:spcBef>
                <a:spcPts val="279"/>
              </a:spcBef>
            </a:pPr>
            <a:r>
              <a:rPr sz="2000" spc="-16" dirty="0">
                <a:solidFill>
                  <a:srgbClr val="3E3E3E"/>
                </a:solidFill>
                <a:latin typeface="Times New Roman"/>
                <a:cs typeface="Times New Roman"/>
              </a:rPr>
              <a:t>r</a:t>
            </a:r>
            <a:endParaRPr sz="2000">
              <a:latin typeface="Times New Roman"/>
              <a:cs typeface="Times New Roman"/>
            </a:endParaRPr>
          </a:p>
        </p:txBody>
      </p:sp>
      <p:sp>
        <p:nvSpPr>
          <p:cNvPr id="15" name="object 15"/>
          <p:cNvSpPr txBox="1"/>
          <p:nvPr/>
        </p:nvSpPr>
        <p:spPr>
          <a:xfrm>
            <a:off x="687771" y="4768601"/>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2</a:t>
            </a:r>
            <a:endParaRPr sz="1400">
              <a:latin typeface="Times New Roman"/>
              <a:cs typeface="Times New Roman"/>
            </a:endParaRPr>
          </a:p>
        </p:txBody>
      </p:sp>
      <p:sp>
        <p:nvSpPr>
          <p:cNvPr id="16" name="object 16"/>
          <p:cNvSpPr txBox="1"/>
          <p:nvPr/>
        </p:nvSpPr>
        <p:spPr>
          <a:xfrm>
            <a:off x="5042992" y="7695778"/>
            <a:ext cx="1824859" cy="405645"/>
          </a:xfrm>
          <a:prstGeom prst="rect">
            <a:avLst/>
          </a:prstGeom>
        </p:spPr>
        <p:txBody>
          <a:bodyPr vert="horz" wrap="square" lIns="0" tIns="51202" rIns="0" bIns="0" rtlCol="0">
            <a:spAutoFit/>
          </a:bodyPr>
          <a:lstStyle/>
          <a:p>
            <a:pPr marL="39387">
              <a:spcBef>
                <a:spcPts val="403"/>
              </a:spcBef>
            </a:pPr>
            <a:r>
              <a:rPr sz="2300" b="1" spc="16" dirty="0">
                <a:solidFill>
                  <a:srgbClr val="FF0000"/>
                </a:solidFill>
                <a:latin typeface="Times New Roman"/>
                <a:cs typeface="Times New Roman"/>
              </a:rPr>
              <a:t>Jumlah</a:t>
            </a:r>
            <a:r>
              <a:rPr sz="2300" b="1" spc="-109" dirty="0">
                <a:solidFill>
                  <a:srgbClr val="FF0000"/>
                </a:solidFill>
                <a:latin typeface="Times New Roman"/>
                <a:cs typeface="Times New Roman"/>
              </a:rPr>
              <a:t> </a:t>
            </a:r>
            <a:r>
              <a:rPr sz="2300" b="1" spc="16" dirty="0">
                <a:solidFill>
                  <a:srgbClr val="FF0000"/>
                </a:solidFill>
                <a:latin typeface="Times New Roman"/>
                <a:cs typeface="Times New Roman"/>
              </a:rPr>
              <a:t>Uang</a:t>
            </a:r>
            <a:endParaRPr sz="2300">
              <a:latin typeface="Times New Roman"/>
              <a:cs typeface="Times New Roman"/>
            </a:endParaRPr>
          </a:p>
        </p:txBody>
      </p:sp>
      <p:sp>
        <p:nvSpPr>
          <p:cNvPr id="17" name="object 17"/>
          <p:cNvSpPr txBox="1"/>
          <p:nvPr/>
        </p:nvSpPr>
        <p:spPr>
          <a:xfrm>
            <a:off x="2730193" y="7626937"/>
            <a:ext cx="275897" cy="343571"/>
          </a:xfrm>
          <a:prstGeom prst="rect">
            <a:avLst/>
          </a:prstGeom>
        </p:spPr>
        <p:txBody>
          <a:bodyPr vert="horz" wrap="square" lIns="0" tIns="35448" rIns="0" bIns="0" rtlCol="0">
            <a:spAutoFit/>
          </a:bodyPr>
          <a:lstStyle/>
          <a:p>
            <a:pPr marL="39387">
              <a:spcBef>
                <a:spcPts val="279"/>
              </a:spcBef>
            </a:pPr>
            <a:r>
              <a:rPr sz="2000" spc="-31" dirty="0">
                <a:solidFill>
                  <a:srgbClr val="3E3E3E"/>
                </a:solidFill>
                <a:latin typeface="Times New Roman"/>
                <a:cs typeface="Times New Roman"/>
              </a:rPr>
              <a:t>m</a:t>
            </a:r>
            <a:endParaRPr sz="2000">
              <a:latin typeface="Times New Roman"/>
              <a:cs typeface="Times New Roman"/>
            </a:endParaRPr>
          </a:p>
        </p:txBody>
      </p:sp>
      <p:sp>
        <p:nvSpPr>
          <p:cNvPr id="18" name="object 18"/>
          <p:cNvSpPr txBox="1"/>
          <p:nvPr/>
        </p:nvSpPr>
        <p:spPr>
          <a:xfrm>
            <a:off x="2911888" y="7760686"/>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0</a:t>
            </a:r>
            <a:endParaRPr sz="1400">
              <a:latin typeface="Times New Roman"/>
              <a:cs typeface="Times New Roman"/>
            </a:endParaRPr>
          </a:p>
        </p:txBody>
      </p:sp>
      <p:sp>
        <p:nvSpPr>
          <p:cNvPr id="19" name="object 19"/>
          <p:cNvSpPr txBox="1"/>
          <p:nvPr/>
        </p:nvSpPr>
        <p:spPr>
          <a:xfrm>
            <a:off x="532086" y="6002259"/>
            <a:ext cx="409903" cy="343571"/>
          </a:xfrm>
          <a:prstGeom prst="rect">
            <a:avLst/>
          </a:prstGeom>
        </p:spPr>
        <p:txBody>
          <a:bodyPr vert="horz" wrap="square" lIns="0" tIns="35448" rIns="0" bIns="0" rtlCol="0">
            <a:spAutoFit/>
          </a:bodyPr>
          <a:lstStyle/>
          <a:p>
            <a:pPr marL="118160">
              <a:spcBef>
                <a:spcPts val="279"/>
              </a:spcBef>
            </a:pPr>
            <a:r>
              <a:rPr sz="2000" spc="-16" dirty="0">
                <a:solidFill>
                  <a:srgbClr val="3E3E3E"/>
                </a:solidFill>
                <a:latin typeface="Times New Roman"/>
                <a:cs typeface="Times New Roman"/>
              </a:rPr>
              <a:t>r</a:t>
            </a:r>
            <a:r>
              <a:rPr sz="2100" spc="-22" baseline="-18518" dirty="0">
                <a:solidFill>
                  <a:srgbClr val="3E3E3E"/>
                </a:solidFill>
                <a:latin typeface="Times New Roman"/>
                <a:cs typeface="Times New Roman"/>
              </a:rPr>
              <a:t>1</a:t>
            </a:r>
            <a:endParaRPr sz="2100" baseline="-18518">
              <a:latin typeface="Times New Roman"/>
              <a:cs typeface="Times New Roman"/>
            </a:endParaRPr>
          </a:p>
        </p:txBody>
      </p:sp>
      <p:sp>
        <p:nvSpPr>
          <p:cNvPr id="20" name="object 20"/>
          <p:cNvSpPr txBox="1"/>
          <p:nvPr/>
        </p:nvSpPr>
        <p:spPr>
          <a:xfrm>
            <a:off x="1816976" y="7626937"/>
            <a:ext cx="275897" cy="343571"/>
          </a:xfrm>
          <a:prstGeom prst="rect">
            <a:avLst/>
          </a:prstGeom>
        </p:spPr>
        <p:txBody>
          <a:bodyPr vert="horz" wrap="square" lIns="0" tIns="35448" rIns="0" bIns="0" rtlCol="0">
            <a:spAutoFit/>
          </a:bodyPr>
          <a:lstStyle/>
          <a:p>
            <a:pPr marL="39387">
              <a:spcBef>
                <a:spcPts val="279"/>
              </a:spcBef>
            </a:pPr>
            <a:r>
              <a:rPr sz="2000" spc="-31" dirty="0">
                <a:solidFill>
                  <a:srgbClr val="3E3E3E"/>
                </a:solidFill>
                <a:latin typeface="Times New Roman"/>
                <a:cs typeface="Times New Roman"/>
              </a:rPr>
              <a:t>m</a:t>
            </a:r>
            <a:endParaRPr sz="2000">
              <a:latin typeface="Times New Roman"/>
              <a:cs typeface="Times New Roman"/>
            </a:endParaRPr>
          </a:p>
        </p:txBody>
      </p:sp>
      <p:sp>
        <p:nvSpPr>
          <p:cNvPr id="21" name="object 21"/>
          <p:cNvSpPr txBox="1"/>
          <p:nvPr/>
        </p:nvSpPr>
        <p:spPr>
          <a:xfrm>
            <a:off x="1998279" y="7760686"/>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2</a:t>
            </a:r>
            <a:endParaRPr sz="1400">
              <a:latin typeface="Times New Roman"/>
              <a:cs typeface="Times New Roman"/>
            </a:endParaRPr>
          </a:p>
        </p:txBody>
      </p:sp>
      <p:sp>
        <p:nvSpPr>
          <p:cNvPr id="22" name="object 22"/>
          <p:cNvSpPr txBox="1"/>
          <p:nvPr/>
        </p:nvSpPr>
        <p:spPr>
          <a:xfrm>
            <a:off x="4000500" y="7626937"/>
            <a:ext cx="275897" cy="343571"/>
          </a:xfrm>
          <a:prstGeom prst="rect">
            <a:avLst/>
          </a:prstGeom>
        </p:spPr>
        <p:txBody>
          <a:bodyPr vert="horz" wrap="square" lIns="0" tIns="35448" rIns="0" bIns="0" rtlCol="0">
            <a:spAutoFit/>
          </a:bodyPr>
          <a:lstStyle/>
          <a:p>
            <a:pPr marL="39387">
              <a:spcBef>
                <a:spcPts val="279"/>
              </a:spcBef>
            </a:pPr>
            <a:r>
              <a:rPr sz="2000" spc="-31" dirty="0">
                <a:solidFill>
                  <a:srgbClr val="3E3E3E"/>
                </a:solidFill>
                <a:latin typeface="Times New Roman"/>
                <a:cs typeface="Times New Roman"/>
              </a:rPr>
              <a:t>m</a:t>
            </a:r>
            <a:endParaRPr sz="2000">
              <a:latin typeface="Times New Roman"/>
              <a:cs typeface="Times New Roman"/>
            </a:endParaRPr>
          </a:p>
        </p:txBody>
      </p:sp>
      <p:sp>
        <p:nvSpPr>
          <p:cNvPr id="23" name="object 23"/>
          <p:cNvSpPr txBox="1"/>
          <p:nvPr/>
        </p:nvSpPr>
        <p:spPr>
          <a:xfrm>
            <a:off x="4181800" y="7760686"/>
            <a:ext cx="165538" cy="251238"/>
          </a:xfrm>
          <a:prstGeom prst="rect">
            <a:avLst/>
          </a:prstGeom>
        </p:spPr>
        <p:txBody>
          <a:bodyPr vert="horz" wrap="square" lIns="0" tIns="35448" rIns="0" bIns="0" rtlCol="0">
            <a:spAutoFit/>
          </a:bodyPr>
          <a:lstStyle/>
          <a:p>
            <a:pPr marL="39387">
              <a:spcBef>
                <a:spcPts val="279"/>
              </a:spcBef>
            </a:pPr>
            <a:r>
              <a:rPr sz="1400" spc="-16" dirty="0">
                <a:solidFill>
                  <a:srgbClr val="3E3E3E"/>
                </a:solidFill>
                <a:latin typeface="Times New Roman"/>
                <a:cs typeface="Times New Roman"/>
              </a:rPr>
              <a:t>1</a:t>
            </a:r>
            <a:endParaRPr sz="1400">
              <a:latin typeface="Times New Roman"/>
              <a:cs typeface="Times New Roman"/>
            </a:endParaRPr>
          </a:p>
        </p:txBody>
      </p:sp>
      <p:graphicFrame>
        <p:nvGraphicFramePr>
          <p:cNvPr id="24" name="object 24"/>
          <p:cNvGraphicFramePr>
            <a:graphicFrameLocks noGrp="1"/>
          </p:cNvGraphicFramePr>
          <p:nvPr/>
        </p:nvGraphicFramePr>
        <p:xfrm>
          <a:off x="946564" y="3579643"/>
          <a:ext cx="5594784" cy="4106139"/>
        </p:xfrm>
        <a:graphic>
          <a:graphicData uri="http://schemas.openxmlformats.org/drawingml/2006/table">
            <a:tbl>
              <a:tblPr firstRow="1" bandRow="1">
                <a:tableStyleId>{2D5ABB26-0587-4C30-8999-92F81FD0307C}</a:tableStyleId>
              </a:tblPr>
              <a:tblGrid>
                <a:gridCol w="1060231"/>
                <a:gridCol w="861191"/>
                <a:gridCol w="1320362"/>
                <a:gridCol w="2353000"/>
              </a:tblGrid>
              <a:tr h="1364650">
                <a:tc gridSpan="2">
                  <a:txBody>
                    <a:bodyPr/>
                    <a:lstStyle/>
                    <a:p>
                      <a:pPr algn="r">
                        <a:lnSpc>
                          <a:spcPts val="395"/>
                        </a:lnSpc>
                      </a:pPr>
                      <a:r>
                        <a:rPr sz="2000" dirty="0">
                          <a:solidFill>
                            <a:srgbClr val="3333CC"/>
                          </a:solidFill>
                          <a:latin typeface="Times New Roman"/>
                          <a:cs typeface="Times New Roman"/>
                        </a:rPr>
                        <a:t>M</a:t>
                      </a:r>
                      <a:endParaRPr sz="2000">
                        <a:latin typeface="Times New Roman"/>
                        <a:cs typeface="Times New Roman"/>
                      </a:endParaRPr>
                    </a:p>
                    <a:p>
                      <a:pPr marL="267335" marR="51435" indent="-2540" algn="ctr">
                        <a:lnSpc>
                          <a:spcPct val="103400"/>
                        </a:lnSpc>
                        <a:spcBef>
                          <a:spcPts val="244"/>
                        </a:spcBef>
                      </a:pPr>
                      <a:r>
                        <a:rPr sz="1500" spc="5" dirty="0">
                          <a:solidFill>
                            <a:srgbClr val="3E3E3E"/>
                          </a:solidFill>
                          <a:latin typeface="Times New Roman"/>
                          <a:cs typeface="Times New Roman"/>
                        </a:rPr>
                        <a:t>Kelebihan </a:t>
                      </a:r>
                      <a:r>
                        <a:rPr sz="1500" spc="10" dirty="0">
                          <a:solidFill>
                            <a:srgbClr val="3E3E3E"/>
                          </a:solidFill>
                          <a:latin typeface="Times New Roman"/>
                          <a:cs typeface="Times New Roman"/>
                        </a:rPr>
                        <a:t> </a:t>
                      </a:r>
                      <a:r>
                        <a:rPr sz="1500" dirty="0">
                          <a:solidFill>
                            <a:srgbClr val="3E3E3E"/>
                          </a:solidFill>
                          <a:latin typeface="Times New Roman"/>
                          <a:cs typeface="Times New Roman"/>
                        </a:rPr>
                        <a:t>p</a:t>
                      </a:r>
                      <a:r>
                        <a:rPr sz="1500" spc="5" dirty="0">
                          <a:solidFill>
                            <a:srgbClr val="3E3E3E"/>
                          </a:solidFill>
                          <a:latin typeface="Times New Roman"/>
                          <a:cs typeface="Times New Roman"/>
                        </a:rPr>
                        <a:t>e</a:t>
                      </a:r>
                      <a:r>
                        <a:rPr sz="1500" dirty="0">
                          <a:solidFill>
                            <a:srgbClr val="3E3E3E"/>
                          </a:solidFill>
                          <a:latin typeface="Times New Roman"/>
                          <a:cs typeface="Times New Roman"/>
                        </a:rPr>
                        <a:t>n</a:t>
                      </a:r>
                      <a:r>
                        <a:rPr sz="1500" spc="5" dirty="0">
                          <a:solidFill>
                            <a:srgbClr val="3E3E3E"/>
                          </a:solidFill>
                          <a:latin typeface="Times New Roman"/>
                          <a:cs typeface="Times New Roman"/>
                        </a:rPr>
                        <a:t>a</a:t>
                      </a:r>
                      <a:r>
                        <a:rPr sz="1500" dirty="0">
                          <a:solidFill>
                            <a:srgbClr val="3E3E3E"/>
                          </a:solidFill>
                          <a:latin typeface="Times New Roman"/>
                          <a:cs typeface="Times New Roman"/>
                        </a:rPr>
                        <a:t>w</a:t>
                      </a:r>
                      <a:r>
                        <a:rPr sz="1500" spc="5" dirty="0">
                          <a:solidFill>
                            <a:srgbClr val="3E3E3E"/>
                          </a:solidFill>
                          <a:latin typeface="Times New Roman"/>
                          <a:cs typeface="Times New Roman"/>
                        </a:rPr>
                        <a:t>ara</a:t>
                      </a:r>
                      <a:r>
                        <a:rPr sz="1500" dirty="0">
                          <a:solidFill>
                            <a:srgbClr val="3E3E3E"/>
                          </a:solidFill>
                          <a:latin typeface="Times New Roman"/>
                          <a:cs typeface="Times New Roman"/>
                        </a:rPr>
                        <a:t>n  </a:t>
                      </a:r>
                      <a:r>
                        <a:rPr sz="1500" spc="10" dirty="0">
                          <a:solidFill>
                            <a:srgbClr val="3E3E3E"/>
                          </a:solidFill>
                          <a:latin typeface="Times New Roman"/>
                          <a:cs typeface="Times New Roman"/>
                        </a:rPr>
                        <a:t>uang</a:t>
                      </a:r>
                      <a:endParaRPr sz="1500">
                        <a:latin typeface="Times New Roman"/>
                        <a:cs typeface="Times New Roman"/>
                      </a:endParaRPr>
                    </a:p>
                  </a:txBody>
                  <a:tcPr marL="0" marR="0" marT="0" marB="0">
                    <a:lnL w="12700">
                      <a:solidFill>
                        <a:srgbClr val="3E3E3E"/>
                      </a:solidFill>
                      <a:prstDash val="solid"/>
                    </a:lnL>
                    <a:lnR w="19050">
                      <a:solidFill>
                        <a:srgbClr val="00AF50"/>
                      </a:solidFill>
                      <a:prstDash val="solid"/>
                    </a:lnR>
                    <a:lnB w="6350">
                      <a:solidFill>
                        <a:srgbClr val="3E3E3E"/>
                      </a:solidFill>
                      <a:prstDash val="solid"/>
                    </a:lnB>
                  </a:tcPr>
                </a:tc>
                <a:tc hMerge="1">
                  <a:txBody>
                    <a:bodyPr/>
                    <a:lstStyle/>
                    <a:p>
                      <a:endParaRPr/>
                    </a:p>
                  </a:txBody>
                  <a:tcPr marL="0" marR="0" marT="0" marB="0"/>
                </a:tc>
                <a:tc gridSpan="2">
                  <a:txBody>
                    <a:bodyPr/>
                    <a:lstStyle/>
                    <a:p>
                      <a:pPr marL="5715">
                        <a:lnSpc>
                          <a:spcPts val="495"/>
                        </a:lnSpc>
                      </a:pPr>
                      <a:r>
                        <a:rPr sz="1400" dirty="0">
                          <a:solidFill>
                            <a:srgbClr val="3333CC"/>
                          </a:solidFill>
                          <a:latin typeface="Times New Roman"/>
                          <a:cs typeface="Times New Roman"/>
                        </a:rPr>
                        <a:t>s</a:t>
                      </a:r>
                      <a:endParaRPr sz="1400" dirty="0">
                        <a:latin typeface="Times New Roman"/>
                        <a:cs typeface="Times New Roman"/>
                      </a:endParaRPr>
                    </a:p>
                  </a:txBody>
                  <a:tcPr marL="0" marR="0" marT="0" marB="0">
                    <a:lnL w="19050">
                      <a:solidFill>
                        <a:srgbClr val="00AF50"/>
                      </a:solidFill>
                      <a:prstDash val="solid"/>
                    </a:lnL>
                  </a:tcPr>
                </a:tc>
                <a:tc hMerge="1">
                  <a:txBody>
                    <a:bodyPr/>
                    <a:lstStyle/>
                    <a:p>
                      <a:endParaRPr/>
                    </a:p>
                  </a:txBody>
                  <a:tcPr marL="0" marR="0" marT="0" marB="0"/>
                </a:tc>
              </a:tr>
              <a:tr h="621544">
                <a:tc>
                  <a:txBody>
                    <a:bodyPr/>
                    <a:lstStyle/>
                    <a:p>
                      <a:pPr marR="26670" algn="r">
                        <a:lnSpc>
                          <a:spcPts val="675"/>
                        </a:lnSpc>
                      </a:pPr>
                      <a:r>
                        <a:rPr sz="2000" dirty="0">
                          <a:solidFill>
                            <a:srgbClr val="3E3E3E"/>
                          </a:solidFill>
                          <a:latin typeface="Times New Roman"/>
                          <a:cs typeface="Times New Roman"/>
                        </a:rPr>
                        <a:t>B</a:t>
                      </a:r>
                      <a:endParaRPr sz="2000">
                        <a:latin typeface="Times New Roman"/>
                        <a:cs typeface="Times New Roman"/>
                      </a:endParaRPr>
                    </a:p>
                  </a:txBody>
                  <a:tcPr marL="0" marR="0" marT="0" marB="0">
                    <a:lnL w="12700">
                      <a:solidFill>
                        <a:srgbClr val="3E3E3E"/>
                      </a:solidFill>
                      <a:prstDash val="solid"/>
                    </a:lnL>
                    <a:lnR w="6350">
                      <a:solidFill>
                        <a:srgbClr val="3E3E3E"/>
                      </a:solidFill>
                      <a:prstDash val="solid"/>
                    </a:lnR>
                    <a:lnT w="6350">
                      <a:solidFill>
                        <a:srgbClr val="3E3E3E"/>
                      </a:solidFill>
                      <a:prstDash val="solid"/>
                    </a:lnT>
                    <a:lnB w="6350">
                      <a:solidFill>
                        <a:srgbClr val="3E3E3E"/>
                      </a:solidFill>
                      <a:prstDash val="solid"/>
                    </a:lnB>
                  </a:tcPr>
                </a:tc>
                <a:tc>
                  <a:txBody>
                    <a:bodyPr/>
                    <a:lstStyle/>
                    <a:p>
                      <a:pPr marR="3175">
                        <a:lnSpc>
                          <a:spcPct val="100000"/>
                        </a:lnSpc>
                      </a:pPr>
                      <a:endParaRPr sz="2200">
                        <a:latin typeface="Times New Roman"/>
                        <a:cs typeface="Times New Roman"/>
                      </a:endParaRPr>
                    </a:p>
                  </a:txBody>
                  <a:tcPr marL="0" marR="0" marT="0" marB="0">
                    <a:lnL w="6350">
                      <a:solidFill>
                        <a:srgbClr val="3E3E3E"/>
                      </a:solidFill>
                      <a:prstDash val="solid"/>
                    </a:lnL>
                    <a:lnR w="19050">
                      <a:solidFill>
                        <a:srgbClr val="00AF50"/>
                      </a:solidFill>
                      <a:prstDash val="solid"/>
                    </a:lnR>
                    <a:lnT w="6350">
                      <a:solidFill>
                        <a:srgbClr val="3E3E3E"/>
                      </a:solidFill>
                      <a:prstDash val="solid"/>
                    </a:lnT>
                    <a:lnB w="6350">
                      <a:solidFill>
                        <a:srgbClr val="3E3E3E"/>
                      </a:solidFill>
                      <a:prstDash val="solid"/>
                    </a:lnB>
                  </a:tcPr>
                </a:tc>
                <a:tc rowSpan="2" gridSpan="2">
                  <a:txBody>
                    <a:bodyPr/>
                    <a:lstStyle/>
                    <a:p>
                      <a:pPr>
                        <a:lnSpc>
                          <a:spcPct val="100000"/>
                        </a:lnSpc>
                        <a:spcBef>
                          <a:spcPts val="20"/>
                        </a:spcBef>
                      </a:pPr>
                      <a:endParaRPr sz="2800">
                        <a:latin typeface="Times New Roman"/>
                        <a:cs typeface="Times New Roman"/>
                      </a:endParaRPr>
                    </a:p>
                    <a:p>
                      <a:pPr>
                        <a:lnSpc>
                          <a:spcPct val="100000"/>
                        </a:lnSpc>
                      </a:pPr>
                      <a:r>
                        <a:rPr sz="2000" spc="-5" dirty="0">
                          <a:solidFill>
                            <a:srgbClr val="3E3E3E"/>
                          </a:solidFill>
                          <a:latin typeface="Times New Roman"/>
                          <a:cs typeface="Times New Roman"/>
                        </a:rPr>
                        <a:t>E</a:t>
                      </a:r>
                      <a:r>
                        <a:rPr sz="2100" spc="-7" baseline="-18518" dirty="0">
                          <a:solidFill>
                            <a:srgbClr val="3E3E3E"/>
                          </a:solidFill>
                          <a:latin typeface="Times New Roman"/>
                          <a:cs typeface="Times New Roman"/>
                        </a:rPr>
                        <a:t>0</a:t>
                      </a:r>
                      <a:endParaRPr sz="2100" baseline="-18518">
                        <a:latin typeface="Times New Roman"/>
                        <a:cs typeface="Times New Roman"/>
                      </a:endParaRPr>
                    </a:p>
                    <a:p>
                      <a:pPr marR="267335" algn="ctr">
                        <a:lnSpc>
                          <a:spcPts val="690"/>
                        </a:lnSpc>
                        <a:spcBef>
                          <a:spcPts val="540"/>
                        </a:spcBef>
                      </a:pPr>
                      <a:r>
                        <a:rPr sz="2000" dirty="0">
                          <a:solidFill>
                            <a:srgbClr val="3E3E3E"/>
                          </a:solidFill>
                          <a:latin typeface="Times New Roman"/>
                          <a:cs typeface="Times New Roman"/>
                        </a:rPr>
                        <a:t>A</a:t>
                      </a:r>
                      <a:endParaRPr sz="2000">
                        <a:latin typeface="Times New Roman"/>
                        <a:cs typeface="Times New Roman"/>
                      </a:endParaRPr>
                    </a:p>
                  </a:txBody>
                  <a:tcPr marL="0" marR="0" marT="7868" marB="0">
                    <a:lnL w="19050">
                      <a:solidFill>
                        <a:srgbClr val="00AF50"/>
                      </a:solidFill>
                      <a:prstDash val="solid"/>
                    </a:lnL>
                  </a:tcPr>
                </a:tc>
                <a:tc rowSpan="2" hMerge="1">
                  <a:txBody>
                    <a:bodyPr/>
                    <a:lstStyle/>
                    <a:p>
                      <a:endParaRPr/>
                    </a:p>
                  </a:txBody>
                  <a:tcPr marL="0" marR="0" marT="0" marB="0"/>
                </a:tc>
              </a:tr>
              <a:tr h="625478">
                <a:tc>
                  <a:txBody>
                    <a:bodyPr/>
                    <a:lstStyle/>
                    <a:p>
                      <a:pPr>
                        <a:lnSpc>
                          <a:spcPct val="100000"/>
                        </a:lnSpc>
                      </a:pPr>
                      <a:endParaRPr sz="2200">
                        <a:latin typeface="Times New Roman"/>
                        <a:cs typeface="Times New Roman"/>
                      </a:endParaRPr>
                    </a:p>
                  </a:txBody>
                  <a:tcPr marL="0" marR="0" marT="0" marB="0">
                    <a:lnL w="12700">
                      <a:solidFill>
                        <a:srgbClr val="3E3E3E"/>
                      </a:solidFill>
                      <a:prstDash val="solid"/>
                    </a:lnL>
                    <a:lnR w="6350">
                      <a:solidFill>
                        <a:srgbClr val="3E3E3E"/>
                      </a:solidFill>
                      <a:prstDash val="solid"/>
                    </a:lnR>
                    <a:lnT w="6350">
                      <a:solidFill>
                        <a:srgbClr val="3E3E3E"/>
                      </a:solidFill>
                      <a:prstDash val="solid"/>
                    </a:lnT>
                    <a:lnB w="9525">
                      <a:solidFill>
                        <a:srgbClr val="3E3E3E"/>
                      </a:solidFill>
                      <a:prstDash val="solid"/>
                    </a:lnB>
                  </a:tcPr>
                </a:tc>
                <a:tc>
                  <a:txBody>
                    <a:bodyPr/>
                    <a:lstStyle/>
                    <a:p>
                      <a:pPr marR="3175">
                        <a:lnSpc>
                          <a:spcPct val="100000"/>
                        </a:lnSpc>
                      </a:pPr>
                      <a:endParaRPr sz="2200">
                        <a:latin typeface="Times New Roman"/>
                        <a:cs typeface="Times New Roman"/>
                      </a:endParaRPr>
                    </a:p>
                  </a:txBody>
                  <a:tcPr marL="0" marR="0" marT="0" marB="0">
                    <a:lnL w="6350">
                      <a:solidFill>
                        <a:srgbClr val="3E3E3E"/>
                      </a:solidFill>
                      <a:prstDash val="solid"/>
                    </a:lnL>
                    <a:lnR w="19050">
                      <a:solidFill>
                        <a:srgbClr val="00AF50"/>
                      </a:solidFill>
                      <a:prstDash val="solid"/>
                    </a:lnR>
                    <a:lnT w="6350">
                      <a:solidFill>
                        <a:srgbClr val="3E3E3E"/>
                      </a:solidFill>
                      <a:prstDash val="solid"/>
                    </a:lnT>
                    <a:lnB w="9525">
                      <a:solidFill>
                        <a:srgbClr val="3E3E3E"/>
                      </a:solidFill>
                      <a:prstDash val="solid"/>
                    </a:lnB>
                  </a:tcPr>
                </a:tc>
                <a:tc gridSpan="2" vMerge="1">
                  <a:txBody>
                    <a:bodyPr/>
                    <a:lstStyle/>
                    <a:p>
                      <a:endParaRPr/>
                    </a:p>
                  </a:txBody>
                  <a:tcPr marL="0" marR="0" marT="2540" marB="0">
                    <a:lnL w="19050">
                      <a:solidFill>
                        <a:srgbClr val="00AF50"/>
                      </a:solidFill>
                      <a:prstDash val="solid"/>
                    </a:lnL>
                  </a:tcPr>
                </a:tc>
                <a:tc hMerge="1" vMerge="1">
                  <a:txBody>
                    <a:bodyPr/>
                    <a:lstStyle/>
                    <a:p>
                      <a:endParaRPr/>
                    </a:p>
                  </a:txBody>
                  <a:tcPr marL="0" marR="0" marT="0" marB="0"/>
                </a:tc>
              </a:tr>
              <a:tr h="1494467">
                <a:tc>
                  <a:txBody>
                    <a:bodyPr/>
                    <a:lstStyle/>
                    <a:p>
                      <a:pPr>
                        <a:lnSpc>
                          <a:spcPct val="100000"/>
                        </a:lnSpc>
                      </a:pPr>
                      <a:endParaRPr sz="2200">
                        <a:latin typeface="Times New Roman"/>
                        <a:cs typeface="Times New Roman"/>
                      </a:endParaRPr>
                    </a:p>
                  </a:txBody>
                  <a:tcPr marL="0" marR="0" marT="0" marB="0">
                    <a:lnL w="12700">
                      <a:solidFill>
                        <a:srgbClr val="3E3E3E"/>
                      </a:solidFill>
                      <a:prstDash val="solid"/>
                    </a:lnL>
                    <a:lnR w="6350">
                      <a:solidFill>
                        <a:srgbClr val="3E3E3E"/>
                      </a:solidFill>
                      <a:prstDash val="solid"/>
                    </a:lnR>
                    <a:lnT w="9525">
                      <a:solidFill>
                        <a:srgbClr val="3E3E3E"/>
                      </a:solidFill>
                      <a:prstDash val="solid"/>
                    </a:lnT>
                    <a:lnB w="12700">
                      <a:solidFill>
                        <a:srgbClr val="3E3E3E"/>
                      </a:solidFill>
                      <a:prstDash val="solid"/>
                    </a:lnB>
                  </a:tcPr>
                </a:tc>
                <a:tc>
                  <a:txBody>
                    <a:bodyPr/>
                    <a:lstStyle/>
                    <a:p>
                      <a:pPr marR="3175">
                        <a:lnSpc>
                          <a:spcPct val="100000"/>
                        </a:lnSpc>
                      </a:pPr>
                      <a:endParaRPr sz="2200">
                        <a:latin typeface="Times New Roman"/>
                        <a:cs typeface="Times New Roman"/>
                      </a:endParaRPr>
                    </a:p>
                  </a:txBody>
                  <a:tcPr marL="0" marR="0" marT="0" marB="0">
                    <a:lnL w="6350">
                      <a:solidFill>
                        <a:srgbClr val="3E3E3E"/>
                      </a:solidFill>
                      <a:prstDash val="solid"/>
                    </a:lnL>
                    <a:lnR w="19050">
                      <a:solidFill>
                        <a:srgbClr val="00AF50"/>
                      </a:solidFill>
                      <a:prstDash val="solid"/>
                    </a:lnR>
                    <a:lnT w="9525">
                      <a:solidFill>
                        <a:srgbClr val="3E3E3E"/>
                      </a:solidFill>
                      <a:prstDash val="solid"/>
                    </a:lnT>
                    <a:lnB w="12700">
                      <a:solidFill>
                        <a:srgbClr val="3E3E3E"/>
                      </a:solidFill>
                      <a:prstDash val="solid"/>
                    </a:lnB>
                  </a:tcPr>
                </a:tc>
                <a:tc>
                  <a:txBody>
                    <a:bodyPr/>
                    <a:lstStyle/>
                    <a:p>
                      <a:pPr>
                        <a:lnSpc>
                          <a:spcPct val="100000"/>
                        </a:lnSpc>
                        <a:spcBef>
                          <a:spcPts val="50"/>
                        </a:spcBef>
                      </a:pPr>
                      <a:endParaRPr sz="2000">
                        <a:latin typeface="Times New Roman"/>
                        <a:cs typeface="Times New Roman"/>
                      </a:endParaRPr>
                    </a:p>
                    <a:p>
                      <a:pPr marL="67945" marR="52069" indent="-2540" algn="ctr">
                        <a:lnSpc>
                          <a:spcPct val="103299"/>
                        </a:lnSpc>
                      </a:pPr>
                      <a:r>
                        <a:rPr sz="1500" spc="5" dirty="0">
                          <a:solidFill>
                            <a:srgbClr val="3E3E3E"/>
                          </a:solidFill>
                          <a:latin typeface="Times New Roman"/>
                          <a:cs typeface="Times New Roman"/>
                        </a:rPr>
                        <a:t>Kelebihan </a:t>
                      </a:r>
                      <a:r>
                        <a:rPr sz="1500" spc="10" dirty="0">
                          <a:solidFill>
                            <a:srgbClr val="3E3E3E"/>
                          </a:solidFill>
                          <a:latin typeface="Times New Roman"/>
                          <a:cs typeface="Times New Roman"/>
                        </a:rPr>
                        <a:t> </a:t>
                      </a:r>
                      <a:r>
                        <a:rPr sz="1500" dirty="0">
                          <a:solidFill>
                            <a:srgbClr val="3E3E3E"/>
                          </a:solidFill>
                          <a:latin typeface="Times New Roman"/>
                          <a:cs typeface="Times New Roman"/>
                        </a:rPr>
                        <a:t>p</a:t>
                      </a:r>
                      <a:r>
                        <a:rPr sz="1500" spc="5" dirty="0">
                          <a:solidFill>
                            <a:srgbClr val="3E3E3E"/>
                          </a:solidFill>
                          <a:latin typeface="Times New Roman"/>
                          <a:cs typeface="Times New Roman"/>
                        </a:rPr>
                        <a:t>er</a:t>
                      </a:r>
                      <a:r>
                        <a:rPr sz="1500" spc="-5" dirty="0">
                          <a:solidFill>
                            <a:srgbClr val="3E3E3E"/>
                          </a:solidFill>
                          <a:latin typeface="Times New Roman"/>
                          <a:cs typeface="Times New Roman"/>
                        </a:rPr>
                        <a:t>m</a:t>
                      </a:r>
                      <a:r>
                        <a:rPr sz="1500" spc="-25" dirty="0">
                          <a:solidFill>
                            <a:srgbClr val="3E3E3E"/>
                          </a:solidFill>
                          <a:latin typeface="Times New Roman"/>
                          <a:cs typeface="Times New Roman"/>
                        </a:rPr>
                        <a:t>i</a:t>
                      </a:r>
                      <a:r>
                        <a:rPr sz="1500" dirty="0">
                          <a:solidFill>
                            <a:srgbClr val="3E3E3E"/>
                          </a:solidFill>
                          <a:latin typeface="Times New Roman"/>
                          <a:cs typeface="Times New Roman"/>
                        </a:rPr>
                        <a:t>n</a:t>
                      </a:r>
                      <a:r>
                        <a:rPr sz="1500" spc="-5" dirty="0">
                          <a:solidFill>
                            <a:srgbClr val="3E3E3E"/>
                          </a:solidFill>
                          <a:latin typeface="Times New Roman"/>
                          <a:cs typeface="Times New Roman"/>
                        </a:rPr>
                        <a:t>t</a:t>
                      </a:r>
                      <a:r>
                        <a:rPr sz="1500" spc="5" dirty="0">
                          <a:solidFill>
                            <a:srgbClr val="3E3E3E"/>
                          </a:solidFill>
                          <a:latin typeface="Times New Roman"/>
                          <a:cs typeface="Times New Roman"/>
                        </a:rPr>
                        <a:t>aa</a:t>
                      </a:r>
                      <a:r>
                        <a:rPr sz="1500" dirty="0">
                          <a:solidFill>
                            <a:srgbClr val="3E3E3E"/>
                          </a:solidFill>
                          <a:latin typeface="Times New Roman"/>
                          <a:cs typeface="Times New Roman"/>
                        </a:rPr>
                        <a:t>n  </a:t>
                      </a:r>
                      <a:r>
                        <a:rPr sz="1500" spc="10" dirty="0">
                          <a:solidFill>
                            <a:srgbClr val="3E3E3E"/>
                          </a:solidFill>
                          <a:latin typeface="Times New Roman"/>
                          <a:cs typeface="Times New Roman"/>
                        </a:rPr>
                        <a:t>uang</a:t>
                      </a:r>
                      <a:endParaRPr sz="1500">
                        <a:latin typeface="Times New Roman"/>
                        <a:cs typeface="Times New Roman"/>
                      </a:endParaRPr>
                    </a:p>
                  </a:txBody>
                  <a:tcPr marL="0" marR="0" marT="19669" marB="0">
                    <a:lnL w="19050">
                      <a:solidFill>
                        <a:srgbClr val="00AF50"/>
                      </a:solidFill>
                      <a:prstDash val="solid"/>
                    </a:lnL>
                    <a:lnR w="6350">
                      <a:solidFill>
                        <a:srgbClr val="3E3E3E"/>
                      </a:solidFill>
                      <a:prstDash val="solid"/>
                    </a:lnR>
                    <a:lnB w="12700">
                      <a:solidFill>
                        <a:srgbClr val="3E3E3E"/>
                      </a:solidFill>
                      <a:prstDash val="solid"/>
                    </a:lnB>
                  </a:tcPr>
                </a:tc>
                <a:tc>
                  <a:txBody>
                    <a:bodyPr/>
                    <a:lstStyle/>
                    <a:p>
                      <a:pPr marL="68580" algn="ctr">
                        <a:lnSpc>
                          <a:spcPct val="100000"/>
                        </a:lnSpc>
                        <a:spcBef>
                          <a:spcPts val="5"/>
                        </a:spcBef>
                      </a:pPr>
                      <a:r>
                        <a:rPr sz="2000" b="1" spc="-20" dirty="0">
                          <a:solidFill>
                            <a:srgbClr val="3E3E3E"/>
                          </a:solidFill>
                          <a:latin typeface="Times New Roman"/>
                          <a:cs typeface="Times New Roman"/>
                        </a:rPr>
                        <a:t>LP</a:t>
                      </a:r>
                      <a:endParaRPr sz="2000" dirty="0">
                        <a:latin typeface="Times New Roman"/>
                        <a:cs typeface="Times New Roman"/>
                      </a:endParaRPr>
                    </a:p>
                  </a:txBody>
                  <a:tcPr marL="0" marR="0" marT="1967" marB="0">
                    <a:lnL w="6350">
                      <a:solidFill>
                        <a:srgbClr val="3E3E3E"/>
                      </a:solidFill>
                      <a:prstDash val="solid"/>
                    </a:lnL>
                    <a:lnB w="12700">
                      <a:solidFill>
                        <a:srgbClr val="3E3E3E"/>
                      </a:solidFill>
                      <a:prstDash val="solid"/>
                    </a:lnB>
                  </a:tcPr>
                </a:tc>
              </a:tr>
            </a:tbl>
          </a:graphicData>
        </a:graphic>
      </p:graphicFrame>
      <p:sp>
        <p:nvSpPr>
          <p:cNvPr id="25" name="object 25"/>
          <p:cNvSpPr/>
          <p:nvPr/>
        </p:nvSpPr>
        <p:spPr>
          <a:xfrm>
            <a:off x="2857502" y="6233961"/>
            <a:ext cx="1292769" cy="236031"/>
          </a:xfrm>
          <a:custGeom>
            <a:avLst/>
            <a:gdLst/>
            <a:ahLst/>
            <a:cxnLst/>
            <a:rect l="l" t="t" r="r" b="b"/>
            <a:pathLst>
              <a:path w="416559" h="76200">
                <a:moveTo>
                  <a:pt x="416559" y="0"/>
                </a:moveTo>
                <a:lnTo>
                  <a:pt x="414375" y="14793"/>
                </a:lnTo>
                <a:lnTo>
                  <a:pt x="408416" y="26908"/>
                </a:lnTo>
                <a:lnTo>
                  <a:pt x="399575" y="35093"/>
                </a:lnTo>
                <a:lnTo>
                  <a:pt x="388747" y="38100"/>
                </a:lnTo>
                <a:lnTo>
                  <a:pt x="247903" y="38100"/>
                </a:lnTo>
                <a:lnTo>
                  <a:pt x="237075" y="41088"/>
                </a:lnTo>
                <a:lnTo>
                  <a:pt x="228234" y="49244"/>
                </a:lnTo>
                <a:lnTo>
                  <a:pt x="222275" y="61352"/>
                </a:lnTo>
                <a:lnTo>
                  <a:pt x="220090" y="76200"/>
                </a:lnTo>
                <a:lnTo>
                  <a:pt x="217906" y="61352"/>
                </a:lnTo>
                <a:lnTo>
                  <a:pt x="211947" y="49244"/>
                </a:lnTo>
                <a:lnTo>
                  <a:pt x="203106" y="41088"/>
                </a:lnTo>
                <a:lnTo>
                  <a:pt x="192278" y="38100"/>
                </a:lnTo>
                <a:lnTo>
                  <a:pt x="27812" y="38100"/>
                </a:lnTo>
                <a:lnTo>
                  <a:pt x="16984" y="35093"/>
                </a:lnTo>
                <a:lnTo>
                  <a:pt x="8143" y="26908"/>
                </a:lnTo>
                <a:lnTo>
                  <a:pt x="2184" y="14793"/>
                </a:lnTo>
                <a:lnTo>
                  <a:pt x="0" y="0"/>
                </a:lnTo>
              </a:path>
            </a:pathLst>
          </a:custGeom>
          <a:ln w="3175">
            <a:solidFill>
              <a:srgbClr val="FF0000"/>
            </a:solidFill>
          </a:ln>
        </p:spPr>
        <p:txBody>
          <a:bodyPr wrap="square" lIns="0" tIns="0" rIns="0" bIns="0" rtlCol="0"/>
          <a:lstStyle/>
          <a:p>
            <a:endParaRPr/>
          </a:p>
        </p:txBody>
      </p:sp>
      <p:pic>
        <p:nvPicPr>
          <p:cNvPr id="26" name="object 26"/>
          <p:cNvPicPr/>
          <p:nvPr/>
        </p:nvPicPr>
        <p:blipFill>
          <a:blip r:embed="rId3" cstate="print"/>
          <a:stretch>
            <a:fillRect/>
          </a:stretch>
        </p:blipFill>
        <p:spPr>
          <a:xfrm>
            <a:off x="2050700" y="4689888"/>
            <a:ext cx="696085" cy="237678"/>
          </a:xfrm>
          <a:prstGeom prst="rect">
            <a:avLst/>
          </a:prstGeom>
        </p:spPr>
      </p:pic>
      <p:sp>
        <p:nvSpPr>
          <p:cNvPr id="27" name="object 27"/>
          <p:cNvSpPr txBox="1"/>
          <p:nvPr/>
        </p:nvSpPr>
        <p:spPr>
          <a:xfrm>
            <a:off x="665106" y="3339831"/>
            <a:ext cx="191154" cy="343571"/>
          </a:xfrm>
          <a:prstGeom prst="rect">
            <a:avLst/>
          </a:prstGeom>
        </p:spPr>
        <p:txBody>
          <a:bodyPr vert="horz" wrap="square" lIns="0" tIns="35448" rIns="0" bIns="0" rtlCol="0">
            <a:spAutoFit/>
          </a:bodyPr>
          <a:lstStyle/>
          <a:p>
            <a:pPr marL="39387">
              <a:spcBef>
                <a:spcPts val="279"/>
              </a:spcBef>
            </a:pPr>
            <a:r>
              <a:rPr sz="2000" b="1" spc="-16" dirty="0">
                <a:solidFill>
                  <a:srgbClr val="FF0000"/>
                </a:solidFill>
                <a:latin typeface="Times New Roman"/>
                <a:cs typeface="Times New Roman"/>
              </a:rPr>
              <a:t>r</a:t>
            </a:r>
            <a:endParaRPr sz="2000">
              <a:latin typeface="Times New Roman"/>
              <a:cs typeface="Times New Roman"/>
            </a:endParaRPr>
          </a:p>
        </p:txBody>
      </p:sp>
      <p:grpSp>
        <p:nvGrpSpPr>
          <p:cNvPr id="28" name="object 28"/>
          <p:cNvGrpSpPr/>
          <p:nvPr/>
        </p:nvGrpSpPr>
        <p:grpSpPr>
          <a:xfrm>
            <a:off x="-38427" y="0"/>
            <a:ext cx="18382593" cy="10349941"/>
            <a:chOff x="-12382" y="0"/>
            <a:chExt cx="5923280" cy="3341370"/>
          </a:xfrm>
        </p:grpSpPr>
        <p:sp>
          <p:nvSpPr>
            <p:cNvPr id="29" name="object 29"/>
            <p:cNvSpPr/>
            <p:nvPr/>
          </p:nvSpPr>
          <p:spPr>
            <a:xfrm>
              <a:off x="494030" y="1273556"/>
              <a:ext cx="1203960" cy="777240"/>
            </a:xfrm>
            <a:custGeom>
              <a:avLst/>
              <a:gdLst/>
              <a:ahLst/>
              <a:cxnLst/>
              <a:rect l="l" t="t" r="r" b="b"/>
              <a:pathLst>
                <a:path w="1203960" h="777239">
                  <a:moveTo>
                    <a:pt x="0" y="0"/>
                  </a:moveTo>
                  <a:lnTo>
                    <a:pt x="18534" y="49568"/>
                  </a:lnTo>
                  <a:lnTo>
                    <a:pt x="37502" y="98683"/>
                  </a:lnTo>
                  <a:lnTo>
                    <a:pt x="57339" y="146877"/>
                  </a:lnTo>
                  <a:lnTo>
                    <a:pt x="78483" y="193679"/>
                  </a:lnTo>
                  <a:lnTo>
                    <a:pt x="101367" y="238623"/>
                  </a:lnTo>
                  <a:lnTo>
                    <a:pt x="126428" y="281237"/>
                  </a:lnTo>
                  <a:lnTo>
                    <a:pt x="154101" y="321055"/>
                  </a:lnTo>
                  <a:lnTo>
                    <a:pt x="184520" y="357899"/>
                  </a:lnTo>
                  <a:lnTo>
                    <a:pt x="217343" y="392054"/>
                  </a:lnTo>
                  <a:lnTo>
                    <a:pt x="252291" y="423912"/>
                  </a:lnTo>
                  <a:lnTo>
                    <a:pt x="289088" y="453864"/>
                  </a:lnTo>
                  <a:lnTo>
                    <a:pt x="327457" y="482301"/>
                  </a:lnTo>
                  <a:lnTo>
                    <a:pt x="367119" y="509614"/>
                  </a:lnTo>
                  <a:lnTo>
                    <a:pt x="407797" y="536193"/>
                  </a:lnTo>
                  <a:lnTo>
                    <a:pt x="448768" y="562022"/>
                  </a:lnTo>
                  <a:lnTo>
                    <a:pt x="490107" y="586676"/>
                  </a:lnTo>
                  <a:lnTo>
                    <a:pt x="532573" y="610099"/>
                  </a:lnTo>
                  <a:lnTo>
                    <a:pt x="576923" y="632235"/>
                  </a:lnTo>
                  <a:lnTo>
                    <a:pt x="623915" y="653030"/>
                  </a:lnTo>
                  <a:lnTo>
                    <a:pt x="674305" y="672427"/>
                  </a:lnTo>
                  <a:lnTo>
                    <a:pt x="728853" y="690371"/>
                  </a:lnTo>
                  <a:lnTo>
                    <a:pt x="771614" y="702141"/>
                  </a:lnTo>
                  <a:lnTo>
                    <a:pt x="819363" y="713340"/>
                  </a:lnTo>
                  <a:lnTo>
                    <a:pt x="870625" y="723925"/>
                  </a:lnTo>
                  <a:lnTo>
                    <a:pt x="923925" y="733852"/>
                  </a:lnTo>
                  <a:lnTo>
                    <a:pt x="977788" y="743076"/>
                  </a:lnTo>
                  <a:lnTo>
                    <a:pt x="1030742" y="751554"/>
                  </a:lnTo>
                  <a:lnTo>
                    <a:pt x="1081310" y="759241"/>
                  </a:lnTo>
                  <a:lnTo>
                    <a:pt x="1128019" y="766092"/>
                  </a:lnTo>
                  <a:lnTo>
                    <a:pt x="1169393" y="772064"/>
                  </a:lnTo>
                  <a:lnTo>
                    <a:pt x="1203960" y="777112"/>
                  </a:lnTo>
                </a:path>
              </a:pathLst>
            </a:custGeom>
            <a:ln w="8193">
              <a:solidFill>
                <a:srgbClr val="004894"/>
              </a:solidFill>
            </a:ln>
          </p:spPr>
          <p:txBody>
            <a:bodyPr wrap="square" lIns="0" tIns="0" rIns="0" bIns="0" rtlCol="0"/>
            <a:lstStyle/>
            <a:p>
              <a:endParaRPr/>
            </a:p>
          </p:txBody>
        </p:sp>
        <p:sp>
          <p:nvSpPr>
            <p:cNvPr id="30" name="object 30"/>
            <p:cNvSpPr/>
            <p:nvPr/>
          </p:nvSpPr>
          <p:spPr>
            <a:xfrm>
              <a:off x="317" y="381"/>
              <a:ext cx="5897880" cy="3315970"/>
            </a:xfrm>
            <a:custGeom>
              <a:avLst/>
              <a:gdLst/>
              <a:ahLst/>
              <a:cxnLst/>
              <a:rect l="l" t="t" r="r" b="b"/>
              <a:pathLst>
                <a:path w="5897880" h="3315970">
                  <a:moveTo>
                    <a:pt x="0" y="3315589"/>
                  </a:moveTo>
                  <a:lnTo>
                    <a:pt x="5897626" y="3315589"/>
                  </a:lnTo>
                  <a:lnTo>
                    <a:pt x="5897626" y="0"/>
                  </a:lnTo>
                  <a:lnTo>
                    <a:pt x="0" y="0"/>
                  </a:lnTo>
                  <a:lnTo>
                    <a:pt x="0" y="3315589"/>
                  </a:lnTo>
                  <a:close/>
                </a:path>
              </a:pathLst>
            </a:custGeom>
            <a:ln w="25400">
              <a:solidFill>
                <a:srgbClr val="000000"/>
              </a:solidFill>
            </a:ln>
          </p:spPr>
          <p:txBody>
            <a:bodyPr wrap="square" lIns="0" tIns="0" rIns="0" bIns="0" rtlCol="0"/>
            <a:lstStyle/>
            <a:p>
              <a:endParaRPr/>
            </a:p>
          </p:txBody>
        </p:sp>
      </p:grpSp>
      <p:grpSp>
        <p:nvGrpSpPr>
          <p:cNvPr id="31" name="object 9"/>
          <p:cNvGrpSpPr/>
          <p:nvPr/>
        </p:nvGrpSpPr>
        <p:grpSpPr>
          <a:xfrm>
            <a:off x="15869666" y="6102731"/>
            <a:ext cx="2416175" cy="4184650"/>
            <a:chOff x="15869666" y="6102731"/>
            <a:chExt cx="2416175" cy="4184650"/>
          </a:xfrm>
        </p:grpSpPr>
        <p:sp>
          <p:nvSpPr>
            <p:cNvPr id="32" name="object 10"/>
            <p:cNvSpPr/>
            <p:nvPr/>
          </p:nvSpPr>
          <p:spPr>
            <a:xfrm>
              <a:off x="17378467" y="8716036"/>
              <a:ext cx="907415" cy="1570990"/>
            </a:xfrm>
            <a:custGeom>
              <a:avLst/>
              <a:gdLst/>
              <a:ahLst/>
              <a:cxnLst/>
              <a:rect l="l" t="t" r="r" b="b"/>
              <a:pathLst>
                <a:path w="907415" h="1570990">
                  <a:moveTo>
                    <a:pt x="906993" y="0"/>
                  </a:moveTo>
                  <a:lnTo>
                    <a:pt x="0" y="1570963"/>
                  </a:lnTo>
                  <a:lnTo>
                    <a:pt x="906993" y="1570963"/>
                  </a:lnTo>
                  <a:lnTo>
                    <a:pt x="906993" y="0"/>
                  </a:lnTo>
                  <a:close/>
                </a:path>
              </a:pathLst>
            </a:custGeom>
            <a:solidFill>
              <a:srgbClr val="0099CC"/>
            </a:solidFill>
          </p:spPr>
          <p:txBody>
            <a:bodyPr wrap="square" lIns="0" tIns="0" rIns="0" bIns="0" rtlCol="0"/>
            <a:lstStyle/>
            <a:p>
              <a:endParaRPr/>
            </a:p>
          </p:txBody>
        </p:sp>
        <p:sp>
          <p:nvSpPr>
            <p:cNvPr id="33" name="object 11"/>
            <p:cNvSpPr/>
            <p:nvPr/>
          </p:nvSpPr>
          <p:spPr>
            <a:xfrm>
              <a:off x="16745490" y="7619691"/>
              <a:ext cx="1540510" cy="2667635"/>
            </a:xfrm>
            <a:custGeom>
              <a:avLst/>
              <a:gdLst/>
              <a:ahLst/>
              <a:cxnLst/>
              <a:rect l="l" t="t" r="r" b="b"/>
              <a:pathLst>
                <a:path w="1540509" h="2667634">
                  <a:moveTo>
                    <a:pt x="1539969" y="0"/>
                  </a:moveTo>
                  <a:lnTo>
                    <a:pt x="0" y="2667308"/>
                  </a:lnTo>
                  <a:lnTo>
                    <a:pt x="249434" y="2667308"/>
                  </a:lnTo>
                  <a:lnTo>
                    <a:pt x="1539969" y="432042"/>
                  </a:lnTo>
                  <a:lnTo>
                    <a:pt x="1539969" y="0"/>
                  </a:lnTo>
                  <a:close/>
                </a:path>
              </a:pathLst>
            </a:custGeom>
            <a:solidFill>
              <a:srgbClr val="009999"/>
            </a:solidFill>
          </p:spPr>
          <p:txBody>
            <a:bodyPr wrap="square" lIns="0" tIns="0" rIns="0" bIns="0" rtlCol="0"/>
            <a:lstStyle/>
            <a:p>
              <a:endParaRPr/>
            </a:p>
          </p:txBody>
        </p:sp>
        <p:sp>
          <p:nvSpPr>
            <p:cNvPr id="34" name="object 12"/>
            <p:cNvSpPr/>
            <p:nvPr/>
          </p:nvSpPr>
          <p:spPr>
            <a:xfrm>
              <a:off x="15869666" y="6102731"/>
              <a:ext cx="2416175" cy="4184650"/>
            </a:xfrm>
            <a:custGeom>
              <a:avLst/>
              <a:gdLst/>
              <a:ahLst/>
              <a:cxnLst/>
              <a:rect l="l" t="t" r="r" b="b"/>
              <a:pathLst>
                <a:path w="2416175" h="4184650">
                  <a:moveTo>
                    <a:pt x="2415793" y="0"/>
                  </a:moveTo>
                  <a:lnTo>
                    <a:pt x="0" y="4184268"/>
                  </a:lnTo>
                  <a:lnTo>
                    <a:pt x="712835" y="4184268"/>
                  </a:lnTo>
                  <a:lnTo>
                    <a:pt x="2415793" y="1234646"/>
                  </a:lnTo>
                  <a:lnTo>
                    <a:pt x="2415793" y="0"/>
                  </a:lnTo>
                  <a:close/>
                </a:path>
              </a:pathLst>
            </a:custGeom>
            <a:solidFill>
              <a:srgbClr val="00CC99"/>
            </a:solidFill>
          </p:spPr>
          <p:txBody>
            <a:bodyPr wrap="square" lIns="0" tIns="0" rIns="0" bIns="0" rtlCol="0"/>
            <a:lstStyle/>
            <a:p>
              <a:endParaRPr/>
            </a:p>
          </p:txBody>
        </p:sp>
      </p:grpSp>
      <p:sp>
        <p:nvSpPr>
          <p:cNvPr id="35"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259945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4496" y="723900"/>
            <a:ext cx="16564304" cy="1239927"/>
          </a:xfrm>
          <a:prstGeom prst="rect">
            <a:avLst/>
          </a:prstGeom>
        </p:spPr>
        <p:txBody>
          <a:bodyPr vert="horz" wrap="square" lIns="0" tIns="92555" rIns="0" bIns="0" rtlCol="0">
            <a:spAutoFit/>
          </a:bodyPr>
          <a:lstStyle/>
          <a:p>
            <a:pPr marL="2028405">
              <a:spcBef>
                <a:spcPts val="726"/>
              </a:spcBef>
            </a:pPr>
            <a:r>
              <a:rPr sz="4400" spc="-341" dirty="0"/>
              <a:t>Kaitan</a:t>
            </a:r>
            <a:r>
              <a:rPr sz="4400" spc="-354" dirty="0"/>
              <a:t> </a:t>
            </a:r>
            <a:r>
              <a:rPr sz="4400" spc="-341" dirty="0"/>
              <a:t>antara</a:t>
            </a:r>
            <a:r>
              <a:rPr sz="4400" spc="-419" dirty="0"/>
              <a:t> Keseimbangan</a:t>
            </a:r>
            <a:r>
              <a:rPr sz="4400" spc="-465" dirty="0"/>
              <a:t> </a:t>
            </a:r>
            <a:r>
              <a:rPr sz="4400" b="1" spc="-403" dirty="0">
                <a:solidFill>
                  <a:srgbClr val="FF0000"/>
                </a:solidFill>
                <a:latin typeface="Arial"/>
                <a:cs typeface="Arial"/>
              </a:rPr>
              <a:t>Moneter</a:t>
            </a:r>
            <a:r>
              <a:rPr sz="4400" b="1" spc="-341" dirty="0">
                <a:solidFill>
                  <a:srgbClr val="FF0000"/>
                </a:solidFill>
                <a:latin typeface="Arial"/>
                <a:cs typeface="Arial"/>
              </a:rPr>
              <a:t> </a:t>
            </a:r>
            <a:r>
              <a:rPr sz="4400" spc="-403" dirty="0"/>
              <a:t>dengan </a:t>
            </a:r>
            <a:r>
              <a:rPr sz="4400" b="1" spc="-434" dirty="0">
                <a:solidFill>
                  <a:srgbClr val="FF0000"/>
                </a:solidFill>
                <a:latin typeface="Arial"/>
                <a:cs typeface="Arial"/>
              </a:rPr>
              <a:t>Suku</a:t>
            </a:r>
            <a:r>
              <a:rPr sz="4400" b="1" spc="-419" dirty="0">
                <a:solidFill>
                  <a:srgbClr val="FF0000"/>
                </a:solidFill>
                <a:latin typeface="Arial"/>
                <a:cs typeface="Arial"/>
              </a:rPr>
              <a:t> </a:t>
            </a:r>
            <a:r>
              <a:rPr sz="4400" b="1" spc="-450" dirty="0">
                <a:solidFill>
                  <a:srgbClr val="FF0000"/>
                </a:solidFill>
                <a:latin typeface="Arial"/>
                <a:cs typeface="Arial"/>
              </a:rPr>
              <a:t>Bunga</a:t>
            </a:r>
          </a:p>
          <a:p>
            <a:pPr marL="2028405">
              <a:spcBef>
                <a:spcPts val="279"/>
              </a:spcBef>
            </a:pPr>
            <a:r>
              <a:rPr sz="2800" spc="-16" dirty="0">
                <a:solidFill>
                  <a:srgbClr val="929292"/>
                </a:solidFill>
                <a:latin typeface="Calibri"/>
                <a:cs typeface="Calibri"/>
              </a:rPr>
              <a:t>Keseimbangan</a:t>
            </a:r>
            <a:r>
              <a:rPr sz="2800" spc="-124" dirty="0">
                <a:solidFill>
                  <a:srgbClr val="929292"/>
                </a:solidFill>
                <a:latin typeface="Calibri"/>
                <a:cs typeface="Calibri"/>
              </a:rPr>
              <a:t> </a:t>
            </a:r>
            <a:r>
              <a:rPr sz="2800" spc="-16" dirty="0">
                <a:solidFill>
                  <a:srgbClr val="929292"/>
                </a:solidFill>
                <a:latin typeface="Calibri"/>
                <a:cs typeface="Calibri"/>
              </a:rPr>
              <a:t>Moneter</a:t>
            </a:r>
            <a:endParaRPr sz="2800" dirty="0">
              <a:latin typeface="Calibri"/>
              <a:cs typeface="Calibri"/>
            </a:endParaRPr>
          </a:p>
        </p:txBody>
      </p:sp>
      <p:sp>
        <p:nvSpPr>
          <p:cNvPr id="3" name="object 3"/>
          <p:cNvSpPr txBox="1">
            <a:spLocks noGrp="1"/>
          </p:cNvSpPr>
          <p:nvPr>
            <p:ph sz="half" idx="2"/>
          </p:nvPr>
        </p:nvSpPr>
        <p:spPr>
          <a:xfrm>
            <a:off x="509423" y="3099870"/>
            <a:ext cx="8054209" cy="5297366"/>
          </a:xfrm>
          <a:prstGeom prst="rect">
            <a:avLst/>
          </a:prstGeom>
        </p:spPr>
        <p:txBody>
          <a:bodyPr vert="horz" wrap="square" lIns="0" tIns="43325" rIns="0" bIns="0" rtlCol="0">
            <a:spAutoFit/>
          </a:bodyPr>
          <a:lstStyle/>
          <a:p>
            <a:pPr marL="614430" marR="133914" indent="-456884" algn="just">
              <a:lnSpc>
                <a:spcPct val="151200"/>
              </a:lnSpc>
              <a:spcBef>
                <a:spcPts val="341"/>
              </a:spcBef>
              <a:buFont typeface="Wingdings"/>
              <a:buChar char=""/>
              <a:tabLst>
                <a:tab pos="614430" algn="l"/>
              </a:tabLst>
            </a:pPr>
            <a:r>
              <a:rPr spc="-31" dirty="0">
                <a:latin typeface="Arial" pitchFamily="34" charset="0"/>
                <a:cs typeface="Arial" pitchFamily="34" charset="0"/>
              </a:rPr>
              <a:t>Jika</a:t>
            </a:r>
            <a:r>
              <a:rPr spc="-16" dirty="0">
                <a:latin typeface="Arial" pitchFamily="34" charset="0"/>
                <a:cs typeface="Arial" pitchFamily="34" charset="0"/>
              </a:rPr>
              <a:t> permintaan</a:t>
            </a:r>
            <a:r>
              <a:rPr dirty="0">
                <a:latin typeface="Arial" pitchFamily="34" charset="0"/>
                <a:cs typeface="Arial" pitchFamily="34" charset="0"/>
              </a:rPr>
              <a:t> </a:t>
            </a:r>
            <a:r>
              <a:rPr spc="-16" dirty="0">
                <a:latin typeface="Arial" pitchFamily="34" charset="0"/>
                <a:cs typeface="Arial" pitchFamily="34" charset="0"/>
              </a:rPr>
              <a:t>masyarakat</a:t>
            </a:r>
            <a:r>
              <a:rPr dirty="0">
                <a:latin typeface="Arial" pitchFamily="34" charset="0"/>
                <a:cs typeface="Arial" pitchFamily="34" charset="0"/>
              </a:rPr>
              <a:t> terhadap</a:t>
            </a:r>
            <a:r>
              <a:rPr spc="16" dirty="0">
                <a:latin typeface="Arial" pitchFamily="34" charset="0"/>
                <a:cs typeface="Arial" pitchFamily="34" charset="0"/>
              </a:rPr>
              <a:t> </a:t>
            </a:r>
            <a:r>
              <a:rPr dirty="0">
                <a:latin typeface="Arial" pitchFamily="34" charset="0"/>
                <a:cs typeface="Arial" pitchFamily="34" charset="0"/>
              </a:rPr>
              <a:t>uang</a:t>
            </a:r>
            <a:r>
              <a:rPr spc="16" dirty="0">
                <a:latin typeface="Arial" pitchFamily="34" charset="0"/>
                <a:cs typeface="Arial" pitchFamily="34" charset="0"/>
              </a:rPr>
              <a:t> </a:t>
            </a:r>
            <a:r>
              <a:rPr dirty="0">
                <a:latin typeface="Arial" pitchFamily="34" charset="0"/>
                <a:cs typeface="Arial" pitchFamily="34" charset="0"/>
              </a:rPr>
              <a:t>tunai</a:t>
            </a:r>
            <a:r>
              <a:rPr spc="16" dirty="0">
                <a:latin typeface="Arial" pitchFamily="34" charset="0"/>
                <a:cs typeface="Arial" pitchFamily="34" charset="0"/>
              </a:rPr>
              <a:t> </a:t>
            </a:r>
            <a:r>
              <a:rPr dirty="0">
                <a:latin typeface="Arial" pitchFamily="34" charset="0"/>
                <a:cs typeface="Arial" pitchFamily="34" charset="0"/>
              </a:rPr>
              <a:t>lebih</a:t>
            </a:r>
            <a:r>
              <a:rPr spc="16" dirty="0">
                <a:latin typeface="Arial" pitchFamily="34" charset="0"/>
                <a:cs typeface="Arial" pitchFamily="34" charset="0"/>
              </a:rPr>
              <a:t> </a:t>
            </a:r>
            <a:r>
              <a:rPr dirty="0">
                <a:latin typeface="Arial" pitchFamily="34" charset="0"/>
                <a:cs typeface="Arial" pitchFamily="34" charset="0"/>
              </a:rPr>
              <a:t>besar </a:t>
            </a:r>
            <a:r>
              <a:rPr spc="16" dirty="0">
                <a:latin typeface="Arial" pitchFamily="34" charset="0"/>
                <a:cs typeface="Arial" pitchFamily="34" charset="0"/>
              </a:rPr>
              <a:t> </a:t>
            </a:r>
            <a:r>
              <a:rPr spc="-16" dirty="0">
                <a:latin typeface="Arial" pitchFamily="34" charset="0"/>
                <a:cs typeface="Arial" pitchFamily="34" charset="0"/>
              </a:rPr>
              <a:t>dibanding</a:t>
            </a:r>
            <a:r>
              <a:rPr dirty="0">
                <a:latin typeface="Arial" pitchFamily="34" charset="0"/>
                <a:cs typeface="Arial" pitchFamily="34" charset="0"/>
              </a:rPr>
              <a:t> </a:t>
            </a:r>
            <a:r>
              <a:rPr spc="-16" dirty="0">
                <a:latin typeface="Arial" pitchFamily="34" charset="0"/>
                <a:cs typeface="Arial" pitchFamily="34" charset="0"/>
              </a:rPr>
              <a:t>penawaran</a:t>
            </a:r>
            <a:r>
              <a:rPr dirty="0">
                <a:latin typeface="Arial" pitchFamily="34" charset="0"/>
                <a:cs typeface="Arial" pitchFamily="34" charset="0"/>
              </a:rPr>
              <a:t> </a:t>
            </a:r>
            <a:r>
              <a:rPr spc="-16" dirty="0">
                <a:latin typeface="Arial" pitchFamily="34" charset="0"/>
                <a:cs typeface="Arial" pitchFamily="34" charset="0"/>
              </a:rPr>
              <a:t>uang,</a:t>
            </a:r>
            <a:r>
              <a:rPr dirty="0">
                <a:latin typeface="Arial" pitchFamily="34" charset="0"/>
                <a:cs typeface="Arial" pitchFamily="34" charset="0"/>
              </a:rPr>
              <a:t> </a:t>
            </a:r>
            <a:r>
              <a:rPr spc="-16" dirty="0">
                <a:latin typeface="Arial" pitchFamily="34" charset="0"/>
                <a:cs typeface="Arial" pitchFamily="34" charset="0"/>
              </a:rPr>
              <a:t>maka</a:t>
            </a:r>
            <a:r>
              <a:rPr dirty="0">
                <a:latin typeface="Arial" pitchFamily="34" charset="0"/>
                <a:cs typeface="Arial" pitchFamily="34" charset="0"/>
              </a:rPr>
              <a:t> </a:t>
            </a:r>
            <a:r>
              <a:rPr spc="-31" dirty="0">
                <a:latin typeface="Arial" pitchFamily="34" charset="0"/>
                <a:cs typeface="Arial" pitchFamily="34" charset="0"/>
              </a:rPr>
              <a:t>masyarakat</a:t>
            </a:r>
            <a:r>
              <a:rPr spc="-16" dirty="0">
                <a:latin typeface="Arial" pitchFamily="34" charset="0"/>
                <a:cs typeface="Arial" pitchFamily="34" charset="0"/>
              </a:rPr>
              <a:t> </a:t>
            </a:r>
            <a:r>
              <a:rPr dirty="0">
                <a:latin typeface="Arial" pitchFamily="34" charset="0"/>
                <a:cs typeface="Arial" pitchFamily="34" charset="0"/>
              </a:rPr>
              <a:t>akan</a:t>
            </a:r>
            <a:r>
              <a:rPr spc="16" dirty="0">
                <a:latin typeface="Arial" pitchFamily="34" charset="0"/>
                <a:cs typeface="Arial" pitchFamily="34" charset="0"/>
              </a:rPr>
              <a:t> </a:t>
            </a:r>
            <a:r>
              <a:rPr dirty="0">
                <a:latin typeface="Arial" pitchFamily="34" charset="0"/>
                <a:cs typeface="Arial" pitchFamily="34" charset="0"/>
              </a:rPr>
              <a:t>menjual </a:t>
            </a:r>
            <a:r>
              <a:rPr spc="16" dirty="0">
                <a:latin typeface="Arial" pitchFamily="34" charset="0"/>
                <a:cs typeface="Arial" pitchFamily="34" charset="0"/>
              </a:rPr>
              <a:t> </a:t>
            </a:r>
            <a:r>
              <a:rPr spc="-16" dirty="0">
                <a:latin typeface="Arial" pitchFamily="34" charset="0"/>
                <a:cs typeface="Arial" pitchFamily="34" charset="0"/>
              </a:rPr>
              <a:t>sebagian</a:t>
            </a:r>
            <a:r>
              <a:rPr spc="109" dirty="0">
                <a:latin typeface="Arial" pitchFamily="34" charset="0"/>
                <a:cs typeface="Arial" pitchFamily="34" charset="0"/>
              </a:rPr>
              <a:t> </a:t>
            </a:r>
            <a:r>
              <a:rPr spc="-31" dirty="0">
                <a:latin typeface="Arial" pitchFamily="34" charset="0"/>
                <a:cs typeface="Arial" pitchFamily="34" charset="0"/>
              </a:rPr>
              <a:t>surat</a:t>
            </a:r>
            <a:r>
              <a:rPr spc="78" dirty="0">
                <a:latin typeface="Arial" pitchFamily="34" charset="0"/>
                <a:cs typeface="Arial" pitchFamily="34" charset="0"/>
              </a:rPr>
              <a:t> </a:t>
            </a:r>
            <a:r>
              <a:rPr spc="-31" dirty="0">
                <a:latin typeface="Arial" pitchFamily="34" charset="0"/>
                <a:cs typeface="Arial" pitchFamily="34" charset="0"/>
              </a:rPr>
              <a:t>berharga</a:t>
            </a:r>
            <a:r>
              <a:rPr spc="202" dirty="0">
                <a:latin typeface="Arial" pitchFamily="34" charset="0"/>
                <a:cs typeface="Arial" pitchFamily="34" charset="0"/>
              </a:rPr>
              <a:t> </a:t>
            </a:r>
            <a:r>
              <a:rPr spc="-31" dirty="0">
                <a:latin typeface="Arial" pitchFamily="34" charset="0"/>
                <a:cs typeface="Arial" pitchFamily="34" charset="0"/>
              </a:rPr>
              <a:t>yang</a:t>
            </a:r>
            <a:r>
              <a:rPr spc="31" dirty="0">
                <a:latin typeface="Arial" pitchFamily="34" charset="0"/>
                <a:cs typeface="Arial" pitchFamily="34" charset="0"/>
              </a:rPr>
              <a:t> </a:t>
            </a:r>
            <a:r>
              <a:rPr spc="-31" dirty="0">
                <a:latin typeface="Arial" pitchFamily="34" charset="0"/>
                <a:cs typeface="Arial" pitchFamily="34" charset="0"/>
              </a:rPr>
              <a:t>mereka</a:t>
            </a:r>
            <a:r>
              <a:rPr spc="202" dirty="0">
                <a:latin typeface="Arial" pitchFamily="34" charset="0"/>
                <a:cs typeface="Arial" pitchFamily="34" charset="0"/>
              </a:rPr>
              <a:t> </a:t>
            </a:r>
            <a:r>
              <a:rPr spc="-16" dirty="0">
                <a:latin typeface="Arial" pitchFamily="34" charset="0"/>
                <a:cs typeface="Arial" pitchFamily="34" charset="0"/>
              </a:rPr>
              <a:t>miliki.</a:t>
            </a:r>
          </a:p>
          <a:p>
            <a:pPr marL="614430" marR="137853" indent="-456884" algn="just">
              <a:lnSpc>
                <a:spcPct val="151300"/>
              </a:lnSpc>
              <a:spcBef>
                <a:spcPts val="589"/>
              </a:spcBef>
              <a:buFont typeface="Wingdings"/>
              <a:buChar char=""/>
              <a:tabLst>
                <a:tab pos="614430" algn="l"/>
              </a:tabLst>
            </a:pPr>
            <a:r>
              <a:rPr spc="-47" dirty="0">
                <a:latin typeface="Arial" pitchFamily="34" charset="0"/>
                <a:cs typeface="Arial" pitchFamily="34" charset="0"/>
              </a:rPr>
              <a:t>Terjadi</a:t>
            </a:r>
            <a:r>
              <a:rPr spc="-31" dirty="0">
                <a:latin typeface="Arial" pitchFamily="34" charset="0"/>
                <a:cs typeface="Arial" pitchFamily="34" charset="0"/>
              </a:rPr>
              <a:t> </a:t>
            </a:r>
            <a:r>
              <a:rPr spc="-16" dirty="0">
                <a:latin typeface="Arial" pitchFamily="34" charset="0"/>
                <a:cs typeface="Arial" pitchFamily="34" charset="0"/>
              </a:rPr>
              <a:t>kelebihan</a:t>
            </a:r>
            <a:r>
              <a:rPr dirty="0">
                <a:latin typeface="Arial" pitchFamily="34" charset="0"/>
                <a:cs typeface="Arial" pitchFamily="34" charset="0"/>
              </a:rPr>
              <a:t> </a:t>
            </a:r>
            <a:r>
              <a:rPr spc="-16" dirty="0">
                <a:latin typeface="Arial" pitchFamily="34" charset="0"/>
                <a:cs typeface="Arial" pitchFamily="34" charset="0"/>
              </a:rPr>
              <a:t>penawaran</a:t>
            </a:r>
            <a:r>
              <a:rPr dirty="0">
                <a:latin typeface="Arial" pitchFamily="34" charset="0"/>
                <a:cs typeface="Arial" pitchFamily="34" charset="0"/>
              </a:rPr>
              <a:t> </a:t>
            </a:r>
            <a:r>
              <a:rPr spc="-16" dirty="0">
                <a:latin typeface="Arial" pitchFamily="34" charset="0"/>
                <a:cs typeface="Arial" pitchFamily="34" charset="0"/>
              </a:rPr>
              <a:t>surat</a:t>
            </a:r>
            <a:r>
              <a:rPr dirty="0">
                <a:latin typeface="Arial" pitchFamily="34" charset="0"/>
                <a:cs typeface="Arial" pitchFamily="34" charset="0"/>
              </a:rPr>
              <a:t> </a:t>
            </a:r>
            <a:r>
              <a:rPr spc="-16" dirty="0">
                <a:latin typeface="Arial" pitchFamily="34" charset="0"/>
                <a:cs typeface="Arial" pitchFamily="34" charset="0"/>
              </a:rPr>
              <a:t>berharga,</a:t>
            </a:r>
            <a:r>
              <a:rPr spc="450" dirty="0">
                <a:latin typeface="Arial" pitchFamily="34" charset="0"/>
                <a:cs typeface="Arial" pitchFamily="34" charset="0"/>
              </a:rPr>
              <a:t> </a:t>
            </a:r>
            <a:r>
              <a:rPr dirty="0">
                <a:latin typeface="Arial" pitchFamily="34" charset="0"/>
                <a:cs typeface="Arial" pitchFamily="34" charset="0"/>
              </a:rPr>
              <a:t>sehingga</a:t>
            </a:r>
            <a:r>
              <a:rPr spc="496" dirty="0">
                <a:latin typeface="Arial" pitchFamily="34" charset="0"/>
                <a:cs typeface="Arial" pitchFamily="34" charset="0"/>
              </a:rPr>
              <a:t> </a:t>
            </a:r>
            <a:r>
              <a:rPr spc="-16" dirty="0">
                <a:latin typeface="Arial" pitchFamily="34" charset="0"/>
                <a:cs typeface="Arial" pitchFamily="34" charset="0"/>
              </a:rPr>
              <a:t>harga </a:t>
            </a:r>
            <a:r>
              <a:rPr dirty="0">
                <a:latin typeface="Arial" pitchFamily="34" charset="0"/>
                <a:cs typeface="Arial" pitchFamily="34" charset="0"/>
              </a:rPr>
              <a:t> </a:t>
            </a:r>
            <a:r>
              <a:rPr spc="-31" dirty="0">
                <a:latin typeface="Arial" pitchFamily="34" charset="0"/>
                <a:cs typeface="Arial" pitchFamily="34" charset="0"/>
              </a:rPr>
              <a:t>surat</a:t>
            </a:r>
            <a:r>
              <a:rPr spc="-16" dirty="0">
                <a:latin typeface="Arial" pitchFamily="34" charset="0"/>
                <a:cs typeface="Arial" pitchFamily="34" charset="0"/>
              </a:rPr>
              <a:t> berharga</a:t>
            </a:r>
            <a:r>
              <a:rPr dirty="0">
                <a:latin typeface="Arial" pitchFamily="34" charset="0"/>
                <a:cs typeface="Arial" pitchFamily="34" charset="0"/>
              </a:rPr>
              <a:t> turun.</a:t>
            </a:r>
            <a:r>
              <a:rPr spc="16" dirty="0">
                <a:latin typeface="Arial" pitchFamily="34" charset="0"/>
                <a:cs typeface="Arial" pitchFamily="34" charset="0"/>
              </a:rPr>
              <a:t> </a:t>
            </a:r>
            <a:r>
              <a:rPr spc="-31" dirty="0">
                <a:latin typeface="Arial" pitchFamily="34" charset="0"/>
                <a:cs typeface="Arial" pitchFamily="34" charset="0"/>
              </a:rPr>
              <a:t>Turunnya</a:t>
            </a:r>
            <a:r>
              <a:rPr spc="-16" dirty="0">
                <a:latin typeface="Arial" pitchFamily="34" charset="0"/>
                <a:cs typeface="Arial" pitchFamily="34" charset="0"/>
              </a:rPr>
              <a:t> </a:t>
            </a:r>
            <a:r>
              <a:rPr spc="-31" dirty="0">
                <a:latin typeface="Arial" pitchFamily="34" charset="0"/>
                <a:cs typeface="Arial" pitchFamily="34" charset="0"/>
              </a:rPr>
              <a:t>harga</a:t>
            </a:r>
            <a:r>
              <a:rPr spc="-16" dirty="0">
                <a:latin typeface="Arial" pitchFamily="34" charset="0"/>
                <a:cs typeface="Arial" pitchFamily="34" charset="0"/>
              </a:rPr>
              <a:t> surat</a:t>
            </a:r>
            <a:r>
              <a:rPr dirty="0">
                <a:latin typeface="Arial" pitchFamily="34" charset="0"/>
                <a:cs typeface="Arial" pitchFamily="34" charset="0"/>
              </a:rPr>
              <a:t> </a:t>
            </a:r>
            <a:r>
              <a:rPr spc="-16" dirty="0">
                <a:latin typeface="Arial" pitchFamily="34" charset="0"/>
                <a:cs typeface="Arial" pitchFamily="34" charset="0"/>
              </a:rPr>
              <a:t>berharga </a:t>
            </a:r>
            <a:r>
              <a:rPr dirty="0">
                <a:latin typeface="Arial" pitchFamily="34" charset="0"/>
                <a:cs typeface="Arial" pitchFamily="34" charset="0"/>
              </a:rPr>
              <a:t> </a:t>
            </a:r>
            <a:r>
              <a:rPr spc="-31" dirty="0">
                <a:latin typeface="Arial" pitchFamily="34" charset="0"/>
                <a:cs typeface="Arial" pitchFamily="34" charset="0"/>
              </a:rPr>
              <a:t>menyebabkan</a:t>
            </a:r>
            <a:r>
              <a:rPr spc="217" dirty="0">
                <a:latin typeface="Arial" pitchFamily="34" charset="0"/>
                <a:cs typeface="Arial" pitchFamily="34" charset="0"/>
              </a:rPr>
              <a:t> </a:t>
            </a:r>
            <a:r>
              <a:rPr spc="-16" dirty="0">
                <a:latin typeface="Arial" pitchFamily="34" charset="0"/>
                <a:cs typeface="Arial" pitchFamily="34" charset="0"/>
              </a:rPr>
              <a:t>suku</a:t>
            </a:r>
            <a:r>
              <a:rPr spc="47" dirty="0">
                <a:latin typeface="Arial" pitchFamily="34" charset="0"/>
                <a:cs typeface="Arial" pitchFamily="34" charset="0"/>
              </a:rPr>
              <a:t> </a:t>
            </a:r>
            <a:r>
              <a:rPr spc="-47" dirty="0">
                <a:latin typeface="Arial" pitchFamily="34" charset="0"/>
                <a:cs typeface="Arial" pitchFamily="34" charset="0"/>
              </a:rPr>
              <a:t>bunga</a:t>
            </a:r>
            <a:r>
              <a:rPr spc="264" dirty="0">
                <a:latin typeface="Arial" pitchFamily="34" charset="0"/>
                <a:cs typeface="Arial" pitchFamily="34" charset="0"/>
              </a:rPr>
              <a:t> </a:t>
            </a:r>
            <a:r>
              <a:rPr spc="-16" dirty="0">
                <a:latin typeface="Arial" pitchFamily="34" charset="0"/>
                <a:cs typeface="Arial" pitchFamily="34" charset="0"/>
              </a:rPr>
              <a:t>naik.</a:t>
            </a:r>
          </a:p>
          <a:p>
            <a:pPr marL="614430" marR="133914" indent="-456884" algn="just">
              <a:lnSpc>
                <a:spcPct val="151500"/>
              </a:lnSpc>
              <a:spcBef>
                <a:spcPts val="574"/>
              </a:spcBef>
              <a:buFont typeface="Wingdings"/>
              <a:buChar char=""/>
              <a:tabLst>
                <a:tab pos="614430" algn="l"/>
              </a:tabLst>
            </a:pPr>
            <a:r>
              <a:rPr spc="-16" dirty="0">
                <a:latin typeface="Arial" pitchFamily="34" charset="0"/>
                <a:cs typeface="Arial" pitchFamily="34" charset="0"/>
              </a:rPr>
              <a:t>Kenaikan suku bunga menyebabkan </a:t>
            </a:r>
            <a:r>
              <a:rPr i="1" spc="-16" dirty="0">
                <a:latin typeface="Arial" pitchFamily="34" charset="0"/>
                <a:cs typeface="Arial" pitchFamily="34" charset="0"/>
              </a:rPr>
              <a:t>biaya imbangan </a:t>
            </a:r>
            <a:r>
              <a:rPr dirty="0">
                <a:latin typeface="Arial" pitchFamily="34" charset="0"/>
                <a:cs typeface="Arial" pitchFamily="34" charset="0"/>
              </a:rPr>
              <a:t>memegang </a:t>
            </a:r>
            <a:r>
              <a:rPr spc="16" dirty="0">
                <a:latin typeface="Arial" pitchFamily="34" charset="0"/>
                <a:cs typeface="Arial" pitchFamily="34" charset="0"/>
              </a:rPr>
              <a:t> </a:t>
            </a:r>
            <a:r>
              <a:rPr dirty="0">
                <a:latin typeface="Arial" pitchFamily="34" charset="0"/>
                <a:cs typeface="Arial" pitchFamily="34" charset="0"/>
              </a:rPr>
              <a:t>uang tunai meningkat, </a:t>
            </a:r>
            <a:r>
              <a:rPr spc="-16" dirty="0">
                <a:latin typeface="Arial" pitchFamily="34" charset="0"/>
                <a:cs typeface="Arial" pitchFamily="34" charset="0"/>
              </a:rPr>
              <a:t>sehingga permintaan </a:t>
            </a:r>
            <a:r>
              <a:rPr dirty="0">
                <a:latin typeface="Arial" pitchFamily="34" charset="0"/>
                <a:cs typeface="Arial" pitchFamily="34" charset="0"/>
              </a:rPr>
              <a:t>uang tunai turun, </a:t>
            </a:r>
            <a:r>
              <a:rPr spc="16" dirty="0">
                <a:latin typeface="Arial" pitchFamily="34" charset="0"/>
                <a:cs typeface="Arial" pitchFamily="34" charset="0"/>
              </a:rPr>
              <a:t> </a:t>
            </a:r>
            <a:r>
              <a:rPr spc="-31" dirty="0">
                <a:latin typeface="Arial" pitchFamily="34" charset="0"/>
                <a:cs typeface="Arial" pitchFamily="34" charset="0"/>
              </a:rPr>
              <a:t>karena</a:t>
            </a:r>
            <a:r>
              <a:rPr spc="-16" dirty="0">
                <a:latin typeface="Arial" pitchFamily="34" charset="0"/>
                <a:cs typeface="Arial" pitchFamily="34" charset="0"/>
              </a:rPr>
              <a:t> logikanya</a:t>
            </a:r>
            <a:r>
              <a:rPr dirty="0">
                <a:latin typeface="Arial" pitchFamily="34" charset="0"/>
                <a:cs typeface="Arial" pitchFamily="34" charset="0"/>
              </a:rPr>
              <a:t> </a:t>
            </a:r>
            <a:r>
              <a:rPr spc="-16" dirty="0">
                <a:latin typeface="Arial" pitchFamily="34" charset="0"/>
                <a:cs typeface="Arial" pitchFamily="34" charset="0"/>
              </a:rPr>
              <a:t>RT</a:t>
            </a:r>
            <a:r>
              <a:rPr dirty="0">
                <a:latin typeface="Arial" pitchFamily="34" charset="0"/>
                <a:cs typeface="Arial" pitchFamily="34" charset="0"/>
              </a:rPr>
              <a:t> lebih</a:t>
            </a:r>
            <a:r>
              <a:rPr spc="16" dirty="0">
                <a:latin typeface="Arial" pitchFamily="34" charset="0"/>
                <a:cs typeface="Arial" pitchFamily="34" charset="0"/>
              </a:rPr>
              <a:t> </a:t>
            </a:r>
            <a:r>
              <a:rPr dirty="0">
                <a:latin typeface="Arial" pitchFamily="34" charset="0"/>
                <a:cs typeface="Arial" pitchFamily="34" charset="0"/>
              </a:rPr>
              <a:t>menguntungkan</a:t>
            </a:r>
            <a:r>
              <a:rPr spc="16" dirty="0">
                <a:latin typeface="Arial" pitchFamily="34" charset="0"/>
                <a:cs typeface="Arial" pitchFamily="34" charset="0"/>
              </a:rPr>
              <a:t> </a:t>
            </a:r>
            <a:r>
              <a:rPr dirty="0">
                <a:latin typeface="Arial" pitchFamily="34" charset="0"/>
                <a:cs typeface="Arial" pitchFamily="34" charset="0"/>
              </a:rPr>
              <a:t>memegang</a:t>
            </a:r>
            <a:r>
              <a:rPr spc="16" dirty="0">
                <a:latin typeface="Arial" pitchFamily="34" charset="0"/>
                <a:cs typeface="Arial" pitchFamily="34" charset="0"/>
              </a:rPr>
              <a:t> </a:t>
            </a:r>
            <a:r>
              <a:rPr spc="-16" dirty="0">
                <a:latin typeface="Arial" pitchFamily="34" charset="0"/>
                <a:cs typeface="Arial" pitchFamily="34" charset="0"/>
              </a:rPr>
              <a:t>surat </a:t>
            </a:r>
            <a:r>
              <a:rPr dirty="0">
                <a:latin typeface="Arial" pitchFamily="34" charset="0"/>
                <a:cs typeface="Arial" pitchFamily="34" charset="0"/>
              </a:rPr>
              <a:t> </a:t>
            </a:r>
            <a:r>
              <a:rPr spc="-31" dirty="0">
                <a:latin typeface="Arial" pitchFamily="34" charset="0"/>
                <a:cs typeface="Arial" pitchFamily="34" charset="0"/>
              </a:rPr>
              <a:t>berharga</a:t>
            </a:r>
            <a:r>
              <a:rPr spc="186" dirty="0">
                <a:latin typeface="Arial" pitchFamily="34" charset="0"/>
                <a:cs typeface="Arial" pitchFamily="34" charset="0"/>
              </a:rPr>
              <a:t> </a:t>
            </a:r>
            <a:r>
              <a:rPr spc="-31" dirty="0">
                <a:latin typeface="Arial" pitchFamily="34" charset="0"/>
                <a:cs typeface="Arial" pitchFamily="34" charset="0"/>
              </a:rPr>
              <a:t>dibanding</a:t>
            </a:r>
            <a:r>
              <a:rPr spc="155" dirty="0">
                <a:latin typeface="Arial" pitchFamily="34" charset="0"/>
                <a:cs typeface="Arial" pitchFamily="34" charset="0"/>
              </a:rPr>
              <a:t> </a:t>
            </a:r>
            <a:r>
              <a:rPr spc="-16" dirty="0">
                <a:latin typeface="Arial" pitchFamily="34" charset="0"/>
                <a:cs typeface="Arial" pitchFamily="34" charset="0"/>
              </a:rPr>
              <a:t>uang</a:t>
            </a:r>
            <a:r>
              <a:rPr spc="93" dirty="0">
                <a:latin typeface="Arial" pitchFamily="34" charset="0"/>
                <a:cs typeface="Arial" pitchFamily="34" charset="0"/>
              </a:rPr>
              <a:t> </a:t>
            </a:r>
            <a:r>
              <a:rPr spc="-16" dirty="0">
                <a:latin typeface="Arial" pitchFamily="34" charset="0"/>
                <a:cs typeface="Arial" pitchFamily="34" charset="0"/>
              </a:rPr>
              <a:t>tunai.</a:t>
            </a:r>
          </a:p>
          <a:p>
            <a:pPr marL="614430" marR="137853" indent="-456884" algn="just">
              <a:lnSpc>
                <a:spcPct val="152300"/>
              </a:lnSpc>
              <a:spcBef>
                <a:spcPts val="512"/>
              </a:spcBef>
              <a:buFont typeface="Wingdings"/>
              <a:buChar char=""/>
              <a:tabLst>
                <a:tab pos="614430" algn="l"/>
              </a:tabLst>
            </a:pPr>
            <a:r>
              <a:rPr spc="-47" dirty="0">
                <a:latin typeface="Arial" pitchFamily="34" charset="0"/>
                <a:cs typeface="Arial" pitchFamily="34" charset="0"/>
              </a:rPr>
              <a:t>Terjadi</a:t>
            </a:r>
            <a:r>
              <a:rPr spc="-31" dirty="0">
                <a:latin typeface="Arial" pitchFamily="34" charset="0"/>
                <a:cs typeface="Arial" pitchFamily="34" charset="0"/>
              </a:rPr>
              <a:t> </a:t>
            </a:r>
            <a:r>
              <a:rPr spc="-16" dirty="0">
                <a:latin typeface="Arial" pitchFamily="34" charset="0"/>
                <a:cs typeface="Arial" pitchFamily="34" charset="0"/>
              </a:rPr>
              <a:t>pergerakan</a:t>
            </a:r>
            <a:r>
              <a:rPr dirty="0">
                <a:latin typeface="Arial" pitchFamily="34" charset="0"/>
                <a:cs typeface="Arial" pitchFamily="34" charset="0"/>
              </a:rPr>
              <a:t> ke</a:t>
            </a:r>
            <a:r>
              <a:rPr spc="16" dirty="0">
                <a:latin typeface="Arial" pitchFamily="34" charset="0"/>
                <a:cs typeface="Arial" pitchFamily="34" charset="0"/>
              </a:rPr>
              <a:t> </a:t>
            </a:r>
            <a:r>
              <a:rPr dirty="0">
                <a:latin typeface="Arial" pitchFamily="34" charset="0"/>
                <a:cs typeface="Arial" pitchFamily="34" charset="0"/>
              </a:rPr>
              <a:t>atas</a:t>
            </a:r>
            <a:r>
              <a:rPr spc="16" dirty="0">
                <a:latin typeface="Arial" pitchFamily="34" charset="0"/>
                <a:cs typeface="Arial" pitchFamily="34" charset="0"/>
              </a:rPr>
              <a:t> </a:t>
            </a:r>
            <a:r>
              <a:rPr spc="-16" dirty="0">
                <a:latin typeface="Arial" pitchFamily="34" charset="0"/>
                <a:cs typeface="Arial" pitchFamily="34" charset="0"/>
              </a:rPr>
              <a:t>di</a:t>
            </a:r>
            <a:r>
              <a:rPr dirty="0">
                <a:latin typeface="Arial" pitchFamily="34" charset="0"/>
                <a:cs typeface="Arial" pitchFamily="34" charset="0"/>
              </a:rPr>
              <a:t> sepanjang</a:t>
            </a:r>
            <a:r>
              <a:rPr spc="16" dirty="0">
                <a:latin typeface="Arial" pitchFamily="34" charset="0"/>
                <a:cs typeface="Arial" pitchFamily="34" charset="0"/>
              </a:rPr>
              <a:t> </a:t>
            </a:r>
            <a:r>
              <a:rPr spc="-16" dirty="0">
                <a:latin typeface="Arial" pitchFamily="34" charset="0"/>
                <a:cs typeface="Arial" pitchFamily="34" charset="0"/>
              </a:rPr>
              <a:t>kurva</a:t>
            </a:r>
            <a:r>
              <a:rPr spc="465" dirty="0">
                <a:latin typeface="Arial" pitchFamily="34" charset="0"/>
                <a:cs typeface="Arial" pitchFamily="34" charset="0"/>
              </a:rPr>
              <a:t> </a:t>
            </a:r>
            <a:r>
              <a:rPr i="1" spc="-16" dirty="0">
                <a:solidFill>
                  <a:srgbClr val="FF0000"/>
                </a:solidFill>
                <a:latin typeface="Arial" pitchFamily="34" charset="0"/>
                <a:cs typeface="Arial" pitchFamily="34" charset="0"/>
              </a:rPr>
              <a:t>Liquiditas </a:t>
            </a:r>
            <a:r>
              <a:rPr i="1" dirty="0">
                <a:solidFill>
                  <a:srgbClr val="FF0000"/>
                </a:solidFill>
                <a:latin typeface="Arial" pitchFamily="34" charset="0"/>
                <a:cs typeface="Arial" pitchFamily="34" charset="0"/>
              </a:rPr>
              <a:t> </a:t>
            </a:r>
            <a:r>
              <a:rPr i="1" spc="-16" dirty="0">
                <a:solidFill>
                  <a:srgbClr val="FF0000"/>
                </a:solidFill>
                <a:latin typeface="Arial" pitchFamily="34" charset="0"/>
                <a:cs typeface="Arial" pitchFamily="34" charset="0"/>
              </a:rPr>
              <a:t>Preferensi</a:t>
            </a:r>
            <a:r>
              <a:rPr i="1" dirty="0">
                <a:solidFill>
                  <a:srgbClr val="FF0000"/>
                </a:solidFill>
                <a:latin typeface="Arial" pitchFamily="34" charset="0"/>
                <a:cs typeface="Arial" pitchFamily="34" charset="0"/>
              </a:rPr>
              <a:t> </a:t>
            </a:r>
            <a:r>
              <a:rPr spc="-31" dirty="0">
                <a:latin typeface="Arial" pitchFamily="34" charset="0"/>
                <a:cs typeface="Arial" pitchFamily="34" charset="0"/>
              </a:rPr>
              <a:t>hingga</a:t>
            </a:r>
            <a:r>
              <a:rPr spc="264" dirty="0">
                <a:latin typeface="Arial" pitchFamily="34" charset="0"/>
                <a:cs typeface="Arial" pitchFamily="34" charset="0"/>
              </a:rPr>
              <a:t> </a:t>
            </a:r>
            <a:r>
              <a:rPr spc="-31" dirty="0">
                <a:latin typeface="Arial" pitchFamily="34" charset="0"/>
                <a:cs typeface="Arial" pitchFamily="34" charset="0"/>
              </a:rPr>
              <a:t>ke </a:t>
            </a:r>
            <a:r>
              <a:rPr dirty="0">
                <a:latin typeface="Arial" pitchFamily="34" charset="0"/>
                <a:cs typeface="Arial" pitchFamily="34" charset="0"/>
              </a:rPr>
              <a:t>titik</a:t>
            </a:r>
            <a:r>
              <a:rPr spc="-16" dirty="0">
                <a:latin typeface="Arial" pitchFamily="34" charset="0"/>
                <a:cs typeface="Arial" pitchFamily="34" charset="0"/>
              </a:rPr>
              <a:t> </a:t>
            </a:r>
            <a:r>
              <a:rPr spc="16" dirty="0">
                <a:latin typeface="Arial" pitchFamily="34" charset="0"/>
                <a:cs typeface="Arial" pitchFamily="34" charset="0"/>
              </a:rPr>
              <a:t>E</a:t>
            </a:r>
            <a:r>
              <a:rPr sz="2100" spc="22" baseline="-18518" dirty="0">
                <a:latin typeface="Arial" pitchFamily="34" charset="0"/>
                <a:cs typeface="Arial" pitchFamily="34" charset="0"/>
              </a:rPr>
              <a:t>0</a:t>
            </a:r>
            <a:endParaRPr sz="2100" baseline="-18518" dirty="0">
              <a:latin typeface="Arial" pitchFamily="34" charset="0"/>
              <a:cs typeface="Arial" pitchFamily="34" charset="0"/>
            </a:endParaRPr>
          </a:p>
        </p:txBody>
      </p:sp>
      <p:sp>
        <p:nvSpPr>
          <p:cNvPr id="4" name="object 4"/>
          <p:cNvSpPr txBox="1"/>
          <p:nvPr/>
        </p:nvSpPr>
        <p:spPr>
          <a:xfrm>
            <a:off x="9372600" y="2406843"/>
            <a:ext cx="8284779" cy="419995"/>
          </a:xfrm>
          <a:prstGeom prst="rect">
            <a:avLst/>
          </a:prstGeom>
          <a:solidFill>
            <a:srgbClr val="009973"/>
          </a:solidFill>
        </p:spPr>
        <p:txBody>
          <a:bodyPr vert="horz" wrap="square" lIns="0" tIns="19693" rIns="0" bIns="0" rtlCol="0">
            <a:spAutoFit/>
          </a:bodyPr>
          <a:lstStyle/>
          <a:p>
            <a:pPr marL="92558">
              <a:spcBef>
                <a:spcPts val="155"/>
              </a:spcBef>
            </a:pPr>
            <a:r>
              <a:rPr sz="2600" b="1" spc="-93" dirty="0">
                <a:solidFill>
                  <a:srgbClr val="FFFFFF"/>
                </a:solidFill>
                <a:latin typeface="Calibri"/>
                <a:cs typeface="Calibri"/>
              </a:rPr>
              <a:t>K</a:t>
            </a:r>
            <a:r>
              <a:rPr sz="2600" b="1" spc="-31" dirty="0">
                <a:solidFill>
                  <a:srgbClr val="FFFFFF"/>
                </a:solidFill>
                <a:latin typeface="Calibri"/>
                <a:cs typeface="Calibri"/>
              </a:rPr>
              <a:t>e</a:t>
            </a:r>
            <a:r>
              <a:rPr sz="2600" b="1" spc="-47" dirty="0">
                <a:solidFill>
                  <a:srgbClr val="FFFFFF"/>
                </a:solidFill>
                <a:latin typeface="Calibri"/>
                <a:cs typeface="Calibri"/>
              </a:rPr>
              <a:t>l</a:t>
            </a:r>
            <a:r>
              <a:rPr sz="2600" b="1" spc="-31" dirty="0">
                <a:solidFill>
                  <a:srgbClr val="FFFFFF"/>
                </a:solidFill>
                <a:latin typeface="Calibri"/>
                <a:cs typeface="Calibri"/>
              </a:rPr>
              <a:t>e</a:t>
            </a:r>
            <a:r>
              <a:rPr sz="2600" b="1" spc="-16" dirty="0">
                <a:solidFill>
                  <a:srgbClr val="FFFFFF"/>
                </a:solidFill>
                <a:latin typeface="Calibri"/>
                <a:cs typeface="Calibri"/>
              </a:rPr>
              <a:t>b</a:t>
            </a:r>
            <a:r>
              <a:rPr sz="2600" b="1" spc="-47" dirty="0">
                <a:solidFill>
                  <a:srgbClr val="FFFFFF"/>
                </a:solidFill>
                <a:latin typeface="Calibri"/>
                <a:cs typeface="Calibri"/>
              </a:rPr>
              <a:t>i</a:t>
            </a:r>
            <a:r>
              <a:rPr sz="2600" b="1" spc="-16" dirty="0">
                <a:solidFill>
                  <a:srgbClr val="FFFFFF"/>
                </a:solidFill>
                <a:latin typeface="Calibri"/>
                <a:cs typeface="Calibri"/>
              </a:rPr>
              <a:t>h</a:t>
            </a:r>
            <a:r>
              <a:rPr sz="2600" b="1" spc="-31" dirty="0">
                <a:solidFill>
                  <a:srgbClr val="FFFFFF"/>
                </a:solidFill>
                <a:latin typeface="Calibri"/>
                <a:cs typeface="Calibri"/>
              </a:rPr>
              <a:t>an</a:t>
            </a:r>
            <a:r>
              <a:rPr sz="2600" b="1" spc="-16" dirty="0">
                <a:solidFill>
                  <a:srgbClr val="FFFFFF"/>
                </a:solidFill>
                <a:latin typeface="Calibri"/>
                <a:cs typeface="Calibri"/>
              </a:rPr>
              <a:t> </a:t>
            </a:r>
            <a:r>
              <a:rPr sz="2600" b="1" spc="-124" dirty="0">
                <a:solidFill>
                  <a:srgbClr val="FFFFFF"/>
                </a:solidFill>
                <a:latin typeface="Calibri"/>
                <a:cs typeface="Calibri"/>
              </a:rPr>
              <a:t>P</a:t>
            </a:r>
            <a:r>
              <a:rPr sz="2600" b="1" spc="-31" dirty="0">
                <a:solidFill>
                  <a:srgbClr val="FFFFFF"/>
                </a:solidFill>
                <a:latin typeface="Calibri"/>
                <a:cs typeface="Calibri"/>
              </a:rPr>
              <a:t>e</a:t>
            </a:r>
            <a:r>
              <a:rPr sz="2600" b="1" spc="-16" dirty="0">
                <a:solidFill>
                  <a:srgbClr val="FFFFFF"/>
                </a:solidFill>
                <a:latin typeface="Calibri"/>
                <a:cs typeface="Calibri"/>
              </a:rPr>
              <a:t>na</a:t>
            </a:r>
            <a:r>
              <a:rPr sz="2600" b="1" spc="-62" dirty="0">
                <a:solidFill>
                  <a:srgbClr val="FFFFFF"/>
                </a:solidFill>
                <a:latin typeface="Calibri"/>
                <a:cs typeface="Calibri"/>
              </a:rPr>
              <a:t>w</a:t>
            </a:r>
            <a:r>
              <a:rPr sz="2600" b="1" spc="-16" dirty="0">
                <a:solidFill>
                  <a:srgbClr val="FFFFFF"/>
                </a:solidFill>
                <a:latin typeface="Calibri"/>
                <a:cs typeface="Calibri"/>
              </a:rPr>
              <a:t>a</a:t>
            </a:r>
            <a:r>
              <a:rPr sz="2600" b="1" spc="-78" dirty="0">
                <a:solidFill>
                  <a:srgbClr val="FFFFFF"/>
                </a:solidFill>
                <a:latin typeface="Calibri"/>
                <a:cs typeface="Calibri"/>
              </a:rPr>
              <a:t>r</a:t>
            </a:r>
            <a:r>
              <a:rPr sz="2600" b="1" spc="-31" dirty="0">
                <a:solidFill>
                  <a:srgbClr val="FFFFFF"/>
                </a:solidFill>
                <a:latin typeface="Calibri"/>
                <a:cs typeface="Calibri"/>
              </a:rPr>
              <a:t>an</a:t>
            </a:r>
            <a:r>
              <a:rPr sz="2600" b="1" spc="-78" dirty="0">
                <a:solidFill>
                  <a:srgbClr val="FFFFFF"/>
                </a:solidFill>
                <a:latin typeface="Calibri"/>
                <a:cs typeface="Calibri"/>
              </a:rPr>
              <a:t> </a:t>
            </a:r>
            <a:r>
              <a:rPr sz="2600" b="1" spc="-62" dirty="0">
                <a:solidFill>
                  <a:srgbClr val="FFFFFF"/>
                </a:solidFill>
                <a:latin typeface="Calibri"/>
                <a:cs typeface="Calibri"/>
              </a:rPr>
              <a:t>U</a:t>
            </a:r>
            <a:r>
              <a:rPr sz="2600" b="1" spc="-16" dirty="0">
                <a:solidFill>
                  <a:srgbClr val="FFFFFF"/>
                </a:solidFill>
                <a:latin typeface="Calibri"/>
                <a:cs typeface="Calibri"/>
              </a:rPr>
              <a:t>ang</a:t>
            </a:r>
            <a:endParaRPr sz="2600">
              <a:latin typeface="Calibri"/>
              <a:cs typeface="Calibri"/>
            </a:endParaRPr>
          </a:p>
        </p:txBody>
      </p:sp>
      <p:sp>
        <p:nvSpPr>
          <p:cNvPr id="5" name="object 5"/>
          <p:cNvSpPr txBox="1"/>
          <p:nvPr/>
        </p:nvSpPr>
        <p:spPr>
          <a:xfrm>
            <a:off x="504496" y="2414711"/>
            <a:ext cx="8071945" cy="425961"/>
          </a:xfrm>
          <a:prstGeom prst="rect">
            <a:avLst/>
          </a:prstGeom>
          <a:solidFill>
            <a:srgbClr val="009973"/>
          </a:solidFill>
        </p:spPr>
        <p:txBody>
          <a:bodyPr vert="horz" wrap="square" lIns="0" tIns="25601" rIns="0" bIns="0" rtlCol="0">
            <a:spAutoFit/>
          </a:bodyPr>
          <a:lstStyle/>
          <a:p>
            <a:pPr marL="88620">
              <a:spcBef>
                <a:spcPts val="202"/>
              </a:spcBef>
            </a:pPr>
            <a:r>
              <a:rPr sz="2600" b="1" spc="-93" dirty="0">
                <a:solidFill>
                  <a:srgbClr val="FFFFFF"/>
                </a:solidFill>
                <a:latin typeface="Calibri"/>
                <a:cs typeface="Calibri"/>
              </a:rPr>
              <a:t>K</a:t>
            </a:r>
            <a:r>
              <a:rPr sz="2600" b="1" spc="-31" dirty="0">
                <a:solidFill>
                  <a:srgbClr val="FFFFFF"/>
                </a:solidFill>
                <a:latin typeface="Calibri"/>
                <a:cs typeface="Calibri"/>
              </a:rPr>
              <a:t>e</a:t>
            </a:r>
            <a:r>
              <a:rPr sz="2600" b="1" spc="-47" dirty="0">
                <a:solidFill>
                  <a:srgbClr val="FFFFFF"/>
                </a:solidFill>
                <a:latin typeface="Calibri"/>
                <a:cs typeface="Calibri"/>
              </a:rPr>
              <a:t>l</a:t>
            </a:r>
            <a:r>
              <a:rPr sz="2600" b="1" spc="-31" dirty="0">
                <a:solidFill>
                  <a:srgbClr val="FFFFFF"/>
                </a:solidFill>
                <a:latin typeface="Calibri"/>
                <a:cs typeface="Calibri"/>
              </a:rPr>
              <a:t>e</a:t>
            </a:r>
            <a:r>
              <a:rPr sz="2600" b="1" spc="-16" dirty="0">
                <a:solidFill>
                  <a:srgbClr val="FFFFFF"/>
                </a:solidFill>
                <a:latin typeface="Calibri"/>
                <a:cs typeface="Calibri"/>
              </a:rPr>
              <a:t>b</a:t>
            </a:r>
            <a:r>
              <a:rPr sz="2600" b="1" spc="-47" dirty="0">
                <a:solidFill>
                  <a:srgbClr val="FFFFFF"/>
                </a:solidFill>
                <a:latin typeface="Calibri"/>
                <a:cs typeface="Calibri"/>
              </a:rPr>
              <a:t>i</a:t>
            </a:r>
            <a:r>
              <a:rPr sz="2600" b="1" spc="-16" dirty="0">
                <a:solidFill>
                  <a:srgbClr val="FFFFFF"/>
                </a:solidFill>
                <a:latin typeface="Calibri"/>
                <a:cs typeface="Calibri"/>
              </a:rPr>
              <a:t>h</a:t>
            </a:r>
            <a:r>
              <a:rPr sz="2600" b="1" spc="-31" dirty="0">
                <a:solidFill>
                  <a:srgbClr val="FFFFFF"/>
                </a:solidFill>
                <a:latin typeface="Calibri"/>
                <a:cs typeface="Calibri"/>
              </a:rPr>
              <a:t>an</a:t>
            </a:r>
            <a:r>
              <a:rPr sz="2600" b="1" spc="-16" dirty="0">
                <a:solidFill>
                  <a:srgbClr val="FFFFFF"/>
                </a:solidFill>
                <a:latin typeface="Calibri"/>
                <a:cs typeface="Calibri"/>
              </a:rPr>
              <a:t> </a:t>
            </a:r>
            <a:r>
              <a:rPr sz="2600" b="1" spc="-124" dirty="0">
                <a:solidFill>
                  <a:srgbClr val="FFFFFF"/>
                </a:solidFill>
                <a:latin typeface="Calibri"/>
                <a:cs typeface="Calibri"/>
              </a:rPr>
              <a:t>P</a:t>
            </a:r>
            <a:r>
              <a:rPr sz="2600" b="1" spc="-47" dirty="0">
                <a:solidFill>
                  <a:srgbClr val="FFFFFF"/>
                </a:solidFill>
                <a:latin typeface="Calibri"/>
                <a:cs typeface="Calibri"/>
              </a:rPr>
              <a:t>ermi</a:t>
            </a:r>
            <a:r>
              <a:rPr sz="2600" b="1" dirty="0">
                <a:solidFill>
                  <a:srgbClr val="FFFFFF"/>
                </a:solidFill>
                <a:latin typeface="Calibri"/>
                <a:cs typeface="Calibri"/>
              </a:rPr>
              <a:t>nt</a:t>
            </a:r>
            <a:r>
              <a:rPr sz="2600" b="1" spc="-31" dirty="0">
                <a:solidFill>
                  <a:srgbClr val="FFFFFF"/>
                </a:solidFill>
                <a:latin typeface="Calibri"/>
                <a:cs typeface="Calibri"/>
              </a:rPr>
              <a:t>aan</a:t>
            </a:r>
            <a:r>
              <a:rPr sz="2600" b="1" spc="-78" dirty="0">
                <a:solidFill>
                  <a:srgbClr val="FFFFFF"/>
                </a:solidFill>
                <a:latin typeface="Calibri"/>
                <a:cs typeface="Calibri"/>
              </a:rPr>
              <a:t> </a:t>
            </a:r>
            <a:r>
              <a:rPr sz="2600" b="1" spc="-62" dirty="0">
                <a:solidFill>
                  <a:srgbClr val="FFFFFF"/>
                </a:solidFill>
                <a:latin typeface="Calibri"/>
                <a:cs typeface="Calibri"/>
              </a:rPr>
              <a:t>U</a:t>
            </a:r>
            <a:r>
              <a:rPr sz="2600" b="1" spc="-16" dirty="0">
                <a:solidFill>
                  <a:srgbClr val="FFFFFF"/>
                </a:solidFill>
                <a:latin typeface="Calibri"/>
                <a:cs typeface="Calibri"/>
              </a:rPr>
              <a:t>ang</a:t>
            </a:r>
            <a:endParaRPr sz="2600">
              <a:latin typeface="Calibri"/>
              <a:cs typeface="Calibri"/>
            </a:endParaRPr>
          </a:p>
        </p:txBody>
      </p:sp>
      <p:sp>
        <p:nvSpPr>
          <p:cNvPr id="6" name="object 6"/>
          <p:cNvSpPr txBox="1"/>
          <p:nvPr/>
        </p:nvSpPr>
        <p:spPr>
          <a:xfrm>
            <a:off x="9308751" y="3108916"/>
            <a:ext cx="8298574" cy="5162348"/>
          </a:xfrm>
          <a:prstGeom prst="rect">
            <a:avLst/>
          </a:prstGeom>
        </p:spPr>
        <p:txBody>
          <a:bodyPr vert="horz" wrap="square" lIns="0" tIns="39387" rIns="0" bIns="0" rtlCol="0">
            <a:spAutoFit/>
          </a:bodyPr>
          <a:lstStyle/>
          <a:p>
            <a:pPr marL="573074" marR="94528" indent="-456884" algn="just">
              <a:lnSpc>
                <a:spcPct val="152400"/>
              </a:lnSpc>
              <a:spcBef>
                <a:spcPts val="310"/>
              </a:spcBef>
              <a:buFont typeface="Wingdings"/>
              <a:buChar char=""/>
              <a:tabLst>
                <a:tab pos="575043" algn="l"/>
              </a:tabLst>
            </a:pPr>
            <a:r>
              <a:rPr sz="2200" spc="-31" dirty="0">
                <a:latin typeface="Arial" pitchFamily="34" charset="0"/>
                <a:cs typeface="Arial" pitchFamily="34" charset="0"/>
              </a:rPr>
              <a:t>Jika </a:t>
            </a:r>
            <a:r>
              <a:rPr sz="2200" dirty="0">
                <a:latin typeface="Arial" pitchFamily="34" charset="0"/>
                <a:cs typeface="Arial" pitchFamily="34" charset="0"/>
              </a:rPr>
              <a:t>terjadi kelebihan </a:t>
            </a:r>
            <a:r>
              <a:rPr sz="2200" spc="-16" dirty="0">
                <a:latin typeface="Arial" pitchFamily="34" charset="0"/>
                <a:cs typeface="Arial" pitchFamily="34" charset="0"/>
              </a:rPr>
              <a:t>penawaran </a:t>
            </a:r>
            <a:r>
              <a:rPr sz="2200" spc="16" dirty="0">
                <a:latin typeface="Arial" pitchFamily="34" charset="0"/>
                <a:cs typeface="Arial" pitchFamily="34" charset="0"/>
              </a:rPr>
              <a:t>uang </a:t>
            </a:r>
            <a:r>
              <a:rPr sz="2200" dirty="0">
                <a:latin typeface="Arial" pitchFamily="34" charset="0"/>
                <a:cs typeface="Arial" pitchFamily="34" charset="0"/>
              </a:rPr>
              <a:t>tunai </a:t>
            </a:r>
            <a:r>
              <a:rPr sz="2200" spc="-16" dirty="0">
                <a:latin typeface="Arial" pitchFamily="34" charset="0"/>
                <a:cs typeface="Arial" pitchFamily="34" charset="0"/>
              </a:rPr>
              <a:t>maka </a:t>
            </a:r>
            <a:r>
              <a:rPr sz="2200" spc="-31" dirty="0">
                <a:latin typeface="Arial" pitchFamily="34" charset="0"/>
                <a:cs typeface="Arial" pitchFamily="34" charset="0"/>
              </a:rPr>
              <a:t>masyarakat </a:t>
            </a:r>
            <a:r>
              <a:rPr sz="2200" dirty="0">
                <a:latin typeface="Arial" pitchFamily="34" charset="0"/>
                <a:cs typeface="Arial" pitchFamily="34" charset="0"/>
              </a:rPr>
              <a:t>akan </a:t>
            </a:r>
            <a:r>
              <a:rPr sz="2200" spc="16" dirty="0">
                <a:latin typeface="Arial" pitchFamily="34" charset="0"/>
                <a:cs typeface="Arial" pitchFamily="34" charset="0"/>
              </a:rPr>
              <a:t> </a:t>
            </a:r>
            <a:r>
              <a:rPr sz="2200" spc="-16" dirty="0">
                <a:latin typeface="Arial" pitchFamily="34" charset="0"/>
                <a:cs typeface="Arial" pitchFamily="34" charset="0"/>
              </a:rPr>
              <a:t>memilih</a:t>
            </a:r>
            <a:r>
              <a:rPr sz="2200" spc="93" dirty="0">
                <a:latin typeface="Arial" pitchFamily="34" charset="0"/>
                <a:cs typeface="Arial" pitchFamily="34" charset="0"/>
              </a:rPr>
              <a:t> </a:t>
            </a:r>
            <a:r>
              <a:rPr sz="2200" spc="-31" dirty="0">
                <a:latin typeface="Arial" pitchFamily="34" charset="0"/>
                <a:cs typeface="Arial" pitchFamily="34" charset="0"/>
              </a:rPr>
              <a:t>memegang</a:t>
            </a:r>
            <a:r>
              <a:rPr sz="2200" spc="279" dirty="0">
                <a:latin typeface="Arial" pitchFamily="34" charset="0"/>
                <a:cs typeface="Arial" pitchFamily="34" charset="0"/>
              </a:rPr>
              <a:t> </a:t>
            </a:r>
            <a:r>
              <a:rPr sz="2200" spc="-31" dirty="0">
                <a:latin typeface="Arial" pitchFamily="34" charset="0"/>
                <a:cs typeface="Arial" pitchFamily="34" charset="0"/>
              </a:rPr>
              <a:t>surat</a:t>
            </a:r>
            <a:r>
              <a:rPr sz="2200" spc="16" dirty="0">
                <a:latin typeface="Arial" pitchFamily="34" charset="0"/>
                <a:cs typeface="Arial" pitchFamily="34" charset="0"/>
              </a:rPr>
              <a:t> </a:t>
            </a:r>
            <a:r>
              <a:rPr sz="2200" spc="-31" dirty="0">
                <a:latin typeface="Arial" pitchFamily="34" charset="0"/>
                <a:cs typeface="Arial" pitchFamily="34" charset="0"/>
              </a:rPr>
              <a:t>berharga.</a:t>
            </a:r>
            <a:endParaRPr sz="2200" dirty="0">
              <a:latin typeface="Arial" pitchFamily="34" charset="0"/>
              <a:cs typeface="Arial" pitchFamily="34" charset="0"/>
            </a:endParaRPr>
          </a:p>
          <a:p>
            <a:pPr marL="573074" marR="98466" indent="-456884" algn="just">
              <a:lnSpc>
                <a:spcPct val="152400"/>
              </a:lnSpc>
              <a:spcBef>
                <a:spcPts val="481"/>
              </a:spcBef>
              <a:buFont typeface="Wingdings"/>
              <a:buChar char=""/>
              <a:tabLst>
                <a:tab pos="575043" algn="l"/>
              </a:tabLst>
            </a:pPr>
            <a:r>
              <a:rPr sz="2200" spc="-47" dirty="0">
                <a:latin typeface="Arial" pitchFamily="34" charset="0"/>
                <a:cs typeface="Arial" pitchFamily="34" charset="0"/>
              </a:rPr>
              <a:t>Terjadi</a:t>
            </a:r>
            <a:r>
              <a:rPr sz="2200" spc="-31" dirty="0">
                <a:latin typeface="Arial" pitchFamily="34" charset="0"/>
                <a:cs typeface="Arial" pitchFamily="34" charset="0"/>
              </a:rPr>
              <a:t> </a:t>
            </a:r>
            <a:r>
              <a:rPr sz="2200" spc="-16" dirty="0">
                <a:latin typeface="Arial" pitchFamily="34" charset="0"/>
                <a:cs typeface="Arial" pitchFamily="34" charset="0"/>
              </a:rPr>
              <a:t>kenaikan</a:t>
            </a:r>
            <a:r>
              <a:rPr sz="2200" dirty="0">
                <a:latin typeface="Arial" pitchFamily="34" charset="0"/>
                <a:cs typeface="Arial" pitchFamily="34" charset="0"/>
              </a:rPr>
              <a:t> permintaan</a:t>
            </a:r>
            <a:r>
              <a:rPr sz="2200" spc="16" dirty="0">
                <a:latin typeface="Arial" pitchFamily="34" charset="0"/>
                <a:cs typeface="Arial" pitchFamily="34" charset="0"/>
              </a:rPr>
              <a:t> </a:t>
            </a:r>
            <a:r>
              <a:rPr sz="2200" dirty="0">
                <a:latin typeface="Arial" pitchFamily="34" charset="0"/>
                <a:cs typeface="Arial" pitchFamily="34" charset="0"/>
              </a:rPr>
              <a:t>terhadap</a:t>
            </a:r>
            <a:r>
              <a:rPr sz="2200" spc="16" dirty="0">
                <a:latin typeface="Arial" pitchFamily="34" charset="0"/>
                <a:cs typeface="Arial" pitchFamily="34" charset="0"/>
              </a:rPr>
              <a:t> </a:t>
            </a:r>
            <a:r>
              <a:rPr sz="2200" spc="-16" dirty="0">
                <a:latin typeface="Arial" pitchFamily="34" charset="0"/>
                <a:cs typeface="Arial" pitchFamily="34" charset="0"/>
              </a:rPr>
              <a:t>surat</a:t>
            </a:r>
            <a:r>
              <a:rPr sz="2200" dirty="0">
                <a:latin typeface="Arial" pitchFamily="34" charset="0"/>
                <a:cs typeface="Arial" pitchFamily="34" charset="0"/>
              </a:rPr>
              <a:t> </a:t>
            </a:r>
            <a:r>
              <a:rPr sz="2200" spc="-16" dirty="0">
                <a:latin typeface="Arial" pitchFamily="34" charset="0"/>
                <a:cs typeface="Arial" pitchFamily="34" charset="0"/>
              </a:rPr>
              <a:t>berharga,</a:t>
            </a:r>
            <a:r>
              <a:rPr sz="2200" dirty="0">
                <a:latin typeface="Arial" pitchFamily="34" charset="0"/>
                <a:cs typeface="Arial" pitchFamily="34" charset="0"/>
              </a:rPr>
              <a:t> </a:t>
            </a:r>
            <a:r>
              <a:rPr sz="2200" spc="-16" dirty="0">
                <a:latin typeface="Arial" pitchFamily="34" charset="0"/>
                <a:cs typeface="Arial" pitchFamily="34" charset="0"/>
              </a:rPr>
              <a:t>sehingga </a:t>
            </a:r>
            <a:r>
              <a:rPr sz="2200" dirty="0">
                <a:latin typeface="Arial" pitchFamily="34" charset="0"/>
                <a:cs typeface="Arial" pitchFamily="34" charset="0"/>
              </a:rPr>
              <a:t> </a:t>
            </a:r>
            <a:r>
              <a:rPr sz="2200" spc="-31" dirty="0">
                <a:latin typeface="Arial" pitchFamily="34" charset="0"/>
                <a:cs typeface="Arial" pitchFamily="34" charset="0"/>
              </a:rPr>
              <a:t>harga </a:t>
            </a:r>
            <a:r>
              <a:rPr sz="2200" spc="-16" dirty="0">
                <a:latin typeface="Arial" pitchFamily="34" charset="0"/>
                <a:cs typeface="Arial" pitchFamily="34" charset="0"/>
              </a:rPr>
              <a:t>surat berharga naik, </a:t>
            </a:r>
            <a:r>
              <a:rPr sz="2200" dirty="0">
                <a:latin typeface="Arial" pitchFamily="34" charset="0"/>
                <a:cs typeface="Arial" pitchFamily="34" charset="0"/>
              </a:rPr>
              <a:t>dan </a:t>
            </a:r>
            <a:r>
              <a:rPr sz="2200" spc="-16" dirty="0">
                <a:latin typeface="Arial" pitchFamily="34" charset="0"/>
                <a:cs typeface="Arial" pitchFamily="34" charset="0"/>
              </a:rPr>
              <a:t>kenaikan harga dari surat berharga </a:t>
            </a:r>
            <a:r>
              <a:rPr sz="2200" dirty="0">
                <a:latin typeface="Arial" pitchFamily="34" charset="0"/>
                <a:cs typeface="Arial" pitchFamily="34" charset="0"/>
              </a:rPr>
              <a:t> </a:t>
            </a:r>
            <a:r>
              <a:rPr sz="2200" spc="-16" dirty="0">
                <a:latin typeface="Arial" pitchFamily="34" charset="0"/>
                <a:cs typeface="Arial" pitchFamily="34" charset="0"/>
              </a:rPr>
              <a:t>akan</a:t>
            </a:r>
            <a:r>
              <a:rPr sz="2200" spc="16" dirty="0">
                <a:latin typeface="Arial" pitchFamily="34" charset="0"/>
                <a:cs typeface="Arial" pitchFamily="34" charset="0"/>
              </a:rPr>
              <a:t> </a:t>
            </a:r>
            <a:r>
              <a:rPr sz="2200" spc="-31" dirty="0">
                <a:latin typeface="Arial" pitchFamily="34" charset="0"/>
                <a:cs typeface="Arial" pitchFamily="34" charset="0"/>
              </a:rPr>
              <a:t>menyebabkan</a:t>
            </a:r>
            <a:r>
              <a:rPr sz="2200" spc="233" dirty="0">
                <a:latin typeface="Arial" pitchFamily="34" charset="0"/>
                <a:cs typeface="Arial" pitchFamily="34" charset="0"/>
              </a:rPr>
              <a:t> </a:t>
            </a:r>
            <a:r>
              <a:rPr sz="2200" spc="-16" dirty="0">
                <a:latin typeface="Arial" pitchFamily="34" charset="0"/>
                <a:cs typeface="Arial" pitchFamily="34" charset="0"/>
              </a:rPr>
              <a:t>suku</a:t>
            </a:r>
            <a:r>
              <a:rPr sz="2200" spc="47" dirty="0">
                <a:latin typeface="Arial" pitchFamily="34" charset="0"/>
                <a:cs typeface="Arial" pitchFamily="34" charset="0"/>
              </a:rPr>
              <a:t> </a:t>
            </a:r>
            <a:r>
              <a:rPr sz="2200" spc="-47" dirty="0">
                <a:latin typeface="Arial" pitchFamily="34" charset="0"/>
                <a:cs typeface="Arial" pitchFamily="34" charset="0"/>
              </a:rPr>
              <a:t>bunga</a:t>
            </a:r>
            <a:r>
              <a:rPr sz="2200" spc="279" dirty="0">
                <a:latin typeface="Arial" pitchFamily="34" charset="0"/>
                <a:cs typeface="Arial" pitchFamily="34" charset="0"/>
              </a:rPr>
              <a:t> </a:t>
            </a:r>
            <a:r>
              <a:rPr sz="2200" spc="-31" dirty="0">
                <a:latin typeface="Arial" pitchFamily="34" charset="0"/>
                <a:cs typeface="Arial" pitchFamily="34" charset="0"/>
              </a:rPr>
              <a:t>turun.</a:t>
            </a:r>
            <a:endParaRPr sz="2200" dirty="0">
              <a:latin typeface="Arial" pitchFamily="34" charset="0"/>
              <a:cs typeface="Arial" pitchFamily="34" charset="0"/>
            </a:endParaRPr>
          </a:p>
          <a:p>
            <a:pPr marL="573074" marR="94528" indent="-456884" algn="just">
              <a:lnSpc>
                <a:spcPct val="152400"/>
              </a:lnSpc>
              <a:spcBef>
                <a:spcPts val="496"/>
              </a:spcBef>
              <a:buFont typeface="Wingdings"/>
              <a:buChar char=""/>
              <a:tabLst>
                <a:tab pos="575043" algn="l"/>
              </a:tabLst>
            </a:pPr>
            <a:r>
              <a:rPr sz="2200" spc="-47" dirty="0">
                <a:latin typeface="Arial" pitchFamily="34" charset="0"/>
                <a:cs typeface="Arial" pitchFamily="34" charset="0"/>
              </a:rPr>
              <a:t>Turunnya</a:t>
            </a:r>
            <a:r>
              <a:rPr sz="2200" spc="-31" dirty="0">
                <a:latin typeface="Arial" pitchFamily="34" charset="0"/>
                <a:cs typeface="Arial" pitchFamily="34" charset="0"/>
              </a:rPr>
              <a:t> </a:t>
            </a:r>
            <a:r>
              <a:rPr sz="2200" dirty="0">
                <a:latin typeface="Arial" pitchFamily="34" charset="0"/>
                <a:cs typeface="Arial" pitchFamily="34" charset="0"/>
              </a:rPr>
              <a:t>suku</a:t>
            </a:r>
            <a:r>
              <a:rPr sz="2200" spc="16" dirty="0">
                <a:latin typeface="Arial" pitchFamily="34" charset="0"/>
                <a:cs typeface="Arial" pitchFamily="34" charset="0"/>
              </a:rPr>
              <a:t> </a:t>
            </a:r>
            <a:r>
              <a:rPr sz="2200" spc="-16" dirty="0">
                <a:latin typeface="Arial" pitchFamily="34" charset="0"/>
                <a:cs typeface="Arial" pitchFamily="34" charset="0"/>
              </a:rPr>
              <a:t>bunga</a:t>
            </a:r>
            <a:r>
              <a:rPr sz="2200" dirty="0">
                <a:latin typeface="Arial" pitchFamily="34" charset="0"/>
                <a:cs typeface="Arial" pitchFamily="34" charset="0"/>
              </a:rPr>
              <a:t> akan</a:t>
            </a:r>
            <a:r>
              <a:rPr sz="2200" spc="16" dirty="0">
                <a:latin typeface="Arial" pitchFamily="34" charset="0"/>
                <a:cs typeface="Arial" pitchFamily="34" charset="0"/>
              </a:rPr>
              <a:t> </a:t>
            </a:r>
            <a:r>
              <a:rPr sz="2200" spc="-16" dirty="0">
                <a:latin typeface="Arial" pitchFamily="34" charset="0"/>
                <a:cs typeface="Arial" pitchFamily="34" charset="0"/>
              </a:rPr>
              <a:t>menyebabkan</a:t>
            </a:r>
            <a:r>
              <a:rPr sz="2200" dirty="0">
                <a:latin typeface="Arial" pitchFamily="34" charset="0"/>
                <a:cs typeface="Arial" pitchFamily="34" charset="0"/>
              </a:rPr>
              <a:t> </a:t>
            </a:r>
            <a:r>
              <a:rPr sz="2200" spc="-31" dirty="0">
                <a:latin typeface="Arial" pitchFamily="34" charset="0"/>
                <a:cs typeface="Arial" pitchFamily="34" charset="0"/>
              </a:rPr>
              <a:t>masyarakat</a:t>
            </a:r>
            <a:r>
              <a:rPr sz="2200" spc="884" dirty="0">
                <a:latin typeface="Arial" pitchFamily="34" charset="0"/>
                <a:cs typeface="Arial" pitchFamily="34" charset="0"/>
              </a:rPr>
              <a:t> </a:t>
            </a:r>
            <a:r>
              <a:rPr sz="2200" dirty="0">
                <a:latin typeface="Arial" pitchFamily="34" charset="0"/>
                <a:cs typeface="Arial" pitchFamily="34" charset="0"/>
              </a:rPr>
              <a:t>memilih </a:t>
            </a:r>
            <a:r>
              <a:rPr sz="2200" spc="16" dirty="0">
                <a:latin typeface="Arial" pitchFamily="34" charset="0"/>
                <a:cs typeface="Arial" pitchFamily="34" charset="0"/>
              </a:rPr>
              <a:t> </a:t>
            </a:r>
            <a:r>
              <a:rPr sz="2200" spc="-31" dirty="0">
                <a:latin typeface="Arial" pitchFamily="34" charset="0"/>
                <a:cs typeface="Arial" pitchFamily="34" charset="0"/>
              </a:rPr>
              <a:t>untuk</a:t>
            </a:r>
            <a:r>
              <a:rPr sz="2200" spc="62" dirty="0">
                <a:latin typeface="Arial" pitchFamily="34" charset="0"/>
                <a:cs typeface="Arial" pitchFamily="34" charset="0"/>
              </a:rPr>
              <a:t> </a:t>
            </a:r>
            <a:r>
              <a:rPr sz="2200" spc="-31" dirty="0">
                <a:latin typeface="Arial" pitchFamily="34" charset="0"/>
                <a:cs typeface="Arial" pitchFamily="34" charset="0"/>
              </a:rPr>
              <a:t>memegang</a:t>
            </a:r>
            <a:r>
              <a:rPr sz="2200" spc="279" dirty="0">
                <a:latin typeface="Arial" pitchFamily="34" charset="0"/>
                <a:cs typeface="Arial" pitchFamily="34" charset="0"/>
              </a:rPr>
              <a:t> </a:t>
            </a:r>
            <a:r>
              <a:rPr sz="2200" spc="-16" dirty="0">
                <a:latin typeface="Arial" pitchFamily="34" charset="0"/>
                <a:cs typeface="Arial" pitchFamily="34" charset="0"/>
              </a:rPr>
              <a:t>uang</a:t>
            </a:r>
            <a:r>
              <a:rPr sz="2200" spc="93" dirty="0">
                <a:latin typeface="Arial" pitchFamily="34" charset="0"/>
                <a:cs typeface="Arial" pitchFamily="34" charset="0"/>
              </a:rPr>
              <a:t> </a:t>
            </a:r>
            <a:r>
              <a:rPr sz="2200" spc="-16" dirty="0">
                <a:latin typeface="Arial" pitchFamily="34" charset="0"/>
                <a:cs typeface="Arial" pitchFamily="34" charset="0"/>
              </a:rPr>
              <a:t>tunai</a:t>
            </a:r>
            <a:r>
              <a:rPr sz="2200" spc="62" dirty="0">
                <a:latin typeface="Arial" pitchFamily="34" charset="0"/>
                <a:cs typeface="Arial" pitchFamily="34" charset="0"/>
              </a:rPr>
              <a:t> </a:t>
            </a:r>
            <a:r>
              <a:rPr sz="2200" spc="-31" dirty="0">
                <a:latin typeface="Arial" pitchFamily="34" charset="0"/>
                <a:cs typeface="Arial" pitchFamily="34" charset="0"/>
              </a:rPr>
              <a:t>dibanding</a:t>
            </a:r>
            <a:r>
              <a:rPr sz="2200" spc="155" dirty="0">
                <a:latin typeface="Arial" pitchFamily="34" charset="0"/>
                <a:cs typeface="Arial" pitchFamily="34" charset="0"/>
              </a:rPr>
              <a:t> </a:t>
            </a:r>
            <a:r>
              <a:rPr sz="2200" spc="-31" dirty="0">
                <a:latin typeface="Arial" pitchFamily="34" charset="0"/>
                <a:cs typeface="Arial" pitchFamily="34" charset="0"/>
              </a:rPr>
              <a:t>surat</a:t>
            </a:r>
            <a:r>
              <a:rPr sz="2200" spc="31" dirty="0">
                <a:latin typeface="Arial" pitchFamily="34" charset="0"/>
                <a:cs typeface="Arial" pitchFamily="34" charset="0"/>
              </a:rPr>
              <a:t> </a:t>
            </a:r>
            <a:r>
              <a:rPr sz="2200" spc="-31" dirty="0">
                <a:latin typeface="Arial" pitchFamily="34" charset="0"/>
                <a:cs typeface="Arial" pitchFamily="34" charset="0"/>
              </a:rPr>
              <a:t>berharga.</a:t>
            </a:r>
            <a:endParaRPr sz="2200" dirty="0">
              <a:latin typeface="Arial" pitchFamily="34" charset="0"/>
              <a:cs typeface="Arial" pitchFamily="34" charset="0"/>
            </a:endParaRPr>
          </a:p>
          <a:p>
            <a:pPr marL="575043" indent="-456884" algn="just">
              <a:spcBef>
                <a:spcPts val="1861"/>
              </a:spcBef>
              <a:buFont typeface="Wingdings"/>
              <a:buChar char=""/>
              <a:tabLst>
                <a:tab pos="575043" algn="l"/>
              </a:tabLst>
            </a:pPr>
            <a:r>
              <a:rPr sz="2200" spc="-31" dirty="0">
                <a:latin typeface="Arial" pitchFamily="34" charset="0"/>
                <a:cs typeface="Arial" pitchFamily="34" charset="0"/>
              </a:rPr>
              <a:t>Pada</a:t>
            </a:r>
            <a:r>
              <a:rPr sz="2200" spc="946" dirty="0">
                <a:latin typeface="Arial" pitchFamily="34" charset="0"/>
                <a:cs typeface="Arial" pitchFamily="34" charset="0"/>
              </a:rPr>
              <a:t> </a:t>
            </a:r>
            <a:r>
              <a:rPr sz="2200" dirty="0">
                <a:latin typeface="Arial" pitchFamily="34" charset="0"/>
                <a:cs typeface="Arial" pitchFamily="34" charset="0"/>
              </a:rPr>
              <a:t>akhir</a:t>
            </a:r>
            <a:r>
              <a:rPr sz="2200" spc="977" dirty="0">
                <a:latin typeface="Arial" pitchFamily="34" charset="0"/>
                <a:cs typeface="Arial" pitchFamily="34" charset="0"/>
              </a:rPr>
              <a:t> </a:t>
            </a:r>
            <a:r>
              <a:rPr sz="2200" spc="-16" dirty="0">
                <a:latin typeface="Arial" pitchFamily="34" charset="0"/>
                <a:cs typeface="Arial" pitchFamily="34" charset="0"/>
              </a:rPr>
              <a:t>terjadi</a:t>
            </a:r>
            <a:r>
              <a:rPr sz="2200" spc="992" dirty="0">
                <a:latin typeface="Arial" pitchFamily="34" charset="0"/>
                <a:cs typeface="Arial" pitchFamily="34" charset="0"/>
              </a:rPr>
              <a:t> </a:t>
            </a:r>
            <a:r>
              <a:rPr sz="2200" spc="-16" dirty="0">
                <a:latin typeface="Arial" pitchFamily="34" charset="0"/>
                <a:cs typeface="Arial" pitchFamily="34" charset="0"/>
              </a:rPr>
              <a:t>pergerakan</a:t>
            </a:r>
            <a:r>
              <a:rPr sz="2200" spc="977" dirty="0">
                <a:latin typeface="Arial" pitchFamily="34" charset="0"/>
                <a:cs typeface="Arial" pitchFamily="34" charset="0"/>
              </a:rPr>
              <a:t> </a:t>
            </a:r>
            <a:r>
              <a:rPr sz="2200" dirty="0">
                <a:latin typeface="Arial" pitchFamily="34" charset="0"/>
                <a:cs typeface="Arial" pitchFamily="34" charset="0"/>
              </a:rPr>
              <a:t>ke</a:t>
            </a:r>
            <a:r>
              <a:rPr sz="2200" spc="961" dirty="0">
                <a:latin typeface="Arial" pitchFamily="34" charset="0"/>
                <a:cs typeface="Arial" pitchFamily="34" charset="0"/>
              </a:rPr>
              <a:t> </a:t>
            </a:r>
            <a:r>
              <a:rPr sz="2200" spc="-16" dirty="0">
                <a:latin typeface="Arial" pitchFamily="34" charset="0"/>
                <a:cs typeface="Arial" pitchFamily="34" charset="0"/>
              </a:rPr>
              <a:t>bawah</a:t>
            </a:r>
            <a:r>
              <a:rPr sz="2200" spc="977" dirty="0">
                <a:latin typeface="Arial" pitchFamily="34" charset="0"/>
                <a:cs typeface="Arial" pitchFamily="34" charset="0"/>
              </a:rPr>
              <a:t> </a:t>
            </a:r>
            <a:r>
              <a:rPr sz="2200" spc="-16" dirty="0">
                <a:latin typeface="Arial" pitchFamily="34" charset="0"/>
                <a:cs typeface="Arial" pitchFamily="34" charset="0"/>
              </a:rPr>
              <a:t>di</a:t>
            </a:r>
            <a:r>
              <a:rPr sz="2200" spc="915" dirty="0">
                <a:latin typeface="Arial" pitchFamily="34" charset="0"/>
                <a:cs typeface="Arial" pitchFamily="34" charset="0"/>
              </a:rPr>
              <a:t> </a:t>
            </a:r>
            <a:r>
              <a:rPr sz="2200" dirty="0" err="1">
                <a:latin typeface="Arial" pitchFamily="34" charset="0"/>
                <a:cs typeface="Arial" pitchFamily="34" charset="0"/>
              </a:rPr>
              <a:t>sepanjang</a:t>
            </a:r>
            <a:r>
              <a:rPr sz="2200" spc="977" dirty="0">
                <a:latin typeface="Arial" pitchFamily="34" charset="0"/>
                <a:cs typeface="Arial" pitchFamily="34" charset="0"/>
              </a:rPr>
              <a:t> </a:t>
            </a:r>
            <a:r>
              <a:rPr sz="2200" spc="-16" dirty="0" err="1">
                <a:latin typeface="Arial" pitchFamily="34" charset="0"/>
                <a:cs typeface="Arial" pitchFamily="34" charset="0"/>
              </a:rPr>
              <a:t>kurva</a:t>
            </a:r>
            <a:r>
              <a:rPr sz="2200" spc="-16" dirty="0">
                <a:latin typeface="Arial" pitchFamily="34" charset="0"/>
                <a:cs typeface="Arial" pitchFamily="34" charset="0"/>
              </a:rPr>
              <a:t> </a:t>
            </a:r>
            <a:r>
              <a:rPr sz="2200" i="1" spc="-16" dirty="0" err="1">
                <a:solidFill>
                  <a:srgbClr val="FF0000"/>
                </a:solidFill>
                <a:latin typeface="Arial" pitchFamily="34" charset="0"/>
                <a:cs typeface="Arial" pitchFamily="34" charset="0"/>
              </a:rPr>
              <a:t>Liquiditas</a:t>
            </a:r>
            <a:r>
              <a:rPr sz="2200" i="1" spc="16" dirty="0">
                <a:solidFill>
                  <a:srgbClr val="FF0000"/>
                </a:solidFill>
                <a:latin typeface="Arial" pitchFamily="34" charset="0"/>
                <a:cs typeface="Arial" pitchFamily="34" charset="0"/>
              </a:rPr>
              <a:t> </a:t>
            </a:r>
            <a:r>
              <a:rPr sz="2200" i="1" spc="-16" dirty="0">
                <a:solidFill>
                  <a:srgbClr val="FF0000"/>
                </a:solidFill>
                <a:latin typeface="Arial" pitchFamily="34" charset="0"/>
                <a:cs typeface="Arial" pitchFamily="34" charset="0"/>
              </a:rPr>
              <a:t>Preferensi</a:t>
            </a:r>
            <a:r>
              <a:rPr sz="2200" i="1" spc="496" dirty="0">
                <a:solidFill>
                  <a:srgbClr val="FF0000"/>
                </a:solidFill>
                <a:latin typeface="Arial" pitchFamily="34" charset="0"/>
                <a:cs typeface="Arial" pitchFamily="34" charset="0"/>
              </a:rPr>
              <a:t> </a:t>
            </a:r>
            <a:r>
              <a:rPr sz="2200" spc="-31" dirty="0">
                <a:latin typeface="Arial" pitchFamily="34" charset="0"/>
                <a:cs typeface="Arial" pitchFamily="34" charset="0"/>
              </a:rPr>
              <a:t>hingga</a:t>
            </a:r>
            <a:r>
              <a:rPr sz="2200" spc="202" dirty="0">
                <a:latin typeface="Arial" pitchFamily="34" charset="0"/>
                <a:cs typeface="Arial" pitchFamily="34" charset="0"/>
              </a:rPr>
              <a:t> </a:t>
            </a:r>
            <a:r>
              <a:rPr sz="2200" spc="-31" dirty="0">
                <a:latin typeface="Arial" pitchFamily="34" charset="0"/>
                <a:cs typeface="Arial" pitchFamily="34" charset="0"/>
              </a:rPr>
              <a:t>ke</a:t>
            </a:r>
            <a:r>
              <a:rPr sz="2200" spc="47" dirty="0">
                <a:latin typeface="Arial" pitchFamily="34" charset="0"/>
                <a:cs typeface="Arial" pitchFamily="34" charset="0"/>
              </a:rPr>
              <a:t> </a:t>
            </a:r>
            <a:r>
              <a:rPr sz="2200" dirty="0">
                <a:latin typeface="Arial" pitchFamily="34" charset="0"/>
                <a:cs typeface="Arial" pitchFamily="34" charset="0"/>
              </a:rPr>
              <a:t>titik </a:t>
            </a:r>
            <a:r>
              <a:rPr sz="2200" spc="16" dirty="0">
                <a:latin typeface="Arial" pitchFamily="34" charset="0"/>
                <a:cs typeface="Arial" pitchFamily="34" charset="0"/>
              </a:rPr>
              <a:t>E</a:t>
            </a:r>
            <a:r>
              <a:rPr sz="2100" spc="22" baseline="-18518" dirty="0">
                <a:latin typeface="Arial" pitchFamily="34" charset="0"/>
                <a:cs typeface="Arial" pitchFamily="34" charset="0"/>
              </a:rPr>
              <a:t>0</a:t>
            </a:r>
            <a:endParaRPr sz="2100" baseline="-18518" dirty="0">
              <a:latin typeface="Arial" pitchFamily="34" charset="0"/>
              <a:cs typeface="Arial" pitchFamily="34" charset="0"/>
            </a:endParaRPr>
          </a:p>
        </p:txBody>
      </p:sp>
      <p:sp>
        <p:nvSpPr>
          <p:cNvPr id="7" name="object 7"/>
          <p:cNvSpPr/>
          <p:nvPr/>
        </p:nvSpPr>
        <p:spPr>
          <a:xfrm>
            <a:off x="984" y="4129"/>
            <a:ext cx="18303766" cy="10279132"/>
          </a:xfrm>
          <a:custGeom>
            <a:avLst/>
            <a:gdLst/>
            <a:ahLst/>
            <a:cxnLst/>
            <a:rect l="l" t="t" r="r" b="b"/>
            <a:pathLst>
              <a:path w="5897880" h="3318510">
                <a:moveTo>
                  <a:pt x="0" y="3318129"/>
                </a:moveTo>
                <a:lnTo>
                  <a:pt x="5897626" y="3318129"/>
                </a:lnTo>
                <a:lnTo>
                  <a:pt x="5897626" y="0"/>
                </a:lnTo>
                <a:lnTo>
                  <a:pt x="0" y="0"/>
                </a:lnTo>
                <a:lnTo>
                  <a:pt x="0" y="3318129"/>
                </a:lnTo>
                <a:close/>
              </a:path>
            </a:pathLst>
          </a:custGeom>
          <a:ln w="25400">
            <a:solidFill>
              <a:srgbClr val="000000"/>
            </a:solidFill>
          </a:ln>
        </p:spPr>
        <p:txBody>
          <a:bodyPr wrap="square" lIns="0" tIns="0" rIns="0" bIns="0" rtlCol="0"/>
          <a:lstStyle/>
          <a:p>
            <a:endParaRPr/>
          </a:p>
        </p:txBody>
      </p:sp>
      <p:sp>
        <p:nvSpPr>
          <p:cNvPr id="12"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2232294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0" y="876300"/>
            <a:ext cx="11887200" cy="830997"/>
          </a:xfrm>
        </p:spPr>
        <p:txBody>
          <a:bodyPr/>
          <a:lstStyle/>
          <a:p>
            <a:pPr algn="l"/>
            <a:r>
              <a:rPr lang="en-US" sz="5400" dirty="0">
                <a:solidFill>
                  <a:schemeClr val="tx1"/>
                </a:solidFill>
                <a:latin typeface="Aharoni" panose="02010803020104030203" pitchFamily="2" charset="-79"/>
                <a:cs typeface="Aharoni" panose="02010803020104030203" pitchFamily="2" charset="-79"/>
              </a:rPr>
              <a:t>KESIMPULAN</a:t>
            </a:r>
            <a:endParaRPr lang="id-ID" sz="5400" b="1" dirty="0"/>
          </a:p>
        </p:txBody>
      </p:sp>
      <p:sp>
        <p:nvSpPr>
          <p:cNvPr id="3" name="Text Placeholder 2"/>
          <p:cNvSpPr>
            <a:spLocks noGrp="1"/>
          </p:cNvSpPr>
          <p:nvPr>
            <p:ph type="body" idx="1"/>
          </p:nvPr>
        </p:nvSpPr>
        <p:spPr>
          <a:xfrm>
            <a:off x="685800" y="2396371"/>
            <a:ext cx="17221200" cy="6617196"/>
          </a:xfrm>
        </p:spPr>
        <p:txBody>
          <a:bodyPr/>
          <a:lstStyle/>
          <a:p>
            <a:r>
              <a:rPr lang="id-ID" sz="2800" dirty="0">
                <a:latin typeface="Arial" pitchFamily="34" charset="0"/>
                <a:cs typeface="Arial" pitchFamily="34" charset="0"/>
              </a:rPr>
              <a:t>Dalam suatu perekonomian tertutup, dua masalah makroekonomi yang utama adalah </a:t>
            </a:r>
            <a:r>
              <a:rPr lang="id-ID" sz="2800" b="1" dirty="0">
                <a:latin typeface="Arial" pitchFamily="34" charset="0"/>
                <a:cs typeface="Arial" pitchFamily="34" charset="0"/>
              </a:rPr>
              <a:t>pengangguran dan inflasi</a:t>
            </a:r>
            <a:r>
              <a:rPr lang="id-ID" sz="2800" dirty="0">
                <a:latin typeface="Arial" pitchFamily="34" charset="0"/>
                <a:cs typeface="Arial" pitchFamily="34" charset="0"/>
              </a:rPr>
              <a:t>. </a:t>
            </a:r>
            <a:r>
              <a:rPr lang="id-ID" sz="2800" dirty="0" smtClean="0">
                <a:latin typeface="Arial" pitchFamily="34" charset="0"/>
                <a:cs typeface="Arial" pitchFamily="34" charset="0"/>
              </a:rPr>
              <a:t>Salah </a:t>
            </a:r>
            <a:r>
              <a:rPr lang="id-ID" sz="2800" dirty="0">
                <a:latin typeface="Arial" pitchFamily="34" charset="0"/>
                <a:cs typeface="Arial" pitchFamily="34" charset="0"/>
              </a:rPr>
              <a:t>satu bentuk dari campur tangan pemerintah yang dapat dilakukan adalah menjalankan </a:t>
            </a:r>
            <a:r>
              <a:rPr lang="id-ID" sz="2800" b="1" dirty="0">
                <a:latin typeface="Arial" pitchFamily="34" charset="0"/>
                <a:cs typeface="Arial" pitchFamily="34" charset="0"/>
              </a:rPr>
              <a:t>kebijakan </a:t>
            </a:r>
            <a:r>
              <a:rPr lang="id-ID" sz="2800" b="1" dirty="0" smtClean="0">
                <a:latin typeface="Arial" pitchFamily="34" charset="0"/>
                <a:cs typeface="Arial" pitchFamily="34" charset="0"/>
              </a:rPr>
              <a:t>fiskal dan Kebijakan moneter.</a:t>
            </a:r>
          </a:p>
          <a:p>
            <a:endParaRPr lang="id-ID" sz="2800" dirty="0" smtClean="0">
              <a:latin typeface="Arial" pitchFamily="34" charset="0"/>
              <a:cs typeface="Arial" pitchFamily="34" charset="0"/>
            </a:endParaRPr>
          </a:p>
          <a:p>
            <a:pPr>
              <a:spcAft>
                <a:spcPts val="600"/>
              </a:spcAft>
            </a:pPr>
            <a:r>
              <a:rPr lang="id-ID" sz="2800" dirty="0" smtClean="0">
                <a:latin typeface="Arial" pitchFamily="34" charset="0"/>
                <a:cs typeface="Arial" pitchFamily="34" charset="0"/>
              </a:rPr>
              <a:t>Untuk </a:t>
            </a:r>
            <a:r>
              <a:rPr lang="id-ID" sz="2800" dirty="0">
                <a:latin typeface="Arial" pitchFamily="34" charset="0"/>
                <a:cs typeface="Arial" pitchFamily="34" charset="0"/>
              </a:rPr>
              <a:t>meningkatkan keefektifan kebijakan pemerintah masing-masing institusi </a:t>
            </a:r>
            <a:r>
              <a:rPr lang="id-ID" sz="2800" dirty="0" smtClean="0">
                <a:latin typeface="Arial" pitchFamily="34" charset="0"/>
                <a:cs typeface="Arial" pitchFamily="34" charset="0"/>
              </a:rPr>
              <a:t>perlu </a:t>
            </a:r>
            <a:r>
              <a:rPr lang="id-ID" sz="2800" dirty="0">
                <a:latin typeface="Arial" pitchFamily="34" charset="0"/>
                <a:cs typeface="Arial" pitchFamily="34" charset="0"/>
              </a:rPr>
              <a:t>menjalankan hal berikut: </a:t>
            </a:r>
          </a:p>
          <a:p>
            <a:pPr>
              <a:spcAft>
                <a:spcPts val="600"/>
              </a:spcAft>
            </a:pPr>
            <a:r>
              <a:rPr lang="id-ID" sz="2800" dirty="0" smtClean="0">
                <a:latin typeface="Arial" pitchFamily="34" charset="0"/>
                <a:cs typeface="Arial" pitchFamily="34" charset="0"/>
              </a:rPr>
              <a:t>1</a:t>
            </a:r>
            <a:r>
              <a:rPr lang="id-ID" sz="2800" b="1" dirty="0" smtClean="0">
                <a:latin typeface="Arial" pitchFamily="34" charset="0"/>
                <a:cs typeface="Arial" pitchFamily="34" charset="0"/>
              </a:rPr>
              <a:t>. Untuk </a:t>
            </a:r>
            <a:r>
              <a:rPr lang="id-ID" sz="2800" b="1" dirty="0">
                <a:latin typeface="Arial" pitchFamily="34" charset="0"/>
                <a:cs typeface="Arial" pitchFamily="34" charset="0"/>
              </a:rPr>
              <a:t>mengatasi pengangguran</a:t>
            </a:r>
            <a:r>
              <a:rPr lang="id-ID" sz="2800" dirty="0">
                <a:latin typeface="Arial" pitchFamily="34" charset="0"/>
                <a:cs typeface="Arial" pitchFamily="34" charset="0"/>
              </a:rPr>
              <a:t>: Bank Sentral perlu </a:t>
            </a:r>
            <a:r>
              <a:rPr lang="id-ID" sz="2800" dirty="0" smtClean="0">
                <a:latin typeface="Arial" pitchFamily="34" charset="0"/>
                <a:cs typeface="Arial" pitchFamily="34" charset="0"/>
              </a:rPr>
              <a:t>menurunkan suku </a:t>
            </a:r>
            <a:r>
              <a:rPr lang="id-ID" sz="2800" dirty="0">
                <a:latin typeface="Arial" pitchFamily="34" charset="0"/>
                <a:cs typeface="Arial" pitchFamily="34" charset="0"/>
              </a:rPr>
              <a:t>bunga dan Kementerian Keuangan menambah pengeluaran pemerintah yang dapat diikuti pula dengan pengurangan pajak. Langkah tersebut akan menyebabkan kenaikan dalam pengeluaran agregat sebagai akibat: kenaikan investasi, kenaikan </a:t>
            </a:r>
            <a:r>
              <a:rPr lang="id-ID" sz="2800" dirty="0" smtClean="0">
                <a:latin typeface="Arial" pitchFamily="34" charset="0"/>
                <a:cs typeface="Arial" pitchFamily="34" charset="0"/>
              </a:rPr>
              <a:t>pengeluaran pemerintah </a:t>
            </a:r>
            <a:r>
              <a:rPr lang="id-ID" sz="2800" dirty="0">
                <a:latin typeface="Arial" pitchFamily="34" charset="0"/>
                <a:cs typeface="Arial" pitchFamily="34" charset="0"/>
              </a:rPr>
              <a:t>dan kenaikan pengeluaran rumah tangga (konsumsi). </a:t>
            </a:r>
          </a:p>
          <a:p>
            <a:r>
              <a:rPr lang="id-ID" sz="2800" dirty="0" smtClean="0">
                <a:latin typeface="Arial" pitchFamily="34" charset="0"/>
                <a:cs typeface="Arial" pitchFamily="34" charset="0"/>
              </a:rPr>
              <a:t>2. </a:t>
            </a:r>
            <a:r>
              <a:rPr lang="id-ID" sz="2800" b="1" dirty="0" smtClean="0">
                <a:latin typeface="Arial" pitchFamily="34" charset="0"/>
                <a:cs typeface="Arial" pitchFamily="34" charset="0"/>
              </a:rPr>
              <a:t>Untuk </a:t>
            </a:r>
            <a:r>
              <a:rPr lang="id-ID" sz="2800" b="1" dirty="0">
                <a:latin typeface="Arial" pitchFamily="34" charset="0"/>
                <a:cs typeface="Arial" pitchFamily="34" charset="0"/>
              </a:rPr>
              <a:t>mengatasi inflasi</a:t>
            </a:r>
            <a:r>
              <a:rPr lang="id-ID" sz="2800" dirty="0">
                <a:latin typeface="Arial" pitchFamily="34" charset="0"/>
                <a:cs typeface="Arial" pitchFamily="34" charset="0"/>
              </a:rPr>
              <a:t>: Tindakan yang perlu dijalankan Bank Sentral adalah mengurangi penawaran uang dan menaikkan suku bunga. Kebijakan moneter ini akan mengurangi investasi dan pengeluaran rumah tangga (konsumsi). Seterusnya Kementerian Keuangan perlu pula mengurangi pengeluaran dan menaikkan pajak individu dan perusahaan. Langkah tersebut dapat mengurangi pengeluaran pemerintah, mengurangi investasi dan mengurangi pengeluaran rumah </a:t>
            </a:r>
            <a:r>
              <a:rPr lang="id-ID" sz="2800" dirty="0" smtClean="0">
                <a:latin typeface="Arial" pitchFamily="34" charset="0"/>
                <a:cs typeface="Arial" pitchFamily="34" charset="0"/>
              </a:rPr>
              <a:t>tangga</a:t>
            </a:r>
          </a:p>
          <a:p>
            <a:endParaRPr lang="id-ID" sz="2800" dirty="0">
              <a:latin typeface="Arial" pitchFamily="34" charset="0"/>
              <a:cs typeface="Arial" pitchFamily="34" charset="0"/>
            </a:endParaRPr>
          </a:p>
        </p:txBody>
      </p:sp>
      <p:sp>
        <p:nvSpPr>
          <p:cNvPr id="4"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1400688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0" y="876300"/>
            <a:ext cx="11887200" cy="830997"/>
          </a:xfrm>
        </p:spPr>
        <p:txBody>
          <a:bodyPr/>
          <a:lstStyle/>
          <a:p>
            <a:pPr algn="l"/>
            <a:r>
              <a:rPr lang="en-US" sz="5400" dirty="0" smtClean="0">
                <a:solidFill>
                  <a:schemeClr val="tx1"/>
                </a:solidFill>
                <a:latin typeface="Aharoni" panose="02010803020104030203" pitchFamily="2" charset="-79"/>
                <a:cs typeface="Aharoni" panose="02010803020104030203" pitchFamily="2" charset="-79"/>
              </a:rPr>
              <a:t>LA</a:t>
            </a:r>
            <a:r>
              <a:rPr lang="id-ID" sz="5400" dirty="0" smtClean="0">
                <a:solidFill>
                  <a:schemeClr val="tx1"/>
                </a:solidFill>
                <a:latin typeface="Aharoni" panose="02010803020104030203" pitchFamily="2" charset="-79"/>
                <a:cs typeface="Aharoni" panose="02010803020104030203" pitchFamily="2" charset="-79"/>
              </a:rPr>
              <a:t>TIHA</a:t>
            </a:r>
            <a:r>
              <a:rPr lang="en-US" sz="5400" dirty="0" smtClean="0">
                <a:solidFill>
                  <a:schemeClr val="tx1"/>
                </a:solidFill>
                <a:latin typeface="Aharoni" panose="02010803020104030203" pitchFamily="2" charset="-79"/>
                <a:cs typeface="Aharoni" panose="02010803020104030203" pitchFamily="2" charset="-79"/>
              </a:rPr>
              <a:t>N</a:t>
            </a:r>
            <a:r>
              <a:rPr lang="id-ID" sz="5400" dirty="0" smtClean="0">
                <a:solidFill>
                  <a:schemeClr val="tx1"/>
                </a:solidFill>
                <a:latin typeface="Aharoni" panose="02010803020104030203" pitchFamily="2" charset="-79"/>
                <a:cs typeface="Aharoni" panose="02010803020104030203" pitchFamily="2" charset="-79"/>
              </a:rPr>
              <a:t> SOAL</a:t>
            </a:r>
            <a:endParaRPr lang="id-ID" sz="5400" b="1" dirty="0"/>
          </a:p>
        </p:txBody>
      </p:sp>
      <p:sp>
        <p:nvSpPr>
          <p:cNvPr id="3" name="Text Placeholder 2"/>
          <p:cNvSpPr>
            <a:spLocks noGrp="1"/>
          </p:cNvSpPr>
          <p:nvPr>
            <p:ph type="body" idx="1"/>
          </p:nvPr>
        </p:nvSpPr>
        <p:spPr>
          <a:xfrm>
            <a:off x="685800" y="2396371"/>
            <a:ext cx="17221200" cy="4862870"/>
          </a:xfrm>
        </p:spPr>
        <p:txBody>
          <a:bodyPr/>
          <a:lstStyle/>
          <a:p>
            <a:r>
              <a:rPr lang="id-ID" sz="3200" dirty="0" smtClean="0">
                <a:latin typeface="Arial" pitchFamily="34" charset="0"/>
                <a:cs typeface="Arial" pitchFamily="34" charset="0"/>
              </a:rPr>
              <a:t>Misalkan pemerintah memutuskan untuk melakukan kebijaksanaan moneter yang akan menaikkan penawaran uang sebesar 5% pada tahun yang akan datang, dan dengan pendapatan riil yang dihasilkan meningkat sebesar 4%.</a:t>
            </a:r>
          </a:p>
          <a:p>
            <a:pPr marL="514350" indent="-514350">
              <a:buAutoNum type="alphaLcPeriod"/>
            </a:pPr>
            <a:r>
              <a:rPr lang="id-ID" sz="3200" dirty="0" smtClean="0">
                <a:latin typeface="Arial" pitchFamily="34" charset="0"/>
                <a:cs typeface="Arial" pitchFamily="34" charset="0"/>
              </a:rPr>
              <a:t>Apakah kebijaksanaan tersebut expantionary monetary</a:t>
            </a:r>
            <a:r>
              <a:rPr lang="id-ID" sz="3200" dirty="0">
                <a:latin typeface="Arial" pitchFamily="34" charset="0"/>
                <a:cs typeface="Arial" pitchFamily="34" charset="0"/>
              </a:rPr>
              <a:t>, </a:t>
            </a:r>
            <a:r>
              <a:rPr lang="id-ID" sz="3200" dirty="0" smtClean="0">
                <a:latin typeface="Arial" pitchFamily="34" charset="0"/>
                <a:cs typeface="Arial" pitchFamily="34" charset="0"/>
              </a:rPr>
              <a:t>contrantionary ataukah </a:t>
            </a:r>
            <a:r>
              <a:rPr lang="id-ID" sz="3200" dirty="0" smtClean="0">
                <a:latin typeface="Arial" pitchFamily="34" charset="0"/>
                <a:cs typeface="Arial" pitchFamily="34" charset="0"/>
              </a:rPr>
              <a:t>netral ?</a:t>
            </a:r>
          </a:p>
          <a:p>
            <a:pPr marL="514350" indent="-514350">
              <a:buAutoNum type="alphaLcPeriod"/>
            </a:pPr>
            <a:r>
              <a:rPr lang="id-ID" sz="3200" dirty="0" smtClean="0">
                <a:latin typeface="Arial" pitchFamily="34" charset="0"/>
                <a:cs typeface="Arial" pitchFamily="34" charset="0"/>
              </a:rPr>
              <a:t>Apa yang terjadi pada suku bunga (cateris paribus) ?</a:t>
            </a:r>
          </a:p>
          <a:p>
            <a:pPr marL="514350" indent="-514350">
              <a:buAutoNum type="alphaLcPeriod"/>
            </a:pPr>
            <a:r>
              <a:rPr lang="id-ID" sz="3200" dirty="0" smtClean="0">
                <a:latin typeface="Arial" pitchFamily="34" charset="0"/>
                <a:cs typeface="Arial" pitchFamily="34" charset="0"/>
              </a:rPr>
              <a:t>Kondisi ekonomi yang bagaimana yang akan menyebabkan pemerintah melaksanakan kebijaksanaan yang semacam ini ?</a:t>
            </a:r>
          </a:p>
          <a:p>
            <a:pPr marL="514350" indent="-514350">
              <a:buAutoNum type="alphaLcPeriod"/>
            </a:pPr>
            <a:r>
              <a:rPr lang="id-ID" sz="3200" dirty="0" smtClean="0">
                <a:latin typeface="Arial" pitchFamily="34" charset="0"/>
                <a:cs typeface="Arial" pitchFamily="34" charset="0"/>
              </a:rPr>
              <a:t>Dalam keadaan perekonomian yang bagaimana kebijaksanaan tersebut dapat meningkatkan harga? </a:t>
            </a:r>
            <a:r>
              <a:rPr lang="id-ID" sz="3200" dirty="0" smtClean="0">
                <a:latin typeface="Arial" pitchFamily="34" charset="0"/>
                <a:cs typeface="Arial" pitchFamily="34" charset="0"/>
              </a:rPr>
              <a:t> </a:t>
            </a:r>
            <a:endParaRPr lang="id-ID" sz="3200" dirty="0" smtClean="0">
              <a:latin typeface="Arial" pitchFamily="34" charset="0"/>
              <a:cs typeface="Arial" pitchFamily="34" charset="0"/>
            </a:endParaRPr>
          </a:p>
          <a:p>
            <a:endParaRPr lang="id-ID" sz="2800" dirty="0">
              <a:latin typeface="Arial" pitchFamily="34" charset="0"/>
              <a:cs typeface="Arial" pitchFamily="34" charset="0"/>
            </a:endParaRPr>
          </a:p>
        </p:txBody>
      </p:sp>
      <p:sp>
        <p:nvSpPr>
          <p:cNvPr id="4"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1205964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5460" cy="10287000"/>
          </a:xfrm>
          <a:prstGeom prst="rect">
            <a:avLst/>
          </a:prstGeom>
        </p:spPr>
      </p:pic>
      <p:grpSp>
        <p:nvGrpSpPr>
          <p:cNvPr id="3" name="object 3"/>
          <p:cNvGrpSpPr/>
          <p:nvPr/>
        </p:nvGrpSpPr>
        <p:grpSpPr>
          <a:xfrm>
            <a:off x="0" y="0"/>
            <a:ext cx="6564630" cy="10287000"/>
            <a:chOff x="0" y="0"/>
            <a:chExt cx="6564630" cy="10287000"/>
          </a:xfrm>
        </p:grpSpPr>
        <p:sp>
          <p:nvSpPr>
            <p:cNvPr id="4" name="object 4"/>
            <p:cNvSpPr/>
            <p:nvPr/>
          </p:nvSpPr>
          <p:spPr>
            <a:xfrm>
              <a:off x="84926" y="0"/>
              <a:ext cx="6480175" cy="10287000"/>
            </a:xfrm>
            <a:custGeom>
              <a:avLst/>
              <a:gdLst/>
              <a:ahLst/>
              <a:cxnLst/>
              <a:rect l="l" t="t" r="r" b="b"/>
              <a:pathLst>
                <a:path w="6480175" h="10287000">
                  <a:moveTo>
                    <a:pt x="6479688" y="0"/>
                  </a:moveTo>
                  <a:lnTo>
                    <a:pt x="5939187" y="0"/>
                  </a:lnTo>
                  <a:lnTo>
                    <a:pt x="0" y="10286999"/>
                  </a:lnTo>
                  <a:lnTo>
                    <a:pt x="540452" y="10286999"/>
                  </a:lnTo>
                  <a:lnTo>
                    <a:pt x="6479688" y="0"/>
                  </a:lnTo>
                  <a:close/>
                </a:path>
              </a:pathLst>
            </a:custGeom>
            <a:solidFill>
              <a:srgbClr val="0066CC"/>
            </a:solidFill>
          </p:spPr>
          <p:txBody>
            <a:bodyPr wrap="square" lIns="0" tIns="0" rIns="0" bIns="0" rtlCol="0"/>
            <a:lstStyle/>
            <a:p>
              <a:endParaRPr/>
            </a:p>
          </p:txBody>
        </p:sp>
        <p:sp>
          <p:nvSpPr>
            <p:cNvPr id="5" name="object 5"/>
            <p:cNvSpPr/>
            <p:nvPr/>
          </p:nvSpPr>
          <p:spPr>
            <a:xfrm>
              <a:off x="0" y="0"/>
              <a:ext cx="5742940" cy="9947275"/>
            </a:xfrm>
            <a:custGeom>
              <a:avLst/>
              <a:gdLst/>
              <a:ahLst/>
              <a:cxnLst/>
              <a:rect l="l" t="t" r="r" b="b"/>
              <a:pathLst>
                <a:path w="5742940" h="9947275">
                  <a:moveTo>
                    <a:pt x="5742943" y="0"/>
                  </a:moveTo>
                  <a:lnTo>
                    <a:pt x="4122041" y="0"/>
                  </a:lnTo>
                  <a:lnTo>
                    <a:pt x="0" y="7139607"/>
                  </a:lnTo>
                  <a:lnTo>
                    <a:pt x="0" y="9947099"/>
                  </a:lnTo>
                  <a:lnTo>
                    <a:pt x="5742943" y="0"/>
                  </a:lnTo>
                  <a:close/>
                </a:path>
              </a:pathLst>
            </a:custGeom>
            <a:solidFill>
              <a:srgbClr val="0099CC"/>
            </a:solidFill>
          </p:spPr>
          <p:txBody>
            <a:bodyPr wrap="square" lIns="0" tIns="0" rIns="0" bIns="0" rtlCol="0"/>
            <a:lstStyle/>
            <a:p>
              <a:endParaRPr/>
            </a:p>
          </p:txBody>
        </p:sp>
        <p:sp>
          <p:nvSpPr>
            <p:cNvPr id="6" name="object 6"/>
            <p:cNvSpPr/>
            <p:nvPr/>
          </p:nvSpPr>
          <p:spPr>
            <a:xfrm>
              <a:off x="0" y="0"/>
              <a:ext cx="3608070" cy="6249035"/>
            </a:xfrm>
            <a:custGeom>
              <a:avLst/>
              <a:gdLst/>
              <a:ahLst/>
              <a:cxnLst/>
              <a:rect l="l" t="t" r="r" b="b"/>
              <a:pathLst>
                <a:path w="3608070" h="6249035">
                  <a:moveTo>
                    <a:pt x="3607783" y="0"/>
                  </a:moveTo>
                  <a:lnTo>
                    <a:pt x="3358331" y="0"/>
                  </a:lnTo>
                  <a:lnTo>
                    <a:pt x="0" y="5816830"/>
                  </a:lnTo>
                  <a:lnTo>
                    <a:pt x="0" y="6248845"/>
                  </a:lnTo>
                  <a:lnTo>
                    <a:pt x="3607783" y="0"/>
                  </a:lnTo>
                  <a:close/>
                </a:path>
              </a:pathLst>
            </a:custGeom>
            <a:solidFill>
              <a:srgbClr val="009999"/>
            </a:solidFill>
          </p:spPr>
          <p:txBody>
            <a:bodyPr wrap="square" lIns="0" tIns="0" rIns="0" bIns="0" rtlCol="0"/>
            <a:lstStyle/>
            <a:p>
              <a:endParaRPr/>
            </a:p>
          </p:txBody>
        </p:sp>
        <p:sp>
          <p:nvSpPr>
            <p:cNvPr id="7" name="object 7"/>
            <p:cNvSpPr/>
            <p:nvPr/>
          </p:nvSpPr>
          <p:spPr>
            <a:xfrm>
              <a:off x="0" y="0"/>
              <a:ext cx="2904490" cy="5029835"/>
            </a:xfrm>
            <a:custGeom>
              <a:avLst/>
              <a:gdLst/>
              <a:ahLst/>
              <a:cxnLst/>
              <a:rect l="l" t="t" r="r" b="b"/>
              <a:pathLst>
                <a:path w="2904490" h="5029835">
                  <a:moveTo>
                    <a:pt x="2903863" y="0"/>
                  </a:moveTo>
                  <a:lnTo>
                    <a:pt x="2191089" y="0"/>
                  </a:lnTo>
                  <a:lnTo>
                    <a:pt x="0" y="3795123"/>
                  </a:lnTo>
                  <a:lnTo>
                    <a:pt x="0" y="5029658"/>
                  </a:lnTo>
                  <a:lnTo>
                    <a:pt x="2903863" y="0"/>
                  </a:lnTo>
                  <a:close/>
                </a:path>
              </a:pathLst>
            </a:custGeom>
            <a:solidFill>
              <a:srgbClr val="00CC99"/>
            </a:solidFill>
          </p:spPr>
          <p:txBody>
            <a:bodyPr wrap="square" lIns="0" tIns="0" rIns="0" bIns="0" rtlCol="0"/>
            <a:lstStyle/>
            <a:p>
              <a:endParaRPr/>
            </a:p>
          </p:txBody>
        </p:sp>
      </p:grpSp>
      <p:grpSp>
        <p:nvGrpSpPr>
          <p:cNvPr id="8" name="object 8"/>
          <p:cNvGrpSpPr/>
          <p:nvPr/>
        </p:nvGrpSpPr>
        <p:grpSpPr>
          <a:xfrm>
            <a:off x="14906781" y="4435016"/>
            <a:ext cx="3378835" cy="5852160"/>
            <a:chOff x="14906781" y="4435016"/>
            <a:chExt cx="3378835" cy="5852160"/>
          </a:xfrm>
        </p:grpSpPr>
        <p:sp>
          <p:nvSpPr>
            <p:cNvPr id="9" name="object 9"/>
            <p:cNvSpPr/>
            <p:nvPr/>
          </p:nvSpPr>
          <p:spPr>
            <a:xfrm>
              <a:off x="16819808" y="7748411"/>
              <a:ext cx="1466215" cy="2538730"/>
            </a:xfrm>
            <a:custGeom>
              <a:avLst/>
              <a:gdLst/>
              <a:ahLst/>
              <a:cxnLst/>
              <a:rect l="l" t="t" r="r" b="b"/>
              <a:pathLst>
                <a:path w="1466215" h="2538729">
                  <a:moveTo>
                    <a:pt x="1465650" y="0"/>
                  </a:moveTo>
                  <a:lnTo>
                    <a:pt x="0" y="2538589"/>
                  </a:lnTo>
                  <a:lnTo>
                    <a:pt x="1465650" y="2538589"/>
                  </a:lnTo>
                  <a:lnTo>
                    <a:pt x="1465650" y="0"/>
                  </a:lnTo>
                  <a:close/>
                </a:path>
              </a:pathLst>
            </a:custGeom>
            <a:solidFill>
              <a:srgbClr val="0099CC"/>
            </a:solidFill>
          </p:spPr>
          <p:txBody>
            <a:bodyPr wrap="square" lIns="0" tIns="0" rIns="0" bIns="0" rtlCol="0"/>
            <a:lstStyle/>
            <a:p>
              <a:endParaRPr/>
            </a:p>
          </p:txBody>
        </p:sp>
        <p:sp>
          <p:nvSpPr>
            <p:cNvPr id="10" name="object 10"/>
            <p:cNvSpPr/>
            <p:nvPr/>
          </p:nvSpPr>
          <p:spPr>
            <a:xfrm>
              <a:off x="16073962" y="6456585"/>
              <a:ext cx="2211705" cy="3830954"/>
            </a:xfrm>
            <a:custGeom>
              <a:avLst/>
              <a:gdLst/>
              <a:ahLst/>
              <a:cxnLst/>
              <a:rect l="l" t="t" r="r" b="b"/>
              <a:pathLst>
                <a:path w="2211705" h="3830954">
                  <a:moveTo>
                    <a:pt x="2211497" y="0"/>
                  </a:moveTo>
                  <a:lnTo>
                    <a:pt x="0" y="3830414"/>
                  </a:lnTo>
                  <a:lnTo>
                    <a:pt x="249523" y="3830414"/>
                  </a:lnTo>
                  <a:lnTo>
                    <a:pt x="2211497" y="432185"/>
                  </a:lnTo>
                  <a:lnTo>
                    <a:pt x="2211497" y="0"/>
                  </a:lnTo>
                  <a:close/>
                </a:path>
              </a:pathLst>
            </a:custGeom>
            <a:solidFill>
              <a:srgbClr val="009999"/>
            </a:solidFill>
          </p:spPr>
          <p:txBody>
            <a:bodyPr wrap="square" lIns="0" tIns="0" rIns="0" bIns="0" rtlCol="0"/>
            <a:lstStyle/>
            <a:p>
              <a:endParaRPr/>
            </a:p>
          </p:txBody>
        </p:sp>
        <p:sp>
          <p:nvSpPr>
            <p:cNvPr id="11" name="object 11"/>
            <p:cNvSpPr/>
            <p:nvPr/>
          </p:nvSpPr>
          <p:spPr>
            <a:xfrm>
              <a:off x="14906781" y="4435016"/>
              <a:ext cx="3378835" cy="5852160"/>
            </a:xfrm>
            <a:custGeom>
              <a:avLst/>
              <a:gdLst/>
              <a:ahLst/>
              <a:cxnLst/>
              <a:rect l="l" t="t" r="r" b="b"/>
              <a:pathLst>
                <a:path w="3378834" h="5852159">
                  <a:moveTo>
                    <a:pt x="3378677" y="0"/>
                  </a:moveTo>
                  <a:lnTo>
                    <a:pt x="0" y="5851982"/>
                  </a:lnTo>
                  <a:lnTo>
                    <a:pt x="712817" y="5851982"/>
                  </a:lnTo>
                  <a:lnTo>
                    <a:pt x="3378677" y="1234559"/>
                  </a:lnTo>
                  <a:lnTo>
                    <a:pt x="3378677" y="0"/>
                  </a:lnTo>
                  <a:close/>
                </a:path>
              </a:pathLst>
            </a:custGeom>
            <a:solidFill>
              <a:srgbClr val="00CC99"/>
            </a:solidFill>
          </p:spPr>
          <p:txBody>
            <a:bodyPr wrap="square" lIns="0" tIns="0" rIns="0" bIns="0" rtlCol="0"/>
            <a:lstStyle/>
            <a:p>
              <a:endParaRPr/>
            </a:p>
          </p:txBody>
        </p:sp>
      </p:grpSp>
      <p:sp>
        <p:nvSpPr>
          <p:cNvPr id="12" name="object 12"/>
          <p:cNvSpPr txBox="1">
            <a:spLocks noGrp="1"/>
          </p:cNvSpPr>
          <p:nvPr>
            <p:ph type="title"/>
          </p:nvPr>
        </p:nvSpPr>
        <p:spPr>
          <a:xfrm>
            <a:off x="5190109" y="4285869"/>
            <a:ext cx="5920105" cy="1104265"/>
          </a:xfrm>
          <a:prstGeom prst="rect">
            <a:avLst/>
          </a:prstGeom>
        </p:spPr>
        <p:txBody>
          <a:bodyPr vert="horz" wrap="square" lIns="0" tIns="12700" rIns="0" bIns="0" rtlCol="0">
            <a:spAutoFit/>
          </a:bodyPr>
          <a:lstStyle/>
          <a:p>
            <a:pPr marL="12700">
              <a:lnSpc>
                <a:spcPts val="5445"/>
              </a:lnSpc>
              <a:spcBef>
                <a:spcPts val="100"/>
              </a:spcBef>
            </a:pPr>
            <a:r>
              <a:rPr sz="4800" spc="-35" dirty="0">
                <a:latin typeface="Calibri"/>
                <a:cs typeface="Calibri"/>
              </a:rPr>
              <a:t>That’s</a:t>
            </a:r>
            <a:r>
              <a:rPr sz="4800" spc="-15" dirty="0">
                <a:latin typeface="Calibri"/>
                <a:cs typeface="Calibri"/>
              </a:rPr>
              <a:t> </a:t>
            </a:r>
            <a:r>
              <a:rPr sz="4800" dirty="0">
                <a:latin typeface="Calibri"/>
                <a:cs typeface="Calibri"/>
              </a:rPr>
              <a:t>all.</a:t>
            </a:r>
            <a:r>
              <a:rPr sz="4800" spc="-25" dirty="0">
                <a:latin typeface="Calibri"/>
                <a:cs typeface="Calibri"/>
              </a:rPr>
              <a:t> </a:t>
            </a:r>
            <a:r>
              <a:rPr sz="4800" spc="-5" dirty="0">
                <a:latin typeface="Calibri"/>
                <a:cs typeface="Calibri"/>
              </a:rPr>
              <a:t>Thank</a:t>
            </a:r>
            <a:r>
              <a:rPr sz="4800" spc="-25" dirty="0">
                <a:latin typeface="Calibri"/>
                <a:cs typeface="Calibri"/>
              </a:rPr>
              <a:t> </a:t>
            </a:r>
            <a:r>
              <a:rPr sz="4800" spc="-15" dirty="0">
                <a:latin typeface="Calibri"/>
                <a:cs typeface="Calibri"/>
              </a:rPr>
              <a:t>you!</a:t>
            </a:r>
            <a:r>
              <a:rPr sz="4800" spc="30" dirty="0">
                <a:latin typeface="Calibri"/>
                <a:cs typeface="Calibri"/>
              </a:rPr>
              <a:t> </a:t>
            </a:r>
            <a:r>
              <a:rPr sz="4800" dirty="0">
                <a:latin typeface="Wingdings"/>
                <a:cs typeface="Wingdings"/>
              </a:rPr>
              <a:t></a:t>
            </a:r>
            <a:endParaRPr sz="4800">
              <a:latin typeface="Wingdings"/>
              <a:cs typeface="Wingdings"/>
            </a:endParaRPr>
          </a:p>
          <a:p>
            <a:pPr marL="12700">
              <a:lnSpc>
                <a:spcPts val="3045"/>
              </a:lnSpc>
            </a:pPr>
            <a:r>
              <a:rPr sz="2800" spc="-20" dirty="0">
                <a:solidFill>
                  <a:srgbClr val="929292"/>
                </a:solidFill>
                <a:latin typeface="Calibri"/>
                <a:cs typeface="Calibri"/>
              </a:rPr>
              <a:t>Any</a:t>
            </a:r>
            <a:r>
              <a:rPr sz="2800" spc="-30" dirty="0">
                <a:solidFill>
                  <a:srgbClr val="929292"/>
                </a:solidFill>
                <a:latin typeface="Calibri"/>
                <a:cs typeface="Calibri"/>
              </a:rPr>
              <a:t> </a:t>
            </a:r>
            <a:r>
              <a:rPr sz="2800" spc="-5" dirty="0">
                <a:solidFill>
                  <a:srgbClr val="929292"/>
                </a:solidFill>
                <a:latin typeface="Calibri"/>
                <a:cs typeface="Calibri"/>
              </a:rPr>
              <a:t>Questions?</a:t>
            </a:r>
            <a:endParaRPr sz="2800">
              <a:latin typeface="Calibri"/>
              <a:cs typeface="Calibri"/>
            </a:endParaRPr>
          </a:p>
        </p:txBody>
      </p:sp>
      <p:sp>
        <p:nvSpPr>
          <p:cNvPr id="14"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324100"/>
            <a:ext cx="8991600" cy="7696200"/>
          </a:xfrm>
        </p:spPr>
        <p:txBody>
          <a:bodyPr>
            <a:normAutofit fontScale="92500" lnSpcReduction="10000"/>
          </a:bodyPr>
          <a:lstStyle/>
          <a:p>
            <a:pPr>
              <a:spcAft>
                <a:spcPts val="1200"/>
              </a:spcAft>
            </a:pPr>
            <a:r>
              <a:rPr lang="id-ID" sz="3200" b="1" dirty="0" smtClean="0">
                <a:solidFill>
                  <a:srgbClr val="FF0000"/>
                </a:solidFill>
              </a:rPr>
              <a:t>Emas </a:t>
            </a:r>
            <a:r>
              <a:rPr lang="id-ID" sz="3200" b="1" dirty="0">
                <a:solidFill>
                  <a:srgbClr val="FF0000"/>
                </a:solidFill>
              </a:rPr>
              <a:t>dan perak </a:t>
            </a:r>
            <a:r>
              <a:rPr lang="id-ID" sz="3200" dirty="0"/>
              <a:t>telah menjadi alat perantara dalam kegiatan perdagangan di berbagai negara di dunia ini sejak berabad-abad yang lalu</a:t>
            </a:r>
            <a:r>
              <a:rPr lang="id-ID" sz="3200" dirty="0" smtClean="0"/>
              <a:t>.</a:t>
            </a:r>
          </a:p>
          <a:p>
            <a:pPr>
              <a:spcAft>
                <a:spcPts val="1200"/>
              </a:spcAft>
            </a:pPr>
            <a:r>
              <a:rPr lang="id-ID" sz="3200" dirty="0" smtClean="0"/>
              <a:t>	Kemajuan </a:t>
            </a:r>
            <a:r>
              <a:rPr lang="id-ID" sz="3200" dirty="0"/>
              <a:t>ekonomi dunia yang bertambah pesat sejak berlakunya Revolusi Industri di negara-negara maju menyebabkan perdagangan berkembang dengan sangat pesat sekali. Transaksi-transaksi yang dijalankan telah menjadi berkali lipat nilainya. Uang emas dan perak tidak dapat ditambah secepat seperti perkembangan perdagangan yang telah berlaku tersebut. </a:t>
            </a:r>
            <a:r>
              <a:rPr lang="id-ID" sz="3200" dirty="0" smtClean="0"/>
              <a:t>Bertambah </a:t>
            </a:r>
            <a:r>
              <a:rPr lang="id-ID" sz="3200" dirty="0"/>
              <a:t>lama bertambah banyak negara menggantikan uang emas dan perak dengan uang kertas sebagai alat untuk tukar menukar</a:t>
            </a:r>
            <a:r>
              <a:rPr lang="id-ID" sz="3200" dirty="0" smtClean="0"/>
              <a:t>.</a:t>
            </a:r>
          </a:p>
          <a:p>
            <a:pPr>
              <a:spcAft>
                <a:spcPts val="600"/>
              </a:spcAft>
            </a:pPr>
            <a:r>
              <a:rPr lang="id-ID" sz="3200" b="1" dirty="0" smtClean="0">
                <a:solidFill>
                  <a:srgbClr val="FF0000"/>
                </a:solidFill>
              </a:rPr>
              <a:t>Uang </a:t>
            </a:r>
            <a:r>
              <a:rPr lang="id-ID" sz="3200" b="1" dirty="0">
                <a:solidFill>
                  <a:srgbClr val="FF0000"/>
                </a:solidFill>
              </a:rPr>
              <a:t>kertas dan uang bank atau uang giral, </a:t>
            </a:r>
            <a:r>
              <a:rPr lang="id-ID" sz="3200" dirty="0"/>
              <a:t>diciptakan oleh bank-bank umum/bank perdagangan, adalah alat tukar menukar yang utama di semua negara di dunia ini.</a:t>
            </a:r>
            <a:r>
              <a:rPr lang="id-ID" sz="3000" dirty="0"/>
              <a:t>	</a:t>
            </a:r>
            <a:endParaRPr lang="en-US" sz="3000" dirty="0"/>
          </a:p>
        </p:txBody>
      </p:sp>
      <p:sp>
        <p:nvSpPr>
          <p:cNvPr id="2" name="Rectangle 1"/>
          <p:cNvSpPr/>
          <p:nvPr/>
        </p:nvSpPr>
        <p:spPr>
          <a:xfrm>
            <a:off x="9982200" y="1866900"/>
            <a:ext cx="8077200" cy="4247317"/>
          </a:xfrm>
          <a:prstGeom prst="rect">
            <a:avLst/>
          </a:prstGeom>
        </p:spPr>
        <p:txBody>
          <a:bodyPr wrap="square">
            <a:spAutoFit/>
          </a:bodyPr>
          <a:lstStyle/>
          <a:p>
            <a:r>
              <a:rPr lang="en-US" sz="3000" b="1" dirty="0" err="1">
                <a:solidFill>
                  <a:srgbClr val="FF0000"/>
                </a:solidFill>
              </a:rPr>
              <a:t>Peranan</a:t>
            </a:r>
            <a:r>
              <a:rPr lang="en-US" sz="3000" b="1" dirty="0">
                <a:solidFill>
                  <a:srgbClr val="FF0000"/>
                </a:solidFill>
              </a:rPr>
              <a:t> </a:t>
            </a:r>
            <a:r>
              <a:rPr lang="en-US" sz="3000" b="1" dirty="0" err="1">
                <a:solidFill>
                  <a:srgbClr val="FF0000"/>
                </a:solidFill>
              </a:rPr>
              <a:t>atau</a:t>
            </a:r>
            <a:r>
              <a:rPr lang="en-US" sz="3000" b="1" dirty="0">
                <a:solidFill>
                  <a:srgbClr val="FF0000"/>
                </a:solidFill>
              </a:rPr>
              <a:t> </a:t>
            </a:r>
            <a:r>
              <a:rPr lang="en-US" sz="3000" b="1" dirty="0" err="1">
                <a:solidFill>
                  <a:srgbClr val="FF0000"/>
                </a:solidFill>
              </a:rPr>
              <a:t>fungsi</a:t>
            </a:r>
            <a:r>
              <a:rPr lang="en-US" sz="3000" b="1" dirty="0">
                <a:solidFill>
                  <a:srgbClr val="FF0000"/>
                </a:solidFill>
              </a:rPr>
              <a:t> </a:t>
            </a:r>
            <a:r>
              <a:rPr lang="en-US" sz="3000" b="1" dirty="0" err="1">
                <a:solidFill>
                  <a:srgbClr val="FF0000"/>
                </a:solidFill>
              </a:rPr>
              <a:t>uang</a:t>
            </a:r>
            <a:r>
              <a:rPr lang="en-US" sz="3000" b="1" dirty="0">
                <a:solidFill>
                  <a:srgbClr val="FF0000"/>
                </a:solidFill>
              </a:rPr>
              <a:t> </a:t>
            </a:r>
            <a:r>
              <a:rPr lang="en-US" sz="3000" b="1" dirty="0" err="1">
                <a:solidFill>
                  <a:srgbClr val="FF0000"/>
                </a:solidFill>
              </a:rPr>
              <a:t>dalam</a:t>
            </a:r>
            <a:r>
              <a:rPr lang="en-US" sz="3000" b="1" dirty="0">
                <a:solidFill>
                  <a:srgbClr val="FF0000"/>
                </a:solidFill>
              </a:rPr>
              <a:t> </a:t>
            </a:r>
            <a:r>
              <a:rPr lang="en-US" sz="3000" b="1" dirty="0" err="1">
                <a:solidFill>
                  <a:srgbClr val="FF0000"/>
                </a:solidFill>
              </a:rPr>
              <a:t>melancarkan</a:t>
            </a:r>
            <a:r>
              <a:rPr lang="en-US" sz="3000" b="1" dirty="0">
                <a:solidFill>
                  <a:srgbClr val="FF0000"/>
                </a:solidFill>
              </a:rPr>
              <a:t> </a:t>
            </a:r>
            <a:r>
              <a:rPr lang="en-US" sz="3000" b="1" dirty="0" err="1">
                <a:solidFill>
                  <a:srgbClr val="FF0000"/>
                </a:solidFill>
              </a:rPr>
              <a:t>kegiatan</a:t>
            </a:r>
            <a:r>
              <a:rPr lang="en-US" sz="3000" b="1" dirty="0">
                <a:solidFill>
                  <a:srgbClr val="FF0000"/>
                </a:solidFill>
              </a:rPr>
              <a:t> </a:t>
            </a:r>
            <a:r>
              <a:rPr lang="en-US" sz="3000" b="1" dirty="0" err="1">
                <a:solidFill>
                  <a:srgbClr val="FF0000"/>
                </a:solidFill>
              </a:rPr>
              <a:t>perdagangan</a:t>
            </a:r>
            <a:r>
              <a:rPr lang="en-US" sz="3000" b="1" dirty="0">
                <a:solidFill>
                  <a:srgbClr val="FF0000"/>
                </a:solidFill>
              </a:rPr>
              <a:t> </a:t>
            </a:r>
            <a:r>
              <a:rPr lang="en-US" sz="3000" dirty="0" err="1" smtClean="0"/>
              <a:t>yaitu</a:t>
            </a:r>
            <a:r>
              <a:rPr lang="en-US" sz="3000" dirty="0" smtClean="0"/>
              <a:t> </a:t>
            </a:r>
            <a:r>
              <a:rPr lang="en-US" sz="3000" dirty="0"/>
              <a:t>:</a:t>
            </a:r>
          </a:p>
          <a:p>
            <a:r>
              <a:rPr lang="id-ID" sz="3000" dirty="0" smtClean="0"/>
              <a:t>1</a:t>
            </a:r>
            <a:r>
              <a:rPr lang="en-US" sz="3000" dirty="0" smtClean="0"/>
              <a:t>. </a:t>
            </a:r>
            <a:r>
              <a:rPr lang="id-ID" sz="3000" dirty="0" smtClean="0"/>
              <a:t>Untuk </a:t>
            </a:r>
            <a:r>
              <a:rPr lang="id-ID" sz="3000" dirty="0"/>
              <a:t>melancarkan kegiatan tukar menukar (</a:t>
            </a:r>
            <a:r>
              <a:rPr lang="id-ID" sz="3000" b="1" i="1" dirty="0"/>
              <a:t>medium of exchange</a:t>
            </a:r>
            <a:r>
              <a:rPr lang="id-ID" sz="3000" dirty="0" smtClean="0"/>
              <a:t>).</a:t>
            </a:r>
            <a:endParaRPr lang="id-ID" sz="3000" dirty="0"/>
          </a:p>
          <a:p>
            <a:r>
              <a:rPr lang="id-ID" sz="3000" dirty="0"/>
              <a:t>2. Untuk menjadi satuan nilai (</a:t>
            </a:r>
            <a:r>
              <a:rPr lang="id-ID" sz="3000" b="1" i="1" dirty="0"/>
              <a:t>measure of value</a:t>
            </a:r>
            <a:r>
              <a:rPr lang="id-ID" sz="3000" dirty="0"/>
              <a:t>).</a:t>
            </a:r>
          </a:p>
          <a:p>
            <a:r>
              <a:rPr lang="id-ID" sz="3000" dirty="0"/>
              <a:t>3. Untuk ukuran bayaran yang ditunda (</a:t>
            </a:r>
            <a:r>
              <a:rPr lang="id-ID" sz="3000" b="1" i="1" dirty="0"/>
              <a:t>standard for deferred payments</a:t>
            </a:r>
            <a:r>
              <a:rPr lang="id-ID" sz="3000" dirty="0"/>
              <a:t>).</a:t>
            </a:r>
          </a:p>
          <a:p>
            <a:r>
              <a:rPr lang="id-ID" sz="3000" dirty="0"/>
              <a:t>4. Sebagai alat penyimpan nilai (</a:t>
            </a:r>
            <a:r>
              <a:rPr lang="id-ID" sz="3000" b="1" i="1" dirty="0"/>
              <a:t>store of value dan store of wealth</a:t>
            </a:r>
            <a:r>
              <a:rPr lang="id-ID" sz="3000" dirty="0"/>
              <a:t>).</a:t>
            </a:r>
            <a:endParaRPr lang="en-US" sz="3000" dirty="0"/>
          </a:p>
        </p:txBody>
      </p:sp>
      <p:sp>
        <p:nvSpPr>
          <p:cNvPr id="4" name="Title 1"/>
          <p:cNvSpPr>
            <a:spLocks noGrp="1"/>
          </p:cNvSpPr>
          <p:nvPr>
            <p:ph type="title"/>
          </p:nvPr>
        </p:nvSpPr>
        <p:spPr>
          <a:xfrm>
            <a:off x="10439400" y="1104900"/>
            <a:ext cx="7014463" cy="515144"/>
          </a:xfrm>
          <a:solidFill>
            <a:schemeClr val="accent6">
              <a:lumMod val="20000"/>
              <a:lumOff val="80000"/>
            </a:schemeClr>
          </a:solidFill>
        </p:spPr>
        <p:txBody>
          <a:bodyPr>
            <a:noAutofit/>
          </a:bodyPr>
          <a:lstStyle/>
          <a:p>
            <a:pPr lvl="1" algn="ctr" rtl="0">
              <a:spcBef>
                <a:spcPct val="0"/>
              </a:spcBef>
            </a:pPr>
            <a:r>
              <a:rPr lang="en-US" sz="4000" b="1" dirty="0" smtClean="0">
                <a:solidFill>
                  <a:schemeClr val="accent1"/>
                </a:solidFill>
                <a:latin typeface="Times New Roman" pitchFamily="18" charset="0"/>
                <a:cs typeface="Times New Roman" pitchFamily="18" charset="0"/>
              </a:rPr>
              <a:t>BEBERAPA FUNGSI UANG</a:t>
            </a:r>
            <a:endParaRPr lang="en-US" sz="4000" dirty="0">
              <a:solidFill>
                <a:schemeClr val="accent1"/>
              </a:solidFill>
              <a:latin typeface="Times New Roman" pitchFamily="18" charset="0"/>
              <a:cs typeface="Times New Roman" pitchFamily="18" charset="0"/>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5" name="Rectangle 4"/>
          <p:cNvSpPr/>
          <p:nvPr/>
        </p:nvSpPr>
        <p:spPr>
          <a:xfrm>
            <a:off x="9982200" y="6286500"/>
            <a:ext cx="8077200" cy="3539430"/>
          </a:xfrm>
          <a:prstGeom prst="rect">
            <a:avLst/>
          </a:prstGeom>
        </p:spPr>
        <p:txBody>
          <a:bodyPr wrap="square">
            <a:spAutoFit/>
          </a:bodyPr>
          <a:lstStyle/>
          <a:p>
            <a:r>
              <a:rPr lang="id-ID" sz="3200" dirty="0"/>
              <a:t>Selain itu, </a:t>
            </a:r>
            <a:r>
              <a:rPr lang="id-ID" sz="3200" b="1" dirty="0"/>
              <a:t>fungsi turunannya</a:t>
            </a:r>
            <a:r>
              <a:rPr lang="id-ID" sz="3200" dirty="0"/>
              <a:t> mencakup:</a:t>
            </a:r>
          </a:p>
          <a:p>
            <a:r>
              <a:rPr lang="id-ID" sz="3200" dirty="0" smtClean="0"/>
              <a:t>1.  Alat </a:t>
            </a:r>
            <a:r>
              <a:rPr lang="id-ID" sz="3200" dirty="0"/>
              <a:t>pembayaran yang sah</a:t>
            </a:r>
          </a:p>
          <a:p>
            <a:r>
              <a:rPr lang="id-ID" sz="3200" dirty="0" smtClean="0"/>
              <a:t>2.  Pendorong </a:t>
            </a:r>
            <a:r>
              <a:rPr lang="id-ID" sz="3200" dirty="0"/>
              <a:t>Kegiatan Ekonomi</a:t>
            </a:r>
          </a:p>
          <a:p>
            <a:r>
              <a:rPr lang="id-ID" sz="3200" dirty="0" smtClean="0"/>
              <a:t>3.  Alat </a:t>
            </a:r>
            <a:r>
              <a:rPr lang="id-ID" sz="3200" dirty="0"/>
              <a:t>untuk menyimpan kekayaan</a:t>
            </a:r>
          </a:p>
          <a:p>
            <a:r>
              <a:rPr lang="id-ID" sz="3200" dirty="0" smtClean="0"/>
              <a:t>4.  Sarana </a:t>
            </a:r>
            <a:r>
              <a:rPr lang="id-ID" sz="3200" dirty="0"/>
              <a:t>pemindah kekayaan</a:t>
            </a:r>
          </a:p>
          <a:p>
            <a:pPr marL="457200" indent="-457200"/>
            <a:r>
              <a:rPr lang="id-ID" sz="3200" dirty="0" smtClean="0"/>
              <a:t>5.  Standar </a:t>
            </a:r>
            <a:r>
              <a:rPr lang="id-ID" sz="3200" dirty="0"/>
              <a:t>untuk pembayaran utang secara cicilan</a:t>
            </a:r>
          </a:p>
        </p:txBody>
      </p:sp>
    </p:spTree>
    <p:extLst>
      <p:ext uri="{BB962C8B-B14F-4D97-AF65-F5344CB8AC3E}">
        <p14:creationId xmlns:p14="http://schemas.microsoft.com/office/powerpoint/2010/main" val="1791605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628900"/>
            <a:ext cx="17068800" cy="7136904"/>
          </a:xfrm>
        </p:spPr>
        <p:txBody>
          <a:bodyPr>
            <a:normAutofit/>
          </a:bodyPr>
          <a:lstStyle/>
          <a:p>
            <a:r>
              <a:rPr lang="id-ID" sz="3200" b="1" dirty="0" smtClean="0">
                <a:solidFill>
                  <a:srgbClr val="FF0000"/>
                </a:solidFill>
              </a:rPr>
              <a:t>Lembaga </a:t>
            </a:r>
            <a:r>
              <a:rPr lang="id-ID" sz="3200" b="1" dirty="0">
                <a:solidFill>
                  <a:srgbClr val="FF0000"/>
                </a:solidFill>
              </a:rPr>
              <a:t>Keuangan atau institusi keuangan </a:t>
            </a:r>
            <a:r>
              <a:rPr lang="id-ID" sz="3200" dirty="0"/>
              <a:t>adalah :</a:t>
            </a:r>
          </a:p>
          <a:p>
            <a:pPr>
              <a:spcAft>
                <a:spcPts val="600"/>
              </a:spcAft>
            </a:pPr>
            <a:r>
              <a:rPr lang="id-ID" sz="3200" dirty="0"/>
              <a:t>Entitas/institusi yang memiliki kegiatan utama untuk mengumpulkan dan menyalurkan dana / meminjamkan uang dengan tujuan untuk memperoleh keuntungan. </a:t>
            </a:r>
          </a:p>
          <a:p>
            <a:pPr>
              <a:spcAft>
                <a:spcPts val="600"/>
              </a:spcAft>
            </a:pPr>
            <a:r>
              <a:rPr lang="id-ID" sz="3200" b="1" dirty="0" smtClean="0">
                <a:solidFill>
                  <a:srgbClr val="FF0000"/>
                </a:solidFill>
              </a:rPr>
              <a:t>Fungsi </a:t>
            </a:r>
            <a:r>
              <a:rPr lang="id-ID" sz="3200" b="1" dirty="0">
                <a:solidFill>
                  <a:srgbClr val="FF0000"/>
                </a:solidFill>
              </a:rPr>
              <a:t>utama lembaga keuangan </a:t>
            </a:r>
            <a:r>
              <a:rPr lang="id-ID" sz="3200" dirty="0"/>
              <a:t>adalah sebagai perantara antara pihak yang membutuhkan modal dan pihak yang memiliki dana. </a:t>
            </a:r>
            <a:endParaRPr lang="id-ID" sz="3200" dirty="0" smtClean="0"/>
          </a:p>
          <a:p>
            <a:r>
              <a:rPr lang="id-ID" sz="3200" dirty="0" smtClean="0"/>
              <a:t>Lembaga </a:t>
            </a:r>
            <a:r>
              <a:rPr lang="id-ID" sz="3200" dirty="0"/>
              <a:t>keuangan berperan penting dalam meningkatkan efisiensi pasar, karena melalui lembaga inilah kekuatan penawaran dan permintaan uang dapat dipertemukan. </a:t>
            </a:r>
            <a:endParaRPr lang="id-ID" sz="3200" dirty="0" smtClean="0"/>
          </a:p>
          <a:p>
            <a:endParaRPr lang="id-ID" sz="3200" dirty="0"/>
          </a:p>
          <a:p>
            <a:r>
              <a:rPr lang="id-ID" sz="3200" dirty="0" smtClean="0"/>
              <a:t>Lembaga </a:t>
            </a:r>
            <a:r>
              <a:rPr lang="id-ID" sz="3200" dirty="0"/>
              <a:t>keuangan yang diperbolehkan untuk menghimpun dan menyalurkan dana dalam bentuk tabungan dikenal sebagai </a:t>
            </a:r>
            <a:r>
              <a:rPr lang="id-ID" sz="3200" b="1" dirty="0">
                <a:solidFill>
                  <a:srgbClr val="FF0000"/>
                </a:solidFill>
              </a:rPr>
              <a:t>lembaga keuangan depositori</a:t>
            </a:r>
            <a:r>
              <a:rPr lang="id-ID" sz="3200" dirty="0"/>
              <a:t>, contohnya adalah bank. </a:t>
            </a:r>
            <a:endParaRPr lang="id-ID" sz="3200" dirty="0" smtClean="0"/>
          </a:p>
          <a:p>
            <a:r>
              <a:rPr lang="id-ID" sz="3200" dirty="0" smtClean="0"/>
              <a:t>Sementara </a:t>
            </a:r>
            <a:r>
              <a:rPr lang="id-ID" sz="3200" dirty="0"/>
              <a:t>itu, lembaga yang tidak diperkenankan untuk menghimpun dana dalam bentuk tabungan disebut </a:t>
            </a:r>
            <a:r>
              <a:rPr lang="id-ID" sz="3200" b="1" dirty="0">
                <a:solidFill>
                  <a:srgbClr val="FF0000"/>
                </a:solidFill>
              </a:rPr>
              <a:t>lembaga keuangan nondepositori</a:t>
            </a:r>
            <a:r>
              <a:rPr lang="id-ID" sz="3200" dirty="0"/>
              <a:t>.</a:t>
            </a:r>
            <a:endParaRPr lang="id-ID" sz="3200" dirty="0" smtClean="0"/>
          </a:p>
          <a:p>
            <a:endParaRPr lang="id-ID" sz="3200" dirty="0"/>
          </a:p>
          <a:p>
            <a:endParaRPr lang="id-ID" sz="3200" dirty="0" smtClean="0"/>
          </a:p>
        </p:txBody>
      </p:sp>
      <p:sp>
        <p:nvSpPr>
          <p:cNvPr id="5" name="object 8"/>
          <p:cNvSpPr txBox="1">
            <a:spLocks noGrp="1"/>
          </p:cNvSpPr>
          <p:nvPr>
            <p:ph type="title"/>
          </p:nvPr>
        </p:nvSpPr>
        <p:spPr>
          <a:xfrm>
            <a:off x="5181600" y="1028785"/>
            <a:ext cx="11734800" cy="897682"/>
          </a:xfrm>
          <a:prstGeom prst="rect">
            <a:avLst/>
          </a:prstGeom>
        </p:spPr>
        <p:txBody>
          <a:bodyPr vert="horz" wrap="square" lIns="0" tIns="12700" rIns="0" bIns="0" rtlCol="0">
            <a:spAutoFit/>
          </a:bodyPr>
          <a:lstStyle/>
          <a:p>
            <a:pPr marL="12700">
              <a:lnSpc>
                <a:spcPts val="6850"/>
              </a:lnSpc>
              <a:spcBef>
                <a:spcPts val="100"/>
              </a:spcBef>
            </a:pPr>
            <a:r>
              <a:rPr lang="id-ID" sz="5000" b="1" spc="160" dirty="0" smtClean="0">
                <a:solidFill>
                  <a:srgbClr val="0066CC"/>
                </a:solidFill>
              </a:rPr>
              <a:t>LEMBAGA KEUANGAN</a:t>
            </a:r>
            <a:endParaRPr sz="5000" b="1" dirty="0">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70804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52700"/>
            <a:ext cx="17068800" cy="7391400"/>
          </a:xfrm>
        </p:spPr>
        <p:txBody>
          <a:bodyPr>
            <a:normAutofit/>
          </a:bodyPr>
          <a:lstStyle/>
          <a:p>
            <a:endParaRPr lang="en-US" sz="2000" dirty="0" smtClean="0"/>
          </a:p>
          <a:p>
            <a:pPr>
              <a:spcAft>
                <a:spcPts val="1200"/>
              </a:spcAft>
            </a:pPr>
            <a:r>
              <a:rPr lang="en-US" sz="3200" b="1" dirty="0" err="1" smtClean="0"/>
              <a:t>Lembaga</a:t>
            </a:r>
            <a:r>
              <a:rPr lang="en-US" sz="3200" b="1" dirty="0" smtClean="0"/>
              <a:t> </a:t>
            </a:r>
            <a:r>
              <a:rPr lang="en-US" sz="3200" b="1" dirty="0" err="1" smtClean="0"/>
              <a:t>keuangan</a:t>
            </a:r>
            <a:r>
              <a:rPr lang="en-US" sz="3200" b="1" dirty="0" smtClean="0"/>
              <a:t> yang </a:t>
            </a:r>
            <a:r>
              <a:rPr lang="en-US" sz="3200" b="1" dirty="0" err="1" smtClean="0"/>
              <a:t>lazim</a:t>
            </a:r>
            <a:r>
              <a:rPr lang="en-US" sz="3200" b="1" dirty="0" smtClean="0"/>
              <a:t> </a:t>
            </a:r>
            <a:r>
              <a:rPr lang="en-US" sz="3200" b="1" dirty="0" err="1" smtClean="0"/>
              <a:t>terdapat</a:t>
            </a:r>
            <a:r>
              <a:rPr lang="en-US" sz="3200" b="1" dirty="0" smtClean="0"/>
              <a:t> di </a:t>
            </a:r>
            <a:r>
              <a:rPr lang="en-US" sz="3200" b="1" dirty="0" err="1" smtClean="0"/>
              <a:t>suatu</a:t>
            </a:r>
            <a:r>
              <a:rPr lang="en-US" sz="3200" b="1" dirty="0" smtClean="0"/>
              <a:t> </a:t>
            </a:r>
            <a:r>
              <a:rPr lang="en-US" sz="3200" b="1" dirty="0" err="1" smtClean="0"/>
              <a:t>negara</a:t>
            </a:r>
            <a:r>
              <a:rPr lang="en-US" sz="3200" b="1" dirty="0" smtClean="0"/>
              <a:t> </a:t>
            </a:r>
            <a:r>
              <a:rPr lang="en-US" sz="3200" b="1" dirty="0" err="1" smtClean="0"/>
              <a:t>dapat</a:t>
            </a:r>
            <a:r>
              <a:rPr lang="en-US" sz="3200" b="1" dirty="0" smtClean="0"/>
              <a:t> </a:t>
            </a:r>
            <a:r>
              <a:rPr lang="en-US" sz="3200" b="1" dirty="0" err="1" smtClean="0"/>
              <a:t>dibedakan</a:t>
            </a:r>
            <a:r>
              <a:rPr lang="en-US" sz="3200" b="1" dirty="0" smtClean="0"/>
              <a:t> </a:t>
            </a:r>
            <a:r>
              <a:rPr lang="en-US" sz="3200" b="1" dirty="0" err="1" smtClean="0"/>
              <a:t>menjadi</a:t>
            </a:r>
            <a:r>
              <a:rPr lang="en-US" sz="3200" b="1" dirty="0" smtClean="0"/>
              <a:t> </a:t>
            </a:r>
            <a:r>
              <a:rPr lang="en-US" sz="3200" b="1" dirty="0" err="1" smtClean="0"/>
              <a:t>beberapa</a:t>
            </a:r>
            <a:r>
              <a:rPr lang="en-US" sz="3200" b="1" dirty="0"/>
              <a:t> </a:t>
            </a:r>
            <a:r>
              <a:rPr lang="en-US" sz="3200" b="1" dirty="0" err="1" smtClean="0"/>
              <a:t>jenis</a:t>
            </a:r>
            <a:r>
              <a:rPr lang="en-US" sz="3200" b="1" dirty="0" smtClean="0"/>
              <a:t> </a:t>
            </a:r>
            <a:r>
              <a:rPr lang="en-US" sz="3200" dirty="0" smtClean="0"/>
              <a:t>:</a:t>
            </a:r>
          </a:p>
          <a:p>
            <a:pPr>
              <a:buAutoNum type="arabicPeriod"/>
            </a:pPr>
            <a:r>
              <a:rPr lang="id-ID" sz="3200" b="1" dirty="0" smtClean="0"/>
              <a:t> Bank </a:t>
            </a:r>
            <a:r>
              <a:rPr lang="id-ID" sz="3200" b="1" dirty="0"/>
              <a:t>sentral </a:t>
            </a:r>
            <a:r>
              <a:rPr lang="id-ID" sz="3200" dirty="0"/>
              <a:t>adalah mengelola jumlah uang yang beredar dalam perekonomian, menetapkan kebijakan moneter, melakukan pengawasan, evaluasi, dan pembinaan </a:t>
            </a:r>
            <a:r>
              <a:rPr lang="id-ID" sz="3200" dirty="0" smtClean="0"/>
              <a:t>perbankan.</a:t>
            </a:r>
            <a:endParaRPr lang="id-ID" sz="3200" dirty="0"/>
          </a:p>
          <a:p>
            <a:pPr>
              <a:buAutoNum type="arabicPeriod"/>
            </a:pPr>
            <a:r>
              <a:rPr lang="id-ID" sz="3200" b="1" dirty="0" smtClean="0"/>
              <a:t> </a:t>
            </a:r>
            <a:r>
              <a:rPr lang="en-US" sz="3200" b="1" dirty="0" smtClean="0"/>
              <a:t>Bank </a:t>
            </a:r>
            <a:r>
              <a:rPr lang="en-US" sz="3200" b="1" dirty="0" err="1" smtClean="0"/>
              <a:t>umum</a:t>
            </a:r>
            <a:r>
              <a:rPr lang="en-US" sz="3200" b="1" dirty="0" smtClean="0"/>
              <a:t> </a:t>
            </a:r>
            <a:r>
              <a:rPr lang="en-US" sz="3200" b="1" dirty="0" err="1" smtClean="0"/>
              <a:t>atau</a:t>
            </a:r>
            <a:r>
              <a:rPr lang="en-US" sz="3200" b="1" dirty="0" smtClean="0"/>
              <a:t> bank </a:t>
            </a:r>
            <a:r>
              <a:rPr lang="en-US" sz="3200" b="1" dirty="0" err="1" smtClean="0"/>
              <a:t>perdagangan</a:t>
            </a:r>
            <a:r>
              <a:rPr lang="en-US" sz="3200" dirty="0" smtClean="0"/>
              <a:t>, </a:t>
            </a:r>
            <a:r>
              <a:rPr lang="en-US" sz="3200" dirty="0" err="1" smtClean="0"/>
              <a:t>yaitu</a:t>
            </a:r>
            <a:r>
              <a:rPr lang="en-US" sz="3200" dirty="0" smtClean="0"/>
              <a:t> bank yang </a:t>
            </a:r>
            <a:r>
              <a:rPr lang="en-US" sz="3200" dirty="0" err="1" smtClean="0"/>
              <a:t>dapat</a:t>
            </a:r>
            <a:r>
              <a:rPr lang="en-US" sz="3200" dirty="0" smtClean="0"/>
              <a:t> </a:t>
            </a:r>
            <a:r>
              <a:rPr lang="en-US" sz="3200" dirty="0" err="1" smtClean="0"/>
              <a:t>memberikan</a:t>
            </a:r>
            <a:r>
              <a:rPr lang="en-US" sz="3200" dirty="0" smtClean="0"/>
              <a:t> </a:t>
            </a:r>
            <a:r>
              <a:rPr lang="en-US" sz="3200" dirty="0" err="1" smtClean="0"/>
              <a:t>pinjaman</a:t>
            </a:r>
            <a:r>
              <a:rPr lang="en-US" sz="3200" dirty="0" smtClean="0"/>
              <a:t> </a:t>
            </a:r>
            <a:r>
              <a:rPr lang="en-US" sz="3200" dirty="0" err="1" smtClean="0"/>
              <a:t>dari</a:t>
            </a:r>
            <a:r>
              <a:rPr lang="en-US" sz="3200" dirty="0" smtClean="0"/>
              <a:t> </a:t>
            </a:r>
            <a:r>
              <a:rPr lang="en-US" sz="3200" dirty="0" err="1" smtClean="0"/>
              <a:t>menciptakan</a:t>
            </a:r>
            <a:r>
              <a:rPr lang="en-US" sz="3200" dirty="0" smtClean="0"/>
              <a:t> </a:t>
            </a:r>
            <a:r>
              <a:rPr lang="en-US" sz="3200" dirty="0" err="1" smtClean="0"/>
              <a:t>uang</a:t>
            </a:r>
            <a:r>
              <a:rPr lang="en-US" sz="3200" dirty="0" smtClean="0"/>
              <a:t> </a:t>
            </a:r>
            <a:r>
              <a:rPr lang="en-US" sz="3200" dirty="0" err="1" smtClean="0"/>
              <a:t>sendiri</a:t>
            </a:r>
            <a:r>
              <a:rPr lang="en-US" sz="3200" dirty="0" smtClean="0"/>
              <a:t> </a:t>
            </a:r>
            <a:r>
              <a:rPr lang="en-US" sz="3200" dirty="0" err="1" smtClean="0"/>
              <a:t>uang</a:t>
            </a:r>
            <a:r>
              <a:rPr lang="en-US" sz="3200" dirty="0" smtClean="0"/>
              <a:t> </a:t>
            </a:r>
            <a:r>
              <a:rPr lang="en-US" sz="3200" dirty="0" err="1" smtClean="0"/>
              <a:t>giral</a:t>
            </a:r>
            <a:r>
              <a:rPr lang="en-US" sz="3200" dirty="0" smtClean="0"/>
              <a:t>.</a:t>
            </a:r>
          </a:p>
          <a:p>
            <a:pPr>
              <a:buAutoNum type="arabicPeriod"/>
            </a:pPr>
            <a:r>
              <a:rPr lang="id-ID" sz="3200" b="1" dirty="0" smtClean="0"/>
              <a:t> </a:t>
            </a:r>
            <a:r>
              <a:rPr lang="en-US" sz="3200" b="1" dirty="0" smtClean="0"/>
              <a:t>Bank </a:t>
            </a:r>
            <a:r>
              <a:rPr lang="en-US" sz="3200" b="1" dirty="0" err="1" smtClean="0"/>
              <a:t>tabungan</a:t>
            </a:r>
            <a:r>
              <a:rPr lang="en-US" sz="3200" b="1" dirty="0" smtClean="0"/>
              <a:t> </a:t>
            </a:r>
            <a:r>
              <a:rPr lang="en-US" sz="3200" dirty="0" err="1" smtClean="0"/>
              <a:t>yaitu</a:t>
            </a:r>
            <a:r>
              <a:rPr lang="en-US" sz="3200" dirty="0" smtClean="0"/>
              <a:t> bank yang </a:t>
            </a:r>
            <a:r>
              <a:rPr lang="en-US" sz="3200" dirty="0" err="1" smtClean="0"/>
              <a:t>dapat</a:t>
            </a:r>
            <a:r>
              <a:rPr lang="en-US" sz="3200" dirty="0" smtClean="0"/>
              <a:t> </a:t>
            </a:r>
            <a:r>
              <a:rPr lang="en-US" sz="3200" dirty="0" err="1" smtClean="0"/>
              <a:t>menerima</a:t>
            </a:r>
            <a:r>
              <a:rPr lang="en-US" sz="3200" dirty="0" smtClean="0"/>
              <a:t> </a:t>
            </a:r>
            <a:r>
              <a:rPr lang="en-US" sz="3200" dirty="0" err="1" smtClean="0"/>
              <a:t>simpanan</a:t>
            </a:r>
            <a:r>
              <a:rPr lang="en-US" sz="3200" dirty="0" smtClean="0"/>
              <a:t> </a:t>
            </a:r>
            <a:r>
              <a:rPr lang="en-US" sz="3200" dirty="0" err="1" smtClean="0"/>
              <a:t>dalam</a:t>
            </a:r>
            <a:r>
              <a:rPr lang="en-US" sz="3200" dirty="0" smtClean="0"/>
              <a:t> </a:t>
            </a:r>
            <a:r>
              <a:rPr lang="en-US" sz="3200" dirty="0" err="1" smtClean="0"/>
              <a:t>bentuk</a:t>
            </a:r>
            <a:r>
              <a:rPr lang="en-US" sz="3200" dirty="0" smtClean="0"/>
              <a:t> </a:t>
            </a:r>
            <a:r>
              <a:rPr lang="en-US" sz="3200" dirty="0" err="1" smtClean="0"/>
              <a:t>tabungan</a:t>
            </a:r>
            <a:r>
              <a:rPr lang="en-US" sz="3200" dirty="0" smtClean="0"/>
              <a:t> </a:t>
            </a:r>
            <a:r>
              <a:rPr lang="en-US" sz="3200" dirty="0" err="1" smtClean="0"/>
              <a:t>jangka</a:t>
            </a:r>
            <a:r>
              <a:rPr lang="en-US" sz="3200" dirty="0" smtClean="0"/>
              <a:t> </a:t>
            </a:r>
            <a:r>
              <a:rPr lang="en-US" sz="3200" dirty="0" err="1" smtClean="0"/>
              <a:t>panjang</a:t>
            </a:r>
            <a:r>
              <a:rPr lang="en-US" sz="3200" dirty="0" smtClean="0"/>
              <a:t> </a:t>
            </a:r>
            <a:r>
              <a:rPr lang="en-US" sz="3200" dirty="0" err="1" smtClean="0"/>
              <a:t>dan</a:t>
            </a:r>
            <a:r>
              <a:rPr lang="en-US" sz="3200" dirty="0" smtClean="0"/>
              <a:t> </a:t>
            </a:r>
            <a:r>
              <a:rPr lang="en-US" sz="3200" dirty="0" err="1" smtClean="0"/>
              <a:t>kemudian</a:t>
            </a:r>
            <a:r>
              <a:rPr lang="en-US" sz="3200" dirty="0" smtClean="0"/>
              <a:t> </a:t>
            </a:r>
            <a:r>
              <a:rPr lang="en-US" sz="3200" dirty="0" err="1" smtClean="0"/>
              <a:t>meminjamkan</a:t>
            </a:r>
            <a:r>
              <a:rPr lang="en-US" sz="3200" dirty="0" smtClean="0"/>
              <a:t> </a:t>
            </a:r>
            <a:r>
              <a:rPr lang="en-US" sz="3200" dirty="0" err="1" smtClean="0"/>
              <a:t>atau</a:t>
            </a:r>
            <a:r>
              <a:rPr lang="en-US" sz="3200" dirty="0" smtClean="0"/>
              <a:t> </a:t>
            </a:r>
            <a:r>
              <a:rPr lang="en-US" sz="3200" dirty="0" err="1" smtClean="0"/>
              <a:t>menginvetasikan</a:t>
            </a:r>
            <a:r>
              <a:rPr lang="en-US" sz="3200" dirty="0" smtClean="0"/>
              <a:t> </a:t>
            </a:r>
            <a:r>
              <a:rPr lang="en-US" sz="3200" dirty="0" err="1" smtClean="0"/>
              <a:t>uang</a:t>
            </a:r>
            <a:r>
              <a:rPr lang="en-US" sz="3200" dirty="0" smtClean="0"/>
              <a:t> </a:t>
            </a:r>
            <a:r>
              <a:rPr lang="en-US" sz="3200" dirty="0" err="1" smtClean="0"/>
              <a:t>tersebut</a:t>
            </a:r>
            <a:r>
              <a:rPr lang="en-US" sz="3200" dirty="0" smtClean="0"/>
              <a:t>.</a:t>
            </a:r>
          </a:p>
          <a:p>
            <a:pPr>
              <a:buAutoNum type="arabicPeriod"/>
            </a:pPr>
            <a:r>
              <a:rPr lang="id-ID" sz="3200" b="1" dirty="0" smtClean="0"/>
              <a:t> </a:t>
            </a:r>
            <a:r>
              <a:rPr lang="en-US" sz="3200" b="1" dirty="0" smtClean="0"/>
              <a:t>Perusahaan </a:t>
            </a:r>
            <a:r>
              <a:rPr lang="en-US" sz="3200" b="1" dirty="0" err="1" smtClean="0"/>
              <a:t>peminjaman</a:t>
            </a:r>
            <a:r>
              <a:rPr lang="en-US" sz="3200" dirty="0" smtClean="0"/>
              <a:t> </a:t>
            </a:r>
            <a:r>
              <a:rPr lang="en-US" sz="3200" dirty="0" err="1" smtClean="0"/>
              <a:t>yaitu</a:t>
            </a:r>
            <a:r>
              <a:rPr lang="en-US" sz="3200" dirty="0" smtClean="0"/>
              <a:t> </a:t>
            </a:r>
            <a:r>
              <a:rPr lang="en-US" sz="3200" dirty="0" err="1" smtClean="0"/>
              <a:t>badan</a:t>
            </a:r>
            <a:r>
              <a:rPr lang="en-US" sz="3200" dirty="0" smtClean="0"/>
              <a:t> </a:t>
            </a:r>
            <a:r>
              <a:rPr lang="en-US" sz="3200" dirty="0" err="1" smtClean="0"/>
              <a:t>keuangan</a:t>
            </a:r>
            <a:r>
              <a:rPr lang="en-US" sz="3200" dirty="0" smtClean="0"/>
              <a:t> yang </a:t>
            </a:r>
            <a:r>
              <a:rPr lang="en-US" sz="3200" dirty="0" err="1" smtClean="0"/>
              <a:t>menerima</a:t>
            </a:r>
            <a:r>
              <a:rPr lang="en-US" sz="3200" dirty="0" smtClean="0"/>
              <a:t> </a:t>
            </a:r>
            <a:r>
              <a:rPr lang="en-US" sz="3200" dirty="0" err="1" smtClean="0"/>
              <a:t>simpanan</a:t>
            </a:r>
            <a:r>
              <a:rPr lang="en-US" sz="3200" dirty="0" smtClean="0"/>
              <a:t> </a:t>
            </a:r>
            <a:r>
              <a:rPr lang="en-US" sz="3200" dirty="0" err="1" smtClean="0"/>
              <a:t>dalam</a:t>
            </a:r>
            <a:r>
              <a:rPr lang="en-US" sz="3200" dirty="0" smtClean="0"/>
              <a:t> </a:t>
            </a:r>
            <a:r>
              <a:rPr lang="en-US" sz="3200" dirty="0" err="1" smtClean="0"/>
              <a:t>bentuk</a:t>
            </a:r>
            <a:r>
              <a:rPr lang="en-US" sz="3200" dirty="0" smtClean="0"/>
              <a:t> </a:t>
            </a:r>
            <a:r>
              <a:rPr lang="en-US" sz="3200" dirty="0" err="1" smtClean="0"/>
              <a:t>tabungan</a:t>
            </a:r>
            <a:r>
              <a:rPr lang="en-US" sz="3200" dirty="0" smtClean="0"/>
              <a:t> </a:t>
            </a:r>
            <a:r>
              <a:rPr lang="en-US" sz="3200" dirty="0" err="1" smtClean="0"/>
              <a:t>atau</a:t>
            </a:r>
            <a:r>
              <a:rPr lang="en-US" sz="3200" dirty="0" smtClean="0"/>
              <a:t> </a:t>
            </a:r>
            <a:r>
              <a:rPr lang="en-US" sz="3200" dirty="0" err="1" smtClean="0"/>
              <a:t>simpanan</a:t>
            </a:r>
            <a:r>
              <a:rPr lang="en-US" sz="3200" dirty="0" smtClean="0"/>
              <a:t> </a:t>
            </a:r>
            <a:r>
              <a:rPr lang="en-US" sz="3200" dirty="0" err="1" smtClean="0"/>
              <a:t>jangka</a:t>
            </a:r>
            <a:r>
              <a:rPr lang="en-US" sz="3200" dirty="0" smtClean="0"/>
              <a:t> lama </a:t>
            </a:r>
            <a:r>
              <a:rPr lang="en-US" sz="3200" dirty="0" err="1" smtClean="0"/>
              <a:t>dan</a:t>
            </a:r>
            <a:r>
              <a:rPr lang="en-US" sz="3200" dirty="0" smtClean="0"/>
              <a:t> </a:t>
            </a:r>
            <a:r>
              <a:rPr lang="en-US" sz="3200" dirty="0" err="1" smtClean="0"/>
              <a:t>selanjutnya</a:t>
            </a:r>
            <a:r>
              <a:rPr lang="en-US" sz="3200" dirty="0" smtClean="0"/>
              <a:t> </a:t>
            </a:r>
            <a:r>
              <a:rPr lang="en-US" sz="3200" dirty="0" err="1" smtClean="0"/>
              <a:t>meminjamkan</a:t>
            </a:r>
            <a:r>
              <a:rPr lang="en-US" sz="3200" dirty="0" smtClean="0"/>
              <a:t> </a:t>
            </a:r>
            <a:r>
              <a:rPr lang="en-US" sz="3200" dirty="0" err="1" smtClean="0"/>
              <a:t>atau</a:t>
            </a:r>
            <a:r>
              <a:rPr lang="en-US" sz="3200" dirty="0" smtClean="0"/>
              <a:t> </a:t>
            </a:r>
            <a:r>
              <a:rPr lang="en-US" sz="3200" dirty="0" err="1" smtClean="0"/>
              <a:t>menginvestasikan</a:t>
            </a:r>
            <a:r>
              <a:rPr lang="en-US" sz="3200" dirty="0" smtClean="0"/>
              <a:t> </a:t>
            </a:r>
            <a:r>
              <a:rPr lang="en-US" sz="3200" dirty="0" err="1" smtClean="0"/>
              <a:t>tabungan</a:t>
            </a:r>
            <a:r>
              <a:rPr lang="en-US" sz="3200" dirty="0" smtClean="0"/>
              <a:t> </a:t>
            </a:r>
            <a:r>
              <a:rPr lang="en-US" sz="3200" dirty="0" err="1" smtClean="0"/>
              <a:t>tersebut</a:t>
            </a:r>
            <a:r>
              <a:rPr lang="en-US" sz="3200" dirty="0" smtClean="0"/>
              <a:t>.</a:t>
            </a:r>
          </a:p>
          <a:p>
            <a:pPr>
              <a:buAutoNum type="arabicPeriod"/>
            </a:pPr>
            <a:r>
              <a:rPr lang="id-ID" sz="3200" b="1" dirty="0" smtClean="0"/>
              <a:t> </a:t>
            </a:r>
            <a:r>
              <a:rPr lang="en-US" sz="3200" b="1" dirty="0" smtClean="0"/>
              <a:t>Perusahaan </a:t>
            </a:r>
            <a:r>
              <a:rPr lang="en-US" sz="3200" b="1" dirty="0" err="1" smtClean="0"/>
              <a:t>saham</a:t>
            </a:r>
            <a:r>
              <a:rPr lang="en-US" sz="3200" dirty="0" smtClean="0"/>
              <a:t> </a:t>
            </a:r>
            <a:r>
              <a:rPr lang="en-US" sz="3200" dirty="0" err="1" smtClean="0"/>
              <a:t>yaitu</a:t>
            </a:r>
            <a:r>
              <a:rPr lang="en-US" sz="3200" dirty="0" smtClean="0"/>
              <a:t> </a:t>
            </a:r>
            <a:r>
              <a:rPr lang="en-US" sz="3200" dirty="0" err="1" smtClean="0"/>
              <a:t>lembaga</a:t>
            </a:r>
            <a:r>
              <a:rPr lang="en-US" sz="3200" dirty="0" smtClean="0"/>
              <a:t> yang </a:t>
            </a:r>
            <a:r>
              <a:rPr lang="en-US" sz="3200" dirty="0" err="1" smtClean="0"/>
              <a:t>berfungsi</a:t>
            </a:r>
            <a:r>
              <a:rPr lang="en-US" sz="3200" dirty="0" smtClean="0"/>
              <a:t> </a:t>
            </a:r>
            <a:r>
              <a:rPr lang="en-US" sz="3200" dirty="0" err="1" smtClean="0"/>
              <a:t>menjadi</a:t>
            </a:r>
            <a:r>
              <a:rPr lang="en-US" sz="3200" dirty="0" smtClean="0"/>
              <a:t> </a:t>
            </a:r>
            <a:r>
              <a:rPr lang="en-US" sz="3200" dirty="0" err="1" smtClean="0"/>
              <a:t>pusat</a:t>
            </a:r>
            <a:r>
              <a:rPr lang="en-US" sz="3200" dirty="0" smtClean="0"/>
              <a:t> </a:t>
            </a:r>
            <a:r>
              <a:rPr lang="en-US" sz="3200" dirty="0" err="1" smtClean="0"/>
              <a:t>dimana</a:t>
            </a:r>
            <a:r>
              <a:rPr lang="en-US" sz="3200" dirty="0" smtClean="0"/>
              <a:t> </a:t>
            </a:r>
            <a:r>
              <a:rPr lang="en-US" sz="3200" dirty="0" err="1" smtClean="0"/>
              <a:t>saham-saham</a:t>
            </a:r>
            <a:r>
              <a:rPr lang="en-US" sz="3200" dirty="0" smtClean="0"/>
              <a:t> </a:t>
            </a:r>
            <a:r>
              <a:rPr lang="en-US" sz="3200" dirty="0" err="1" smtClean="0"/>
              <a:t>perusahaan</a:t>
            </a:r>
            <a:r>
              <a:rPr lang="en-US" sz="3200" dirty="0" smtClean="0"/>
              <a:t> </a:t>
            </a:r>
            <a:r>
              <a:rPr lang="en-US" sz="3200" dirty="0" err="1" smtClean="0"/>
              <a:t>diperjual-belikan</a:t>
            </a:r>
            <a:r>
              <a:rPr lang="en-US" sz="3200" dirty="0" smtClean="0"/>
              <a:t>.</a:t>
            </a:r>
          </a:p>
          <a:p>
            <a:pPr>
              <a:buAutoNum type="arabicPeriod"/>
            </a:pPr>
            <a:r>
              <a:rPr lang="id-ID" sz="3200" b="1" dirty="0" smtClean="0"/>
              <a:t> </a:t>
            </a:r>
            <a:r>
              <a:rPr lang="en-US" sz="3200" b="1" dirty="0" smtClean="0"/>
              <a:t>Perusahaan </a:t>
            </a:r>
            <a:r>
              <a:rPr lang="en-US" sz="3200" b="1" dirty="0" err="1" smtClean="0"/>
              <a:t>asuransi</a:t>
            </a:r>
            <a:r>
              <a:rPr lang="en-US" sz="3200" dirty="0" smtClean="0"/>
              <a:t> </a:t>
            </a:r>
            <a:r>
              <a:rPr lang="en-US" sz="3200" dirty="0" err="1" smtClean="0"/>
              <a:t>yaitu</a:t>
            </a:r>
            <a:r>
              <a:rPr lang="en-US" sz="3200" dirty="0" smtClean="0"/>
              <a:t> </a:t>
            </a:r>
            <a:r>
              <a:rPr lang="en-US" sz="3200" dirty="0" err="1" smtClean="0"/>
              <a:t>perusahaan</a:t>
            </a:r>
            <a:r>
              <a:rPr lang="en-US" sz="3200" dirty="0" smtClean="0"/>
              <a:t> yang </a:t>
            </a:r>
            <a:r>
              <a:rPr lang="en-US" sz="3200" dirty="0" err="1" smtClean="0"/>
              <a:t>memperoleh</a:t>
            </a:r>
            <a:r>
              <a:rPr lang="en-US" sz="3200" dirty="0" smtClean="0"/>
              <a:t> </a:t>
            </a:r>
            <a:r>
              <a:rPr lang="en-US" sz="3200" dirty="0" err="1" smtClean="0"/>
              <a:t>uang</a:t>
            </a:r>
            <a:r>
              <a:rPr lang="en-US" sz="3200" dirty="0" smtClean="0"/>
              <a:t> </a:t>
            </a:r>
            <a:r>
              <a:rPr lang="en-US" sz="3200" dirty="0" err="1" smtClean="0"/>
              <a:t>dengan</a:t>
            </a:r>
            <a:r>
              <a:rPr lang="en-US" sz="3200" dirty="0" smtClean="0"/>
              <a:t> </a:t>
            </a:r>
            <a:r>
              <a:rPr lang="en-US" sz="3200" dirty="0" err="1" smtClean="0"/>
              <a:t>menjanjikan</a:t>
            </a:r>
            <a:r>
              <a:rPr lang="en-US" sz="3200" dirty="0" smtClean="0"/>
              <a:t> </a:t>
            </a:r>
            <a:r>
              <a:rPr lang="en-US" sz="3200" dirty="0" err="1" smtClean="0"/>
              <a:t>akan</a:t>
            </a:r>
            <a:r>
              <a:rPr lang="en-US" sz="3200" dirty="0" smtClean="0"/>
              <a:t> </a:t>
            </a:r>
            <a:r>
              <a:rPr lang="en-US" sz="3200" dirty="0" err="1" smtClean="0"/>
              <a:t>membuat</a:t>
            </a:r>
            <a:r>
              <a:rPr lang="en-US" sz="3200" dirty="0" smtClean="0"/>
              <a:t> </a:t>
            </a:r>
            <a:r>
              <a:rPr lang="en-US" sz="3200" dirty="0" err="1" smtClean="0"/>
              <a:t>sejumlah</a:t>
            </a:r>
            <a:r>
              <a:rPr lang="en-US" sz="3200" dirty="0" smtClean="0"/>
              <a:t> </a:t>
            </a:r>
            <a:r>
              <a:rPr lang="en-US" sz="3200" dirty="0" err="1" smtClean="0"/>
              <a:t>ganti</a:t>
            </a:r>
            <a:r>
              <a:rPr lang="en-US" sz="3200" dirty="0" smtClean="0"/>
              <a:t> </a:t>
            </a:r>
            <a:r>
              <a:rPr lang="en-US" sz="3200" dirty="0" err="1" smtClean="0"/>
              <a:t>rugi</a:t>
            </a:r>
            <a:r>
              <a:rPr lang="en-US" sz="3200" dirty="0" smtClean="0"/>
              <a:t> </a:t>
            </a:r>
            <a:r>
              <a:rPr lang="en-US" sz="3200" dirty="0" err="1" smtClean="0"/>
              <a:t>kepada</a:t>
            </a:r>
            <a:r>
              <a:rPr lang="en-US" sz="3200" dirty="0" smtClean="0"/>
              <a:t> </a:t>
            </a:r>
            <a:r>
              <a:rPr lang="en-US" sz="3200" dirty="0" err="1" smtClean="0"/>
              <a:t>pihak</a:t>
            </a:r>
            <a:r>
              <a:rPr lang="en-US" sz="3200" dirty="0" smtClean="0"/>
              <a:t> </a:t>
            </a:r>
            <a:r>
              <a:rPr lang="en-US" sz="3200" dirty="0" err="1" smtClean="0"/>
              <a:t>tertentu</a:t>
            </a:r>
            <a:r>
              <a:rPr lang="en-US" sz="3200" dirty="0" smtClean="0"/>
              <a:t> </a:t>
            </a:r>
            <a:r>
              <a:rPr lang="en-US" sz="3200" dirty="0" err="1" smtClean="0"/>
              <a:t>terhadap</a:t>
            </a:r>
            <a:r>
              <a:rPr lang="en-US" sz="3200" dirty="0" smtClean="0"/>
              <a:t> </a:t>
            </a:r>
            <a:r>
              <a:rPr lang="en-US" sz="3200" dirty="0" err="1" smtClean="0"/>
              <a:t>suatu</a:t>
            </a:r>
            <a:r>
              <a:rPr lang="en-US" sz="3200" dirty="0" smtClean="0"/>
              <a:t> </a:t>
            </a:r>
            <a:r>
              <a:rPr lang="en-US" sz="3200" dirty="0" err="1" smtClean="0"/>
              <a:t>peristiwa</a:t>
            </a:r>
            <a:r>
              <a:rPr lang="en-US" sz="3200" dirty="0" smtClean="0"/>
              <a:t> </a:t>
            </a:r>
            <a:r>
              <a:rPr lang="en-US" sz="3200" dirty="0" err="1" smtClean="0"/>
              <a:t>buruk</a:t>
            </a:r>
            <a:r>
              <a:rPr lang="en-US" sz="3200" dirty="0" smtClean="0"/>
              <a:t> </a:t>
            </a:r>
            <a:r>
              <a:rPr lang="en-US" sz="3200" dirty="0" err="1" smtClean="0"/>
              <a:t>terjadi</a:t>
            </a:r>
            <a:r>
              <a:rPr lang="en-US" sz="3200" dirty="0"/>
              <a:t>.</a:t>
            </a:r>
            <a:r>
              <a:rPr lang="en-US" sz="3200" dirty="0" smtClean="0"/>
              <a:t>   </a:t>
            </a:r>
            <a:endParaRPr lang="en-US" sz="3200" dirty="0"/>
          </a:p>
        </p:txBody>
      </p:sp>
      <p:sp>
        <p:nvSpPr>
          <p:cNvPr id="5" name="object 8"/>
          <p:cNvSpPr txBox="1">
            <a:spLocks noGrp="1"/>
          </p:cNvSpPr>
          <p:nvPr>
            <p:ph type="title"/>
          </p:nvPr>
        </p:nvSpPr>
        <p:spPr>
          <a:xfrm>
            <a:off x="3886200" y="1028785"/>
            <a:ext cx="13030200" cy="838115"/>
          </a:xfrm>
          <a:prstGeom prst="rect">
            <a:avLst/>
          </a:prstGeom>
        </p:spPr>
        <p:txBody>
          <a:bodyPr vert="horz" wrap="square" lIns="0" tIns="12700" rIns="0" bIns="0" rtlCol="0">
            <a:spAutoFit/>
          </a:bodyPr>
          <a:lstStyle/>
          <a:p>
            <a:pPr marL="12700">
              <a:lnSpc>
                <a:spcPts val="6850"/>
              </a:lnSpc>
              <a:spcBef>
                <a:spcPts val="100"/>
              </a:spcBef>
            </a:pPr>
            <a:r>
              <a:rPr lang="en-US" sz="5000" b="1" dirty="0" smtClean="0">
                <a:solidFill>
                  <a:srgbClr val="90C226"/>
                </a:solidFill>
              </a:rPr>
              <a:t>JENIS-JENIS</a:t>
            </a:r>
            <a:r>
              <a:rPr lang="id-ID" sz="5000" b="1" dirty="0" smtClean="0">
                <a:solidFill>
                  <a:srgbClr val="90C226"/>
                </a:solidFill>
              </a:rPr>
              <a:t> </a:t>
            </a:r>
            <a:r>
              <a:rPr lang="id-ID" sz="5000" b="1" spc="160" dirty="0" smtClean="0">
                <a:solidFill>
                  <a:srgbClr val="0066CC"/>
                </a:solidFill>
              </a:rPr>
              <a:t>LEMBAGA KEUANGAN</a:t>
            </a:r>
            <a:endParaRPr sz="5000" b="1" dirty="0">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2469524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857500"/>
            <a:ext cx="16535400" cy="6984504"/>
          </a:xfrm>
        </p:spPr>
        <p:txBody>
          <a:bodyPr>
            <a:normAutofit/>
          </a:bodyPr>
          <a:lstStyle/>
          <a:p>
            <a:r>
              <a:rPr lang="id-ID" sz="3200" dirty="0" smtClean="0"/>
              <a:t>Di Indonesia, menurut </a:t>
            </a:r>
            <a:r>
              <a:rPr lang="id-ID" sz="3200" dirty="0"/>
              <a:t>UU No. 7 Tahun 1992 tentang perbankan, </a:t>
            </a:r>
            <a:r>
              <a:rPr lang="id-ID" sz="3200" b="1" dirty="0"/>
              <a:t>bank</a:t>
            </a:r>
            <a:r>
              <a:rPr lang="id-ID" sz="3200" dirty="0"/>
              <a:t> didefinisikan sebagai lembaga usaha yang mengumpulkan dana dari masyarakat dalam bentuk simpanan dan kemudian menyalurkan kembali kepada masyarakat dalam bentuk kredit atau bentuk lainnya. </a:t>
            </a:r>
            <a:endParaRPr lang="id-ID" sz="3200" dirty="0" smtClean="0"/>
          </a:p>
          <a:p>
            <a:endParaRPr lang="id-ID" sz="3200" dirty="0" smtClean="0"/>
          </a:p>
          <a:p>
            <a:r>
              <a:rPr lang="id-ID" sz="3200" b="1" dirty="0" smtClean="0"/>
              <a:t>Bank </a:t>
            </a:r>
            <a:r>
              <a:rPr lang="id-ID" sz="3200" b="1" dirty="0"/>
              <a:t>memiliki tiga peran utama</a:t>
            </a:r>
            <a:r>
              <a:rPr lang="id-ID" sz="3200" dirty="0"/>
              <a:t>, yaitu sebagai berikut : </a:t>
            </a:r>
          </a:p>
          <a:p>
            <a:pPr marL="514350" indent="-514350">
              <a:buAutoNum type="arabicParenR"/>
            </a:pPr>
            <a:r>
              <a:rPr lang="id-ID" sz="3200" dirty="0" smtClean="0"/>
              <a:t>Lembaga </a:t>
            </a:r>
            <a:r>
              <a:rPr lang="id-ID" sz="3200" dirty="0"/>
              <a:t>kepercayaan (</a:t>
            </a:r>
            <a:r>
              <a:rPr lang="id-ID" sz="3200" b="1" i="1" dirty="0"/>
              <a:t>agent of </a:t>
            </a:r>
            <a:r>
              <a:rPr lang="id-ID" sz="3200" b="1" i="1" dirty="0" smtClean="0"/>
              <a:t>trust</a:t>
            </a:r>
            <a:r>
              <a:rPr lang="id-ID" sz="3200" dirty="0" smtClean="0"/>
              <a:t>)</a:t>
            </a:r>
          </a:p>
          <a:p>
            <a:pPr marL="544513" indent="-544513"/>
            <a:r>
              <a:rPr lang="id-ID" sz="3200" dirty="0"/>
              <a:t> </a:t>
            </a:r>
            <a:r>
              <a:rPr lang="id-ID" sz="3200" dirty="0" smtClean="0"/>
              <a:t>     Bank </a:t>
            </a:r>
            <a:r>
              <a:rPr lang="id-ID" sz="3200" dirty="0"/>
              <a:t>harus dapat memegang dan menjaga kepercayaan yang telah diberikan masyarakat.</a:t>
            </a:r>
          </a:p>
          <a:p>
            <a:pPr marL="514350" indent="-514350">
              <a:buAutoNum type="arabicParenR" startAt="2"/>
            </a:pPr>
            <a:r>
              <a:rPr lang="id-ID" sz="3200" dirty="0" smtClean="0"/>
              <a:t>Agen </a:t>
            </a:r>
            <a:r>
              <a:rPr lang="id-ID" sz="3200" dirty="0"/>
              <a:t>pembangunan negara (</a:t>
            </a:r>
            <a:r>
              <a:rPr lang="id-ID" sz="3200" b="1" i="1" dirty="0"/>
              <a:t>agent of </a:t>
            </a:r>
            <a:r>
              <a:rPr lang="id-ID" sz="3200" b="1" i="1" dirty="0" smtClean="0"/>
              <a:t>development</a:t>
            </a:r>
            <a:r>
              <a:rPr lang="id-ID" sz="3200" dirty="0" smtClean="0"/>
              <a:t>)</a:t>
            </a:r>
          </a:p>
          <a:p>
            <a:pPr marL="544513" indent="-544513"/>
            <a:r>
              <a:rPr lang="id-ID" sz="3200" dirty="0"/>
              <a:t> </a:t>
            </a:r>
            <a:r>
              <a:rPr lang="id-ID" sz="3200" dirty="0" smtClean="0"/>
              <a:t>     Bank </a:t>
            </a:r>
            <a:r>
              <a:rPr lang="id-ID" sz="3200" dirty="0"/>
              <a:t>milik pemerintah mempunyai misi dalam mendukung kelancaran program pembangunan  </a:t>
            </a:r>
            <a:r>
              <a:rPr lang="id-ID" sz="3200" dirty="0" smtClean="0"/>
              <a:t> strategis</a:t>
            </a:r>
            <a:r>
              <a:rPr lang="id-ID" sz="3200" dirty="0"/>
              <a:t>.</a:t>
            </a:r>
          </a:p>
          <a:p>
            <a:pPr marL="514350" indent="-514350">
              <a:buAutoNum type="arabicParenR" startAt="3"/>
            </a:pPr>
            <a:r>
              <a:rPr lang="id-ID" sz="3200" dirty="0" smtClean="0"/>
              <a:t>Pemberi </a:t>
            </a:r>
            <a:r>
              <a:rPr lang="id-ID" sz="3200" dirty="0"/>
              <a:t>layanan (</a:t>
            </a:r>
            <a:r>
              <a:rPr lang="id-ID" sz="3200" b="1" i="1" dirty="0"/>
              <a:t>agent of </a:t>
            </a:r>
            <a:r>
              <a:rPr lang="id-ID" sz="3200" b="1" i="1" dirty="0" smtClean="0"/>
              <a:t>services</a:t>
            </a:r>
            <a:r>
              <a:rPr lang="id-ID" sz="3200" dirty="0" smtClean="0"/>
              <a:t>)</a:t>
            </a:r>
          </a:p>
          <a:p>
            <a:pPr marL="544513" indent="-544513"/>
            <a:r>
              <a:rPr lang="id-ID" sz="3200" dirty="0" smtClean="0"/>
              <a:t>	Bank </a:t>
            </a:r>
            <a:r>
              <a:rPr lang="id-ID" sz="3200" dirty="0"/>
              <a:t>bertugas memberikan jasa/layanan sesuai fungsinya.</a:t>
            </a:r>
          </a:p>
          <a:p>
            <a:endParaRPr lang="id-ID" sz="3200" dirty="0" smtClean="0"/>
          </a:p>
          <a:p>
            <a:endParaRPr lang="id-ID" sz="3200" dirty="0"/>
          </a:p>
          <a:p>
            <a:endParaRPr lang="id-ID" sz="3200" dirty="0" smtClean="0"/>
          </a:p>
        </p:txBody>
      </p:sp>
      <p:sp>
        <p:nvSpPr>
          <p:cNvPr id="5" name="object 8"/>
          <p:cNvSpPr txBox="1">
            <a:spLocks noGrp="1"/>
          </p:cNvSpPr>
          <p:nvPr>
            <p:ph type="title"/>
          </p:nvPr>
        </p:nvSpPr>
        <p:spPr>
          <a:xfrm>
            <a:off x="4038600" y="1028785"/>
            <a:ext cx="13411200" cy="1213153"/>
          </a:xfrm>
          <a:prstGeom prst="rect">
            <a:avLst/>
          </a:prstGeom>
        </p:spPr>
        <p:txBody>
          <a:bodyPr vert="horz" wrap="square" lIns="0" tIns="12700" rIns="0" bIns="0" rtlCol="0">
            <a:spAutoFit/>
          </a:bodyPr>
          <a:lstStyle/>
          <a:p>
            <a:pPr marL="12700"/>
            <a:r>
              <a:rPr lang="id-ID" sz="5000" b="1" spc="160" dirty="0" smtClean="0">
                <a:solidFill>
                  <a:srgbClr val="0066CC"/>
                </a:solidFill>
              </a:rPr>
              <a:t>LEMBAGA KEUANGAN PERBANKAN </a:t>
            </a:r>
            <a:r>
              <a:rPr lang="sv-SE" sz="2800" b="1" spc="160" dirty="0" smtClean="0">
                <a:solidFill>
                  <a:srgbClr val="0066CC"/>
                </a:solidFill>
              </a:rPr>
              <a:t>(</a:t>
            </a:r>
            <a:r>
              <a:rPr lang="id-ID" sz="2800" b="1" spc="160" dirty="0" smtClean="0">
                <a:solidFill>
                  <a:srgbClr val="C00000"/>
                </a:solidFill>
              </a:rPr>
              <a:t>Ba</a:t>
            </a:r>
            <a:r>
              <a:rPr lang="sv-SE" sz="2800" b="1" spc="160" dirty="0" smtClean="0">
                <a:solidFill>
                  <a:srgbClr val="C00000"/>
                </a:solidFill>
              </a:rPr>
              <a:t>nking </a:t>
            </a:r>
            <a:r>
              <a:rPr lang="id-ID" sz="2800" b="1" spc="160" dirty="0" smtClean="0">
                <a:solidFill>
                  <a:srgbClr val="C00000"/>
                </a:solidFill>
              </a:rPr>
              <a:t>F</a:t>
            </a:r>
            <a:r>
              <a:rPr lang="sv-SE" sz="2800" b="1" spc="160" dirty="0" smtClean="0">
                <a:solidFill>
                  <a:srgbClr val="C00000"/>
                </a:solidFill>
              </a:rPr>
              <a:t>inancial </a:t>
            </a:r>
            <a:r>
              <a:rPr lang="id-ID" sz="2800" b="1" spc="160" dirty="0" smtClean="0">
                <a:solidFill>
                  <a:srgbClr val="C00000"/>
                </a:solidFill>
              </a:rPr>
              <a:t>I</a:t>
            </a:r>
            <a:r>
              <a:rPr lang="sv-SE" sz="2800" b="1" spc="160" dirty="0" smtClean="0">
                <a:solidFill>
                  <a:srgbClr val="C00000"/>
                </a:solidFill>
              </a:rPr>
              <a:t>nstution</a:t>
            </a:r>
            <a:r>
              <a:rPr lang="sv-SE" sz="2800" b="1" spc="160" dirty="0">
                <a:solidFill>
                  <a:srgbClr val="C00000"/>
                </a:solidFill>
              </a:rPr>
              <a:t>)</a:t>
            </a:r>
            <a:r>
              <a:rPr lang="id-ID" sz="2800" b="1" spc="160" dirty="0" smtClean="0">
                <a:solidFill>
                  <a:srgbClr val="C00000"/>
                </a:solidFill>
              </a:rPr>
              <a:t>   </a:t>
            </a:r>
            <a:endParaRPr sz="2800" b="1" dirty="0">
              <a:solidFill>
                <a:srgbClr val="C00000"/>
              </a:solidFill>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43895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8"/>
          <p:cNvSpPr txBox="1">
            <a:spLocks noGrp="1"/>
          </p:cNvSpPr>
          <p:nvPr>
            <p:ph type="title"/>
          </p:nvPr>
        </p:nvSpPr>
        <p:spPr>
          <a:xfrm>
            <a:off x="4191000" y="723900"/>
            <a:ext cx="13792200" cy="966931"/>
          </a:xfrm>
          <a:prstGeom prst="rect">
            <a:avLst/>
          </a:prstGeom>
        </p:spPr>
        <p:txBody>
          <a:bodyPr vert="horz" wrap="square" lIns="0" tIns="12700" rIns="0" bIns="0" rtlCol="0">
            <a:spAutoFit/>
          </a:bodyPr>
          <a:lstStyle/>
          <a:p>
            <a:pPr marL="12700" algn="ctr">
              <a:spcAft>
                <a:spcPts val="600"/>
              </a:spcAft>
            </a:pPr>
            <a:r>
              <a:rPr lang="id-ID" sz="2800" b="1" spc="160" dirty="0" smtClean="0">
                <a:solidFill>
                  <a:srgbClr val="0066CC"/>
                </a:solidFill>
              </a:rPr>
              <a:t>LEMBAGA KEUANGAN PERBANKAN </a:t>
            </a:r>
            <a:br>
              <a:rPr lang="id-ID" sz="2800" b="1" spc="160" dirty="0" smtClean="0">
                <a:solidFill>
                  <a:srgbClr val="0066CC"/>
                </a:solidFill>
              </a:rPr>
            </a:br>
            <a:r>
              <a:rPr lang="it-IT" sz="3400" b="1" spc="160" dirty="0" smtClean="0">
                <a:solidFill>
                  <a:srgbClr val="C00000"/>
                </a:solidFill>
              </a:rPr>
              <a:t>Lembaga </a:t>
            </a:r>
            <a:r>
              <a:rPr lang="it-IT" sz="3400" b="1" spc="160" dirty="0">
                <a:solidFill>
                  <a:srgbClr val="C00000"/>
                </a:solidFill>
              </a:rPr>
              <a:t>Keuangan Perbankan di Indonesia terdiri </a:t>
            </a:r>
            <a:r>
              <a:rPr lang="it-IT" sz="3400" b="1" spc="160" dirty="0" smtClean="0">
                <a:solidFill>
                  <a:srgbClr val="C00000"/>
                </a:solidFill>
              </a:rPr>
              <a:t>:</a:t>
            </a:r>
            <a:r>
              <a:rPr lang="id-ID" sz="2800" b="1" spc="160" dirty="0" smtClean="0">
                <a:solidFill>
                  <a:srgbClr val="C00000"/>
                </a:solidFill>
              </a:rPr>
              <a:t>   </a:t>
            </a:r>
            <a:endParaRPr sz="2800" b="1" dirty="0">
              <a:solidFill>
                <a:srgbClr val="C00000"/>
              </a:solidFill>
              <a:latin typeface="Calibri"/>
              <a:cs typeface="Calibri"/>
            </a:endParaRPr>
          </a:p>
        </p:txBody>
      </p:sp>
      <p:sp>
        <p:nvSpPr>
          <p:cNvPr id="6"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7" name="Rectangle 6"/>
          <p:cNvSpPr/>
          <p:nvPr/>
        </p:nvSpPr>
        <p:spPr>
          <a:xfrm>
            <a:off x="685800" y="2324100"/>
            <a:ext cx="17297400" cy="8279190"/>
          </a:xfrm>
          <a:prstGeom prst="rect">
            <a:avLst/>
          </a:prstGeom>
        </p:spPr>
        <p:txBody>
          <a:bodyPr wrap="square">
            <a:spAutoFit/>
          </a:bodyPr>
          <a:lstStyle/>
          <a:p>
            <a:pPr marL="514350" indent="-514350">
              <a:buAutoNum type="arabicPeriod"/>
            </a:pPr>
            <a:r>
              <a:rPr lang="id-ID" sz="2800" b="1" dirty="0" smtClean="0"/>
              <a:t>Bank Sentral - Bank </a:t>
            </a:r>
            <a:r>
              <a:rPr lang="id-ID" sz="2800" b="1" dirty="0"/>
              <a:t>Indonesia (BI</a:t>
            </a:r>
            <a:r>
              <a:rPr lang="id-ID" sz="2800" b="1" dirty="0" smtClean="0"/>
              <a:t>) : </a:t>
            </a:r>
          </a:p>
          <a:p>
            <a:pPr marL="457200" indent="-457200">
              <a:buFont typeface="Arial" pitchFamily="34" charset="0"/>
              <a:buChar char="•"/>
            </a:pPr>
            <a:r>
              <a:rPr lang="id-ID" sz="2800" dirty="0" smtClean="0"/>
              <a:t>Mengatur </a:t>
            </a:r>
            <a:r>
              <a:rPr lang="id-ID" sz="2800" dirty="0"/>
              <a:t>dan menjaga kestabilan </a:t>
            </a:r>
            <a:r>
              <a:rPr lang="id-ID" sz="2800" dirty="0" smtClean="0"/>
              <a:t>moneter. Mengawasi </a:t>
            </a:r>
            <a:r>
              <a:rPr lang="id-ID" sz="2800" dirty="0"/>
              <a:t>sistem </a:t>
            </a:r>
            <a:r>
              <a:rPr lang="id-ID" sz="2800" dirty="0" smtClean="0"/>
              <a:t>pembayaran, Sumber </a:t>
            </a:r>
            <a:r>
              <a:rPr lang="id-ID" sz="2800" dirty="0"/>
              <a:t>regulasi utama bagi </a:t>
            </a:r>
            <a:r>
              <a:rPr lang="id-ID" sz="2800" dirty="0" smtClean="0"/>
              <a:t>perbankan.</a:t>
            </a:r>
          </a:p>
          <a:p>
            <a:r>
              <a:rPr lang="id-ID" sz="2800" b="1" dirty="0"/>
              <a:t>2. Bank </a:t>
            </a:r>
            <a:r>
              <a:rPr lang="id-ID" sz="2800" b="1" dirty="0" smtClean="0"/>
              <a:t>Umum </a:t>
            </a:r>
          </a:p>
          <a:p>
            <a:pPr marL="457200" indent="-457200">
              <a:buFont typeface="Arial" pitchFamily="34" charset="0"/>
              <a:buChar char="•"/>
            </a:pPr>
            <a:r>
              <a:rPr lang="id-ID" sz="2800" dirty="0" smtClean="0"/>
              <a:t>Melayani </a:t>
            </a:r>
            <a:r>
              <a:rPr lang="id-ID" sz="2800" dirty="0"/>
              <a:t>kegiatan perbankan secara umum, seperti simpanan, kredit, transfer, dan layanan pembayaran.</a:t>
            </a:r>
          </a:p>
          <a:p>
            <a:pPr marL="457200" indent="-457200">
              <a:buFont typeface="Arial" pitchFamily="34" charset="0"/>
              <a:buChar char="•"/>
            </a:pPr>
            <a:r>
              <a:rPr lang="id-ID" sz="2800" dirty="0"/>
              <a:t>Meliputi:</a:t>
            </a:r>
          </a:p>
          <a:p>
            <a:pPr marL="804863" indent="-457200"/>
            <a:r>
              <a:rPr lang="id-ID" sz="2800" dirty="0"/>
              <a:t>a</a:t>
            </a:r>
            <a:r>
              <a:rPr lang="id-ID" sz="2800" b="1" dirty="0"/>
              <a:t>. Bank Umum Konvensional (BUK)</a:t>
            </a:r>
          </a:p>
          <a:p>
            <a:pPr marL="804863" indent="-457200"/>
            <a:r>
              <a:rPr lang="id-ID" sz="2800" dirty="0"/>
              <a:t>Contoh </a:t>
            </a:r>
            <a:r>
              <a:rPr lang="id-ID" sz="2800" dirty="0" smtClean="0"/>
              <a:t> :  •   Bank </a:t>
            </a:r>
            <a:r>
              <a:rPr lang="id-ID" sz="2800" dirty="0"/>
              <a:t>Persero (milik pemerintah): Bank Mandiri, BNI, BRI, BTN</a:t>
            </a:r>
          </a:p>
          <a:p>
            <a:pPr marL="2243138" indent="-457200"/>
            <a:r>
              <a:rPr lang="id-ID" sz="2800" dirty="0"/>
              <a:t>•	Bank Swasta Nasional: BCA, CIMB Niaga, Panin Bank, dll.</a:t>
            </a:r>
          </a:p>
          <a:p>
            <a:pPr marL="2243138" indent="-457200"/>
            <a:r>
              <a:rPr lang="id-ID" sz="2800" dirty="0"/>
              <a:t>•	Bank Asing dan Campuran: HSBC Indonesia, Standard Chartered, dll.</a:t>
            </a:r>
          </a:p>
          <a:p>
            <a:pPr marL="2243138" indent="-457200"/>
            <a:r>
              <a:rPr lang="id-ID" sz="2800" dirty="0"/>
              <a:t>•	Bank Pembangunan Daerah (BPD): Bank Jabar Banten (BJB), Bank DKI, Bank Jateng, dll.</a:t>
            </a:r>
          </a:p>
          <a:p>
            <a:pPr marL="804863" indent="-457200"/>
            <a:r>
              <a:rPr lang="id-ID" sz="2800" b="1" dirty="0"/>
              <a:t>b. Bank Umum Syariah (BUS)</a:t>
            </a:r>
          </a:p>
          <a:p>
            <a:pPr marL="804863" indent="-457200"/>
            <a:r>
              <a:rPr lang="id-ID" sz="2800" dirty="0" smtClean="0"/>
              <a:t>Contoh : •    Bank </a:t>
            </a:r>
            <a:r>
              <a:rPr lang="id-ID" sz="2800" dirty="0"/>
              <a:t>Syariah Indonesia (BSI)</a:t>
            </a:r>
          </a:p>
          <a:p>
            <a:pPr marL="2155825" indent="-457200"/>
            <a:r>
              <a:rPr lang="id-ID" sz="2800" dirty="0"/>
              <a:t>•	Bank Mega Syariah</a:t>
            </a:r>
          </a:p>
          <a:p>
            <a:pPr marL="2155825" indent="-457200"/>
            <a:r>
              <a:rPr lang="id-ID" sz="2800" dirty="0"/>
              <a:t>•	Bank Panin Dubai </a:t>
            </a:r>
            <a:r>
              <a:rPr lang="id-ID" sz="2800" dirty="0" smtClean="0"/>
              <a:t>Syariah</a:t>
            </a:r>
          </a:p>
          <a:p>
            <a:pPr marL="457200" indent="-457200"/>
            <a:r>
              <a:rPr lang="id-ID" sz="2800" b="1" dirty="0" smtClean="0"/>
              <a:t>3. Bank Perkreditan Rakyat (BPR) </a:t>
            </a:r>
            <a:r>
              <a:rPr lang="id-ID" sz="2800" dirty="0" smtClean="0">
                <a:latin typeface="Arial Narrow"/>
              </a:rPr>
              <a:t>→ </a:t>
            </a:r>
            <a:r>
              <a:rPr lang="id-ID" sz="2800" dirty="0" smtClean="0"/>
              <a:t> BPR Konvensional dan BPR Syariah (BPRS)</a:t>
            </a:r>
          </a:p>
          <a:p>
            <a:pPr marL="804863" indent="-457200">
              <a:buFont typeface="Arial" pitchFamily="34" charset="0"/>
              <a:buChar char="•"/>
            </a:pPr>
            <a:r>
              <a:rPr lang="id-ID" sz="2800" dirty="0" smtClean="0"/>
              <a:t>Fokus </a:t>
            </a:r>
            <a:r>
              <a:rPr lang="id-ID" sz="2800" dirty="0"/>
              <a:t>pada pembiayaan dan simpanan skala UMKM dan masyarakat </a:t>
            </a:r>
            <a:r>
              <a:rPr lang="id-ID" sz="2800" dirty="0" smtClean="0"/>
              <a:t>lokal.</a:t>
            </a:r>
          </a:p>
          <a:p>
            <a:pPr marL="804863" indent="-457200">
              <a:buFont typeface="Arial" pitchFamily="34" charset="0"/>
              <a:buChar char="•"/>
            </a:pPr>
            <a:r>
              <a:rPr lang="id-ID" sz="2800" dirty="0" smtClean="0"/>
              <a:t>Tidak </a:t>
            </a:r>
            <a:r>
              <a:rPr lang="id-ID" sz="2800" dirty="0"/>
              <a:t>menyediakan layanan giro atau transaksi valas.</a:t>
            </a:r>
          </a:p>
          <a:p>
            <a:r>
              <a:rPr lang="id-ID" sz="2800" dirty="0"/>
              <a:t>	</a:t>
            </a:r>
          </a:p>
        </p:txBody>
      </p:sp>
    </p:spTree>
    <p:extLst>
      <p:ext uri="{BB962C8B-B14F-4D97-AF65-F5344CB8AC3E}">
        <p14:creationId xmlns:p14="http://schemas.microsoft.com/office/powerpoint/2010/main" val="2815729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867370"/>
            <a:ext cx="13487400" cy="1231106"/>
          </a:xfrm>
        </p:spPr>
        <p:txBody>
          <a:bodyPr/>
          <a:lstStyle/>
          <a:p>
            <a:r>
              <a:rPr lang="it-IT" sz="4000" b="1" spc="160" dirty="0">
                <a:solidFill>
                  <a:srgbClr val="C00000"/>
                </a:solidFill>
              </a:rPr>
              <a:t>Lembaga Keuangan Perbankan di Indonesia</a:t>
            </a:r>
            <a:endParaRPr lang="en-US" sz="4000" dirty="0"/>
          </a:p>
        </p:txBody>
      </p:sp>
      <p:sp>
        <p:nvSpPr>
          <p:cNvPr id="3" name="Content Placeholder 2"/>
          <p:cNvSpPr>
            <a:spLocks noGrp="1"/>
          </p:cNvSpPr>
          <p:nvPr>
            <p:ph idx="1"/>
          </p:nvPr>
        </p:nvSpPr>
        <p:spPr>
          <a:xfrm>
            <a:off x="685800" y="2476500"/>
            <a:ext cx="16916400" cy="7181292"/>
          </a:xfrm>
        </p:spPr>
        <p:txBody>
          <a:bodyPr>
            <a:normAutofit/>
          </a:bodyPr>
          <a:lstStyle/>
          <a:p>
            <a:pPr marL="457200" indent="-457200"/>
            <a:r>
              <a:rPr lang="id-ID" sz="3600" b="1" dirty="0" smtClean="0"/>
              <a:t>3. Bank </a:t>
            </a:r>
            <a:r>
              <a:rPr lang="id-ID" sz="3600" b="1" dirty="0"/>
              <a:t>Perkreditan Rakyat (BPR) </a:t>
            </a:r>
            <a:r>
              <a:rPr lang="id-ID" sz="3600" dirty="0">
                <a:latin typeface="Arial Narrow"/>
              </a:rPr>
              <a:t>→ </a:t>
            </a:r>
            <a:r>
              <a:rPr lang="id-ID" sz="3600" dirty="0"/>
              <a:t> BPR Konvensional dan BPR Syariah (BPRS)</a:t>
            </a:r>
          </a:p>
          <a:p>
            <a:pPr marL="804863" indent="-457200">
              <a:buFont typeface="Arial" pitchFamily="34" charset="0"/>
              <a:buChar char="•"/>
            </a:pPr>
            <a:r>
              <a:rPr lang="id-ID" sz="3600" dirty="0"/>
              <a:t>Fokus pada pembiayaan dan simpanan skala UMKM dan masyarakat lokal.</a:t>
            </a:r>
          </a:p>
          <a:p>
            <a:pPr marL="804863" indent="-457200">
              <a:buFont typeface="Arial" pitchFamily="34" charset="0"/>
              <a:buChar char="•"/>
            </a:pPr>
            <a:r>
              <a:rPr lang="id-ID" sz="3600" dirty="0"/>
              <a:t>Tidak menyediakan layanan giro atau transaksi valas</a:t>
            </a:r>
            <a:r>
              <a:rPr lang="id-ID" sz="3600" dirty="0" smtClean="0"/>
              <a:t>.</a:t>
            </a:r>
          </a:p>
          <a:p>
            <a:pPr marL="347663"/>
            <a:endParaRPr lang="id-ID" sz="3600" dirty="0" smtClean="0"/>
          </a:p>
          <a:p>
            <a:r>
              <a:rPr lang="id-ID" sz="3600" b="1" dirty="0" smtClean="0"/>
              <a:t>4.  Lembaga </a:t>
            </a:r>
            <a:r>
              <a:rPr lang="id-ID" sz="3600" b="1" dirty="0"/>
              <a:t>Penunjang Perbankan</a:t>
            </a:r>
          </a:p>
          <a:p>
            <a:r>
              <a:rPr lang="id-ID" sz="3600" dirty="0"/>
              <a:t>(Bukan bank, tetapi bagian dari sistem perbankan dan berada di bawah koordinasi OJK/BI)</a:t>
            </a:r>
          </a:p>
          <a:p>
            <a:pPr marL="571500" indent="-571500">
              <a:buFont typeface="Arial" pitchFamily="34" charset="0"/>
              <a:buChar char="•"/>
            </a:pPr>
            <a:r>
              <a:rPr lang="id-ID" sz="3600" b="1" dirty="0"/>
              <a:t>Lembaga Penjamin Simpanan (LPS)</a:t>
            </a:r>
            <a:r>
              <a:rPr lang="id-ID" sz="3600" dirty="0"/>
              <a:t>: Menjamin dana nasabah sampai Rp 2 miliar per bank.</a:t>
            </a:r>
          </a:p>
          <a:p>
            <a:pPr marL="571500" indent="-571500">
              <a:buFont typeface="Arial" pitchFamily="34" charset="0"/>
              <a:buChar char="•"/>
            </a:pPr>
            <a:r>
              <a:rPr lang="id-ID" sz="3600" b="1" dirty="0"/>
              <a:t>Perusahaan Penilai Kredit (Credit Rating Agencies)</a:t>
            </a:r>
            <a:endParaRPr lang="id-ID" sz="3600" dirty="0"/>
          </a:p>
          <a:p>
            <a:pPr marL="571500" indent="-571500">
              <a:buFont typeface="Arial" pitchFamily="34" charset="0"/>
              <a:buChar char="•"/>
            </a:pPr>
            <a:r>
              <a:rPr lang="id-ID" sz="3600" b="1" dirty="0"/>
              <a:t>Perusahaan Penagihan/ Kolektor Resmi</a:t>
            </a:r>
            <a:endParaRPr lang="id-ID" sz="3600" dirty="0"/>
          </a:p>
          <a:p>
            <a:pPr marL="571500" indent="-571500">
              <a:buFont typeface="Arial" pitchFamily="34" charset="0"/>
              <a:buChar char="•"/>
            </a:pPr>
            <a:r>
              <a:rPr lang="id-ID" sz="3600" b="1" dirty="0"/>
              <a:t>Perusahaan Teknologi Finansial yang bekerja sama dengan bank (payment gateway, switching)</a:t>
            </a:r>
            <a:r>
              <a:rPr lang="id-ID" sz="3600" dirty="0"/>
              <a:t> seperti ATM Bersama, Prima, Alto.</a:t>
            </a:r>
          </a:p>
          <a:p>
            <a:pPr marL="347663"/>
            <a:endParaRPr lang="id-ID" sz="3600" dirty="0"/>
          </a:p>
          <a:p>
            <a:endParaRPr lang="en-US" sz="3600" dirty="0"/>
          </a:p>
        </p:txBody>
      </p:sp>
      <p:sp>
        <p:nvSpPr>
          <p:cNvPr id="5"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
        <p:nvSpPr>
          <p:cNvPr id="6" name="Rectangle 5"/>
          <p:cNvSpPr/>
          <p:nvPr/>
        </p:nvSpPr>
        <p:spPr>
          <a:xfrm>
            <a:off x="838200" y="723900"/>
            <a:ext cx="1905000" cy="584775"/>
          </a:xfrm>
          <a:prstGeom prst="rect">
            <a:avLst/>
          </a:prstGeom>
        </p:spPr>
        <p:txBody>
          <a:bodyPr wrap="square">
            <a:spAutoFit/>
          </a:bodyPr>
          <a:lstStyle/>
          <a:p>
            <a:r>
              <a:rPr lang="id-ID" sz="3200" dirty="0"/>
              <a:t>Lanjutan :</a:t>
            </a:r>
          </a:p>
        </p:txBody>
      </p:sp>
    </p:spTree>
    <p:extLst>
      <p:ext uri="{BB962C8B-B14F-4D97-AF65-F5344CB8AC3E}">
        <p14:creationId xmlns:p14="http://schemas.microsoft.com/office/powerpoint/2010/main" val="520727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867370"/>
            <a:ext cx="12695426" cy="923330"/>
          </a:xfrm>
        </p:spPr>
        <p:txBody>
          <a:bodyPr/>
          <a:lstStyle/>
          <a:p>
            <a:r>
              <a:rPr lang="en-US" b="1" dirty="0">
                <a:latin typeface="Times New Roman" pitchFamily="18" charset="0"/>
                <a:cs typeface="Times New Roman" pitchFamily="18" charset="0"/>
              </a:rPr>
              <a:t>Bank </a:t>
            </a:r>
            <a:r>
              <a:rPr lang="en-US" b="1" dirty="0" err="1">
                <a:latin typeface="Times New Roman" pitchFamily="18" charset="0"/>
                <a:cs typeface="Times New Roman" pitchFamily="18" charset="0"/>
              </a:rPr>
              <a:t>Sentral</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dan</a:t>
            </a:r>
            <a:r>
              <a:rPr lang="en-US" b="1" dirty="0">
                <a:latin typeface="Times New Roman" pitchFamily="18" charset="0"/>
                <a:cs typeface="Times New Roman" pitchFamily="18" charset="0"/>
              </a:rPr>
              <a:t> Bank </a:t>
            </a:r>
            <a:r>
              <a:rPr lang="en-US" b="1" dirty="0" err="1">
                <a:latin typeface="Times New Roman" pitchFamily="18" charset="0"/>
                <a:cs typeface="Times New Roman" pitchFamily="18" charset="0"/>
              </a:rPr>
              <a:t>Umum</a:t>
            </a:r>
            <a:endParaRPr lang="en-US" dirty="0"/>
          </a:p>
        </p:txBody>
      </p:sp>
      <p:sp>
        <p:nvSpPr>
          <p:cNvPr id="3" name="Content Placeholder 2"/>
          <p:cNvSpPr>
            <a:spLocks noGrp="1"/>
          </p:cNvSpPr>
          <p:nvPr>
            <p:ph idx="1"/>
          </p:nvPr>
        </p:nvSpPr>
        <p:spPr>
          <a:xfrm>
            <a:off x="685800" y="2476500"/>
            <a:ext cx="16916400" cy="7181292"/>
          </a:xfrm>
        </p:spPr>
        <p:txBody>
          <a:bodyPr>
            <a:normAutofit lnSpcReduction="10000"/>
          </a:bodyPr>
          <a:lstStyle/>
          <a:p>
            <a:r>
              <a:rPr lang="id-ID" sz="3600" b="1" dirty="0">
                <a:solidFill>
                  <a:srgbClr val="FF0000"/>
                </a:solidFill>
              </a:rPr>
              <a:t>Bank Sentral </a:t>
            </a:r>
            <a:r>
              <a:rPr lang="id-ID" sz="3600" dirty="0"/>
              <a:t>adalah sebuah instansi atau lembaga keuangan yang memiliki tanggung jawab atas suatu kebijakan moneter dan melahirkan tingkat aktivitas ekonomi yang stabil dalam suatu negara, meliputi  tanggung jawab atas stabilitas nilai mata uang, stabilitas sektor perbankan, menjaga tingkat inflasi, dan seluruh sistem keuangan dalam suatu negara. Peran bank sentral di Indonesia sendiri diserahkan pada </a:t>
            </a:r>
            <a:r>
              <a:rPr lang="id-ID" sz="3600" b="1" dirty="0"/>
              <a:t>Bank </a:t>
            </a:r>
            <a:r>
              <a:rPr lang="id-ID" sz="3600" b="1" dirty="0" smtClean="0"/>
              <a:t>Indonesia (BI)</a:t>
            </a:r>
            <a:r>
              <a:rPr lang="id-ID" sz="3600" dirty="0" smtClean="0"/>
              <a:t>. </a:t>
            </a:r>
          </a:p>
          <a:p>
            <a:r>
              <a:rPr lang="id-ID" sz="3600" dirty="0" smtClean="0"/>
              <a:t>Dasar </a:t>
            </a:r>
            <a:r>
              <a:rPr lang="id-ID" sz="3600" dirty="0"/>
              <a:t>hukum pendirian BI adalah UU No. 11 tahun 1953.</a:t>
            </a:r>
          </a:p>
          <a:p>
            <a:r>
              <a:rPr lang="id-ID" sz="3600" dirty="0"/>
              <a:t>Bank Indonesia memiliki kewenangan penuh yang independen atas peraturan dan pengawasan berbagai kegiatan lembaga keuangan bank di Indonesia.</a:t>
            </a:r>
          </a:p>
          <a:p>
            <a:r>
              <a:rPr lang="id-ID" sz="3600" dirty="0"/>
              <a:t> </a:t>
            </a:r>
          </a:p>
          <a:p>
            <a:r>
              <a:rPr lang="id-ID" sz="3600" b="1" dirty="0">
                <a:solidFill>
                  <a:srgbClr val="FF0000"/>
                </a:solidFill>
              </a:rPr>
              <a:t>Bank Umum </a:t>
            </a:r>
            <a:r>
              <a:rPr lang="id-ID" sz="3600" dirty="0"/>
              <a:t>adalah bank yang melakukan kegiatan usaha secara konvensional atau berdasarkan prinsip syariah yang kegiatannya memberikan jasa dalam lalu lintas pembayaran. Bank Umum merupakan lembaga keuangan yang menghimpun dana dari masyarakat (</a:t>
            </a:r>
            <a:r>
              <a:rPr lang="id-ID" sz="3600" b="1" i="1" dirty="0"/>
              <a:t>funding</a:t>
            </a:r>
            <a:r>
              <a:rPr lang="id-ID" sz="3600" dirty="0"/>
              <a:t>) dalam bentuk simpan. Serta menyalurkan kembali kepada masyarakat dalam bentuk kredit (</a:t>
            </a:r>
            <a:r>
              <a:rPr lang="id-ID" sz="3600" b="1" i="1" dirty="0"/>
              <a:t>lending</a:t>
            </a:r>
            <a:r>
              <a:rPr lang="id-ID" sz="3600" dirty="0"/>
              <a:t>).</a:t>
            </a:r>
            <a:endParaRPr lang="en-US" sz="3600" b="1" dirty="0"/>
          </a:p>
        </p:txBody>
      </p:sp>
      <p:sp>
        <p:nvSpPr>
          <p:cNvPr id="5" name="Rectangle 2"/>
          <p:cNvSpPr>
            <a:spLocks noChangeArrowheads="1"/>
          </p:cNvSpPr>
          <p:nvPr/>
        </p:nvSpPr>
        <p:spPr bwMode="auto">
          <a:xfrm>
            <a:off x="13150195" y="9765804"/>
            <a:ext cx="3004205" cy="41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63283" tIns="81642" rIns="163283" bIns="81642">
            <a:spAutoFit/>
          </a:bodyPr>
          <a:lstStyle/>
          <a:p>
            <a:r>
              <a:rPr lang="nn-NO" sz="1600" dirty="0">
                <a:solidFill>
                  <a:prstClr val="black"/>
                </a:solidFill>
                <a:latin typeface="Arial Black" pitchFamily="34" charset="0"/>
              </a:rPr>
              <a:t>By : BIDA SARI,  SP, MSi</a:t>
            </a:r>
            <a:endParaRPr lang="en-US" sz="1600" dirty="0">
              <a:solidFill>
                <a:prstClr val="black"/>
              </a:solidFill>
              <a:latin typeface="Arial Black" pitchFamily="34" charset="0"/>
            </a:endParaRPr>
          </a:p>
        </p:txBody>
      </p:sp>
    </p:spTree>
    <p:extLst>
      <p:ext uri="{BB962C8B-B14F-4D97-AF65-F5344CB8AC3E}">
        <p14:creationId xmlns:p14="http://schemas.microsoft.com/office/powerpoint/2010/main" val="121219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Teamwork">
  <a:themeElements>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Cataneo BT"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Cataneo BT" pitchFamily="66"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1624</TotalTime>
  <Words>2675</Words>
  <Application>Microsoft Office PowerPoint</Application>
  <PresentationFormat>Custom</PresentationFormat>
  <Paragraphs>380</Paragraphs>
  <Slides>28</Slides>
  <Notes>0</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Office Theme</vt:lpstr>
      <vt:lpstr>2_Teamwork</vt:lpstr>
      <vt:lpstr>PowerPoint Presentation</vt:lpstr>
      <vt:lpstr>PowerPoint Presentation</vt:lpstr>
      <vt:lpstr>BEBERAPA FUNGSI UANG</vt:lpstr>
      <vt:lpstr>LEMBAGA KEUANGAN</vt:lpstr>
      <vt:lpstr>JENIS-JENIS LEMBAGA KEUANGAN</vt:lpstr>
      <vt:lpstr>LEMBAGA KEUANGAN PERBANKAN (Banking Financial Instution)   </vt:lpstr>
      <vt:lpstr>LEMBAGA KEUANGAN PERBANKAN  Lembaga Keuangan Perbankan di Indonesia terdiri :   </vt:lpstr>
      <vt:lpstr>Lembaga Keuangan Perbankan di Indonesia</vt:lpstr>
      <vt:lpstr>Bank Sentral dan Bank Umum</vt:lpstr>
      <vt:lpstr>Bank Sentral</vt:lpstr>
      <vt:lpstr>PowerPoint Presentation</vt:lpstr>
      <vt:lpstr>Bank Umum</vt:lpstr>
      <vt:lpstr>LEMBAGA KEUANGAN NON PERBANKAN (Non Banking Financial Instution)   </vt:lpstr>
      <vt:lpstr>LEMBAGA KEUANGAN NON PERBANKAN (Non Banking Financial Instution)   </vt:lpstr>
      <vt:lpstr>Otoritas Jasa Keuangan (OJK) (Non Banking Financial Instution)   </vt:lpstr>
      <vt:lpstr>Menapa Perlu Kebijakan Moneter dalam Perekonomian di Indonesia ?</vt:lpstr>
      <vt:lpstr>Pengantar Kebijakan Moneter Kebijakan Moneter</vt:lpstr>
      <vt:lpstr>Pengantar Kebijakan Moneter Kebijakan Moneter</vt:lpstr>
      <vt:lpstr>Mekanisme Transmisi  Kebijakan Moneter</vt:lpstr>
      <vt:lpstr>Kebijakan Moneter Kebijakan Moneter kasus di Indonesia</vt:lpstr>
      <vt:lpstr>Penawaran Uang Jumlah Penawaran Uang :: Bank Indonesia</vt:lpstr>
      <vt:lpstr>Permintaan Uang Permintaan Uang</vt:lpstr>
      <vt:lpstr>Motif Memegang Uang Motif Masyarakat Memegang Uang</vt:lpstr>
      <vt:lpstr>Keseimbangan Moneter Keseimbangan Moneter</vt:lpstr>
      <vt:lpstr>Kaitan antara Keseimbangan Moneter dengan Suku Bunga Keseimbangan Moneter</vt:lpstr>
      <vt:lpstr>KESIMPULAN</vt:lpstr>
      <vt:lpstr>LATIHAN SOAL</vt:lpstr>
      <vt:lpstr>That’s all. Thank you!  Any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Deneb</dc:title>
  <dc:creator>Bida Sari</dc:creator>
  <cp:lastModifiedBy>USER</cp:lastModifiedBy>
  <cp:revision>97</cp:revision>
  <dcterms:created xsi:type="dcterms:W3CDTF">2023-01-10T17:18:47Z</dcterms:created>
  <dcterms:modified xsi:type="dcterms:W3CDTF">2025-12-09T16:55:03Z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2020-05-07T00:00:00Z</vt:filetime>
  </property>
  <property fmtid="{D5CDD505-2E9C-101B-9397-08002B2CF9AE}" pid="3" name="Creator">
    <vt:lpwstr>Microsoft® PowerPoint® 2016</vt:lpwstr>
  </property>
  <property fmtid="{D5CDD505-2E9C-101B-9397-08002B2CF9AE}" pid="4" name="LastSaved">
    <vt:filetime>2023-01-10T00:00:00Z</vt:filetime>
  </property>
</Properties>
</file>